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68" r:id="rId20"/>
    <p:sldId id="265" r:id="rId21"/>
    <p:sldId id="26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A50021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09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09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C126F-C225-43C7-95BB-8ED316899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38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54AB4-2525-493B-A45C-B10E8C200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9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75176-7E72-41D7-906E-9AB5B2D80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6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85545-5D78-4637-82CA-2B84194DDC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347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96D99-E513-4D55-BA92-492F90676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9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9EC34-2793-41FF-8B50-E7B2A776C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1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8DAFD-B6A5-4931-951C-60B92D3AE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3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BA172-55D3-4049-B8FC-DE7BE1C14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22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344A6-8E93-493A-8E2E-E3FC7A1AC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1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3E8A3-C7E4-4CBE-8B39-1D67ACA73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42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E305D-F897-4577-BE4E-02EE41983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2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81D2A-6124-40FC-AC38-3048D7D3C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798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7987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7987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341B69C8-2E92-4D7A-B68D-051EA2127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988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8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0"/>
            <a:ext cx="7200900" cy="792163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МБОУ Ваховская ОСШ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268413"/>
            <a:ext cx="8208962" cy="2809875"/>
          </a:xfrm>
        </p:spPr>
        <p:txBody>
          <a:bodyPr/>
          <a:lstStyle/>
          <a:p>
            <a:pPr eaLnBrk="1" hangingPunct="1"/>
            <a:r>
              <a:rPr lang="ru-RU" sz="4000" smtClean="0"/>
              <a:t>Исследовательская работа</a:t>
            </a:r>
          </a:p>
          <a:p>
            <a:pPr eaLnBrk="1" hangingPunct="1"/>
            <a:r>
              <a:rPr lang="ru-RU" i="1" smtClean="0"/>
              <a:t>«Роль крылатых</a:t>
            </a:r>
            <a:r>
              <a:rPr lang="ru-RU" sz="2400" i="1" smtClean="0"/>
              <a:t> </a:t>
            </a:r>
            <a:r>
              <a:rPr lang="ru-RU" i="1" smtClean="0"/>
              <a:t>выражений (фразеологизмов)</a:t>
            </a:r>
          </a:p>
          <a:p>
            <a:pPr eaLnBrk="1" hangingPunct="1"/>
            <a:r>
              <a:rPr lang="ru-RU" i="1" smtClean="0"/>
              <a:t> в лексическом составе языка на примере басен И. А.Крылова»</a:t>
            </a:r>
          </a:p>
          <a:p>
            <a:pPr algn="r" eaLnBrk="1" hangingPunct="1"/>
            <a:r>
              <a:rPr lang="ru-RU" i="1" smtClean="0"/>
              <a:t>                          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2195736" y="4009420"/>
            <a:ext cx="6408738" cy="223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400" b="1" i="1" dirty="0"/>
              <a:t>Авторы работы:</a:t>
            </a:r>
            <a:r>
              <a:rPr lang="ru-RU" sz="1400" i="1" dirty="0"/>
              <a:t> </a:t>
            </a:r>
          </a:p>
          <a:p>
            <a:pPr algn="r" eaLnBrk="1" hangingPunct="1"/>
            <a:r>
              <a:rPr lang="ru-RU" sz="1400" i="1" dirty="0"/>
              <a:t>Мыкало Василий</a:t>
            </a:r>
          </a:p>
          <a:p>
            <a:pPr algn="r" eaLnBrk="1" hangingPunct="1"/>
            <a:r>
              <a:rPr lang="ru-RU" sz="1400" i="1" dirty="0" err="1"/>
              <a:t>Алиеева</a:t>
            </a:r>
            <a:r>
              <a:rPr lang="ru-RU" sz="1400" i="1" dirty="0"/>
              <a:t> </a:t>
            </a:r>
            <a:r>
              <a:rPr lang="ru-RU" sz="1400" i="1" dirty="0" err="1" smtClean="0"/>
              <a:t>Альфия</a:t>
            </a:r>
            <a:endParaRPr lang="ru-RU" sz="1400" i="1" dirty="0" smtClean="0"/>
          </a:p>
          <a:p>
            <a:pPr algn="r" eaLnBrk="1" hangingPunct="1"/>
            <a:endParaRPr lang="ru-RU" sz="1400" b="1" i="1" dirty="0" smtClean="0"/>
          </a:p>
          <a:p>
            <a:pPr algn="r" eaLnBrk="1" hangingPunct="1"/>
            <a:r>
              <a:rPr lang="ru-RU" sz="1400" b="1" i="1" dirty="0" smtClean="0"/>
              <a:t>Руководитель:</a:t>
            </a:r>
          </a:p>
          <a:p>
            <a:pPr algn="r" eaLnBrk="1" hangingPunct="1"/>
            <a:r>
              <a:rPr lang="ru-RU" sz="1400" i="1" dirty="0" smtClean="0"/>
              <a:t>Федорова И.В.</a:t>
            </a:r>
          </a:p>
          <a:p>
            <a:pPr algn="r" eaLnBrk="1" hangingPunct="1"/>
            <a:r>
              <a:rPr lang="ru-RU" sz="1400" i="1" dirty="0" smtClean="0"/>
              <a:t>Учитель русского</a:t>
            </a:r>
          </a:p>
          <a:p>
            <a:pPr algn="r" eaLnBrk="1" hangingPunct="1"/>
            <a:r>
              <a:rPr lang="ru-RU" sz="1400" i="1" dirty="0" smtClean="0"/>
              <a:t> языка и литературы</a:t>
            </a:r>
            <a:endParaRPr lang="ru-RU" sz="1400" i="1" dirty="0"/>
          </a:p>
          <a:p>
            <a:pPr algn="ctr" eaLnBrk="1" hangingPunct="1">
              <a:spcBef>
                <a:spcPct val="50000"/>
              </a:spcBef>
            </a:pPr>
            <a:endParaRPr lang="ru-RU" dirty="0"/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3851275" y="6237288"/>
            <a:ext cx="259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/>
              <a:t>2014г.</a:t>
            </a:r>
          </a:p>
        </p:txBody>
      </p:sp>
      <p:pic>
        <p:nvPicPr>
          <p:cNvPr id="4102" name="Picture 7" descr="image69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133191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280cea30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643063"/>
            <a:ext cx="371475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3929063" y="2000250"/>
            <a:ext cx="4572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i="1"/>
              <a:t>«ВОЛКА НОГИ КОРМЯТ»</a:t>
            </a:r>
          </a:p>
          <a:p>
            <a:endParaRPr lang="ru-RU" sz="2800" b="1" i="1"/>
          </a:p>
          <a:p>
            <a:r>
              <a:rPr lang="ru-RU" sz="2800" b="1" i="1"/>
              <a:t> </a:t>
            </a:r>
            <a:r>
              <a:rPr lang="ru-RU" sz="2800"/>
              <a:t>- ЧТОБЫ ЗАРАБОТАТЬ НА ЖИЗНЬ, НАДО ДВИГАТЬСЯ, АКТИВНО ДЕЙСТВОВАТЬ И НЕ СИДЕТЬ НА МЕСТЕ</a:t>
            </a:r>
            <a:br>
              <a:rPr lang="ru-RU" sz="2800"/>
            </a:br>
            <a:r>
              <a:rPr lang="ru-RU" sz="2800"/>
              <a:t> </a:t>
            </a: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571500" y="428625"/>
            <a:ext cx="8358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/>
              <a:t>Басня «Волк и ягнёнок»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%D0%A9%D1%83%D0%BA%D0%B0-%D0%BD%D0%B0-%D0%BE%D1%82%D0%BA%D1%80%D1%8B%D1%82%D0%BE%D0%BC-%D0%BC%D0%B5%D1%81%D1%82%D0%B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928813"/>
            <a:ext cx="4929187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52400" y="152400"/>
            <a:ext cx="7635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/>
              <a:t>Басня «Не бейся рыбою об лёд»</a:t>
            </a:r>
            <a:endParaRPr lang="ru-RU">
              <a:solidFill>
                <a:srgbClr val="FFFF37"/>
              </a:solidFill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5286375" y="2286000"/>
            <a:ext cx="38576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i="1"/>
              <a:t>«БИТЬСЯ КАК РЫБА </a:t>
            </a:r>
          </a:p>
          <a:p>
            <a:r>
              <a:rPr lang="ru-RU" sz="2800" b="1" i="1"/>
              <a:t>ОБ ЛЁД»</a:t>
            </a:r>
            <a:r>
              <a:rPr lang="ru-RU" sz="2800"/>
              <a:t> - </a:t>
            </a:r>
          </a:p>
          <a:p>
            <a:endParaRPr lang="ru-RU" sz="2800"/>
          </a:p>
          <a:p>
            <a:r>
              <a:rPr lang="ru-RU" sz="2800"/>
              <a:t>НАСТОЙЧИВЫЕ, НО НАПРАСНЫЕ </a:t>
            </a:r>
          </a:p>
          <a:p>
            <a:r>
              <a:rPr lang="ru-RU" sz="2800"/>
              <a:t>УСИЛИЯ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99844988_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857375"/>
            <a:ext cx="5037137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5357813" y="1785938"/>
            <a:ext cx="35718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i="1"/>
              <a:t>«БУРЯ В СТАКАНЕ ВОДЫ» </a:t>
            </a:r>
            <a:r>
              <a:rPr lang="ru-RU" sz="2800"/>
              <a:t>-</a:t>
            </a:r>
          </a:p>
          <a:p>
            <a:endParaRPr lang="ru-RU" sz="2800"/>
          </a:p>
          <a:p>
            <a:r>
              <a:rPr lang="ru-RU" sz="2800"/>
              <a:t> БОЛЬШИЕ </a:t>
            </a:r>
          </a:p>
          <a:p>
            <a:endParaRPr lang="ru-RU" sz="2800"/>
          </a:p>
          <a:p>
            <a:r>
              <a:rPr lang="ru-RU" sz="2800"/>
              <a:t>ВОЛНЕНИЯ ПО </a:t>
            </a:r>
          </a:p>
          <a:p>
            <a:endParaRPr lang="ru-RU" sz="2800"/>
          </a:p>
          <a:p>
            <a:r>
              <a:rPr lang="ru-RU" sz="2800"/>
              <a:t>НИЧТОЖНОМУ </a:t>
            </a:r>
          </a:p>
          <a:p>
            <a:endParaRPr lang="ru-RU" sz="2800"/>
          </a:p>
          <a:p>
            <a:r>
              <a:rPr lang="ru-RU" sz="2800"/>
              <a:t>ПОВОДУ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>
            <a:spLocks noChangeArrowheads="1"/>
          </p:cNvSpPr>
          <p:nvPr>
            <p:ph type="title" idx="4294967295"/>
          </p:nvPr>
        </p:nvSpPr>
        <p:spPr>
          <a:xfrm>
            <a:off x="457200" y="274638"/>
            <a:ext cx="8229600" cy="1144587"/>
          </a:xfrm>
          <a:noFill/>
        </p:spPr>
        <p:txBody>
          <a:bodyPr/>
          <a:lstStyle/>
          <a:p>
            <a:pPr algn="ctr" eaLnBrk="1" hangingPunct="1">
              <a:lnSpc>
                <a:spcPct val="104000"/>
              </a:lnSpc>
            </a:pPr>
            <a:r>
              <a:rPr lang="ru-RU" altLang="ko-KR" b="1" i="1" smtClean="0">
                <a:solidFill>
                  <a:srgbClr val="000000"/>
                </a:solidFill>
                <a:ea typeface="굴림" charset="-127"/>
              </a:rPr>
              <a:t>Басня </a:t>
            </a:r>
            <a:r>
              <a:rPr lang="ko-KR" altLang="en-US" b="1" i="1" smtClean="0">
                <a:solidFill>
                  <a:srgbClr val="000000"/>
                </a:solidFill>
                <a:ea typeface="굴림" charset="-127"/>
              </a:rPr>
              <a:t>"Кот и повар"</a:t>
            </a:r>
          </a:p>
        </p:txBody>
      </p:sp>
      <p:sp>
        <p:nvSpPr>
          <p:cNvPr id="16387" name="Text Box 5"/>
          <p:cNvSpPr>
            <a:spLocks noChangeArrowheads="1"/>
          </p:cNvSpPr>
          <p:nvPr>
            <p:ph type="body" idx="4294967295"/>
          </p:nvPr>
        </p:nvSpPr>
        <p:spPr>
          <a:xfrm>
            <a:off x="457200" y="1601788"/>
            <a:ext cx="4038600" cy="4525962"/>
          </a:xfrm>
          <a:noFill/>
        </p:spPr>
        <p:txBody>
          <a:bodyPr/>
          <a:lstStyle/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А я бы повару иному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Велел на стенке зарубить: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Чтоб там речей не тратить по-пустому,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Где нужно власть употребить.</a:t>
            </a:r>
          </a:p>
        </p:txBody>
      </p:sp>
      <p:pic>
        <p:nvPicPr>
          <p:cNvPr id="16388" name="Picture 6" descr="fImage557845.jpg"/>
          <p:cNvPicPr>
            <a:picLocks noChangeAspect="1" noChangeArrowheads="1"/>
          </p:cNvPicPr>
          <p:nvPr>
            <p:ph orient="vert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46638" y="1601788"/>
            <a:ext cx="3641725" cy="4525962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60"/>
          <p:cNvSpPr>
            <a:spLocks noChangeArrowheads="1"/>
          </p:cNvSpPr>
          <p:nvPr>
            <p:ph type="title" idx="4294967295"/>
          </p:nvPr>
        </p:nvSpPr>
        <p:spPr>
          <a:xfrm>
            <a:off x="393700" y="290513"/>
            <a:ext cx="8231188" cy="1144587"/>
          </a:xfrm>
          <a:noFill/>
        </p:spPr>
        <p:txBody>
          <a:bodyPr/>
          <a:lstStyle/>
          <a:p>
            <a:pPr algn="ctr" eaLnBrk="1" hangingPunct="1">
              <a:lnSpc>
                <a:spcPct val="104000"/>
              </a:lnSpc>
            </a:pPr>
            <a:r>
              <a:rPr lang="ru-RU" altLang="ko-KR" b="1" i="1" smtClean="0">
                <a:solidFill>
                  <a:srgbClr val="000000"/>
                </a:solidFill>
                <a:ea typeface="굴림" charset="-127"/>
              </a:rPr>
              <a:t>Басня </a:t>
            </a:r>
            <a:r>
              <a:rPr lang="ko-KR" altLang="en-US" b="1" i="1" smtClean="0">
                <a:solidFill>
                  <a:srgbClr val="000000"/>
                </a:solidFill>
                <a:ea typeface="굴림" charset="-127"/>
              </a:rPr>
              <a:t>"Музыканты"</a:t>
            </a:r>
          </a:p>
        </p:txBody>
      </p:sp>
      <p:sp>
        <p:nvSpPr>
          <p:cNvPr id="17411" name="Text Box 261"/>
          <p:cNvSpPr>
            <a:spLocks noChangeArrowheads="1"/>
          </p:cNvSpPr>
          <p:nvPr>
            <p:ph type="body" idx="4294967295"/>
          </p:nvPr>
        </p:nvSpPr>
        <p:spPr>
          <a:xfrm>
            <a:off x="457200" y="1601788"/>
            <a:ext cx="4038600" cy="4525962"/>
          </a:xfrm>
          <a:noFill/>
        </p:spPr>
        <p:txBody>
          <a:bodyPr/>
          <a:lstStyle/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500" b="1" smtClean="0">
                <a:solidFill>
                  <a:srgbClr val="000000"/>
                </a:solidFill>
                <a:ea typeface="굴림" charset="-127"/>
              </a:rPr>
              <a:t>А я скажу:по мне уж лучше пей,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500" b="1" smtClean="0">
                <a:solidFill>
                  <a:srgbClr val="000000"/>
                </a:solidFill>
                <a:ea typeface="굴림" charset="-127"/>
              </a:rPr>
              <a:t>Да дело разумей.</a:t>
            </a:r>
          </a:p>
        </p:txBody>
      </p:sp>
      <p:pic>
        <p:nvPicPr>
          <p:cNvPr id="17412" name="Picture 262" descr="fImage383649.jpg"/>
          <p:cNvPicPr>
            <a:picLocks noChangeAspect="1" noChangeArrowheads="1"/>
          </p:cNvPicPr>
          <p:nvPr>
            <p:ph orient="vert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638" y="1851025"/>
            <a:ext cx="4551362" cy="3616325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16"/>
          <p:cNvSpPr>
            <a:spLocks noChangeArrowheads="1"/>
          </p:cNvSpPr>
          <p:nvPr>
            <p:ph type="title" idx="4294967295"/>
          </p:nvPr>
        </p:nvSpPr>
        <p:spPr>
          <a:xfrm>
            <a:off x="457200" y="274638"/>
            <a:ext cx="8229600" cy="1144587"/>
          </a:xfrm>
          <a:noFill/>
        </p:spPr>
        <p:txBody>
          <a:bodyPr/>
          <a:lstStyle/>
          <a:p>
            <a:pPr eaLnBrk="1" hangingPunct="1">
              <a:lnSpc>
                <a:spcPct val="104000"/>
              </a:lnSpc>
            </a:pPr>
            <a:r>
              <a:rPr lang="ko-KR" altLang="en-US" b="1" i="1" smtClean="0">
                <a:solidFill>
                  <a:srgbClr val="000000"/>
                </a:solidFill>
                <a:ea typeface="굴림" charset="-127"/>
              </a:rPr>
              <a:t>"Лягушка и вол"</a:t>
            </a:r>
          </a:p>
        </p:txBody>
      </p:sp>
      <p:sp>
        <p:nvSpPr>
          <p:cNvPr id="18435" name="Text Box 517"/>
          <p:cNvSpPr>
            <a:spLocks noChangeArrowheads="1"/>
          </p:cNvSpPr>
          <p:nvPr>
            <p:ph type="body" idx="4294967295"/>
          </p:nvPr>
        </p:nvSpPr>
        <p:spPr>
          <a:xfrm>
            <a:off x="457200" y="1601788"/>
            <a:ext cx="4038600" cy="4525962"/>
          </a:xfrm>
          <a:noFill/>
        </p:spPr>
        <p:txBody>
          <a:bodyPr/>
          <a:lstStyle/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smtClean="0">
                <a:solidFill>
                  <a:srgbClr val="000000"/>
                </a:solidFill>
                <a:ea typeface="굴림" charset="-127"/>
              </a:rPr>
              <a:t>Пример такой на свете не один: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smtClean="0">
                <a:solidFill>
                  <a:srgbClr val="000000"/>
                </a:solidFill>
                <a:ea typeface="굴림" charset="-127"/>
              </a:rPr>
              <a:t>И диво ли, когда жить хочет мещанин,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smtClean="0">
                <a:solidFill>
                  <a:srgbClr val="000000"/>
                </a:solidFill>
                <a:ea typeface="굴림" charset="-127"/>
              </a:rPr>
              <a:t>Как именитый гражданин,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smtClean="0">
                <a:solidFill>
                  <a:srgbClr val="000000"/>
                </a:solidFill>
                <a:ea typeface="굴림" charset="-127"/>
              </a:rPr>
              <a:t>А сошка мелкая, как знатный дворянин.</a:t>
            </a:r>
          </a:p>
        </p:txBody>
      </p:sp>
      <p:pic>
        <p:nvPicPr>
          <p:cNvPr id="18436" name="Picture 518" descr="fImage10719713.jpg"/>
          <p:cNvPicPr>
            <a:picLocks noChangeAspect="1" noChangeArrowheads="1"/>
          </p:cNvPicPr>
          <p:nvPr>
            <p:ph orient="vert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9825" y="1601788"/>
            <a:ext cx="3435350" cy="4525962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72"/>
          <p:cNvSpPr>
            <a:spLocks noChangeArrowheads="1"/>
          </p:cNvSpPr>
          <p:nvPr>
            <p:ph type="title" idx="4294967295"/>
          </p:nvPr>
        </p:nvSpPr>
        <p:spPr>
          <a:xfrm>
            <a:off x="457200" y="274638"/>
            <a:ext cx="8229600" cy="1144587"/>
          </a:xfrm>
          <a:noFill/>
        </p:spPr>
        <p:txBody>
          <a:bodyPr/>
          <a:lstStyle/>
          <a:p>
            <a:pPr algn="ctr" eaLnBrk="1" hangingPunct="1">
              <a:lnSpc>
                <a:spcPct val="104000"/>
              </a:lnSpc>
            </a:pPr>
            <a:r>
              <a:rPr lang="ru-RU" altLang="ko-KR" b="1" i="1" smtClean="0">
                <a:solidFill>
                  <a:srgbClr val="000000"/>
                </a:solidFill>
                <a:ea typeface="굴림" charset="-127"/>
              </a:rPr>
              <a:t>Басня </a:t>
            </a:r>
            <a:r>
              <a:rPr lang="ko-KR" altLang="en-US" b="1" i="1" smtClean="0">
                <a:solidFill>
                  <a:srgbClr val="000000"/>
                </a:solidFill>
                <a:ea typeface="굴림" charset="-127"/>
              </a:rPr>
              <a:t>"Парнас"</a:t>
            </a:r>
          </a:p>
        </p:txBody>
      </p:sp>
      <p:sp>
        <p:nvSpPr>
          <p:cNvPr id="19459" name="Text Box 773"/>
          <p:cNvSpPr>
            <a:spLocks noChangeArrowheads="1"/>
          </p:cNvSpPr>
          <p:nvPr>
            <p:ph type="body" idx="4294967295"/>
          </p:nvPr>
        </p:nvSpPr>
        <p:spPr>
          <a:xfrm>
            <a:off x="683568" y="1601788"/>
            <a:ext cx="3812232" cy="4525962"/>
          </a:xfrm>
          <a:noFill/>
        </p:spPr>
        <p:txBody>
          <a:bodyPr/>
          <a:lstStyle/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dirty="0" smtClean="0">
                <a:solidFill>
                  <a:srgbClr val="000000"/>
                </a:solidFill>
                <a:ea typeface="굴림" charset="-127"/>
              </a:rPr>
              <a:t>Мне хочется, невеждам не во гнев,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dirty="0" smtClean="0">
                <a:solidFill>
                  <a:srgbClr val="000000"/>
                </a:solidFill>
                <a:ea typeface="굴림" charset="-127"/>
              </a:rPr>
              <a:t>Весьма старинное напомнить мненье: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dirty="0" smtClean="0">
                <a:solidFill>
                  <a:srgbClr val="000000"/>
                </a:solidFill>
                <a:ea typeface="굴림" charset="-127"/>
              </a:rPr>
              <a:t>Что если голова пуста,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100" b="1" dirty="0" smtClean="0">
                <a:solidFill>
                  <a:srgbClr val="000000"/>
                </a:solidFill>
                <a:ea typeface="굴림" charset="-127"/>
              </a:rPr>
              <a:t>То голове ума не придадут места.</a:t>
            </a:r>
          </a:p>
        </p:txBody>
      </p:sp>
      <p:pic>
        <p:nvPicPr>
          <p:cNvPr id="19460" name="Picture 774" descr="fImage7525217.jpg"/>
          <p:cNvPicPr>
            <a:picLocks noChangeAspect="1" noChangeArrowheads="1"/>
          </p:cNvPicPr>
          <p:nvPr>
            <p:ph orient="vert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91075" y="2232025"/>
            <a:ext cx="4037013" cy="3005138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>
            <a:spLocks noChangeArrowheads="1"/>
          </p:cNvSpPr>
          <p:nvPr>
            <p:ph type="title" idx="4294967295"/>
          </p:nvPr>
        </p:nvSpPr>
        <p:spPr>
          <a:xfrm>
            <a:off x="457200" y="274638"/>
            <a:ext cx="8229600" cy="1144587"/>
          </a:xfrm>
          <a:noFill/>
        </p:spPr>
        <p:txBody>
          <a:bodyPr/>
          <a:lstStyle/>
          <a:p>
            <a:pPr algn="ctr" eaLnBrk="1" hangingPunct="1">
              <a:lnSpc>
                <a:spcPct val="104000"/>
              </a:lnSpc>
            </a:pPr>
            <a:r>
              <a:rPr lang="ru-RU" altLang="ko-KR" b="1" i="1" smtClean="0">
                <a:solidFill>
                  <a:srgbClr val="000000"/>
                </a:solidFill>
                <a:ea typeface="굴림" charset="-127"/>
              </a:rPr>
              <a:t>Басня </a:t>
            </a:r>
            <a:r>
              <a:rPr lang="ko-KR" altLang="en-US" b="1" i="1" smtClean="0">
                <a:solidFill>
                  <a:srgbClr val="000000"/>
                </a:solidFill>
                <a:ea typeface="굴림" charset="-127"/>
              </a:rPr>
              <a:t>"Оракул"</a:t>
            </a:r>
          </a:p>
        </p:txBody>
      </p:sp>
      <p:sp>
        <p:nvSpPr>
          <p:cNvPr id="20483" name="Text Box 5"/>
          <p:cNvSpPr>
            <a:spLocks noChangeArrowheads="1"/>
          </p:cNvSpPr>
          <p:nvPr>
            <p:ph type="body" idx="4294967295"/>
          </p:nvPr>
        </p:nvSpPr>
        <p:spPr>
          <a:xfrm>
            <a:off x="457200" y="1601788"/>
            <a:ext cx="4038600" cy="4525962"/>
          </a:xfrm>
          <a:noFill/>
        </p:spPr>
        <p:txBody>
          <a:bodyPr/>
          <a:lstStyle/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300" b="1" smtClean="0">
                <a:solidFill>
                  <a:srgbClr val="000000"/>
                </a:solidFill>
                <a:ea typeface="굴림" charset="-127"/>
              </a:rPr>
              <a:t>Я слышал-правда ль?-будто встарь 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300" b="1" smtClean="0">
                <a:solidFill>
                  <a:srgbClr val="000000"/>
                </a:solidFill>
                <a:ea typeface="굴림" charset="-127"/>
              </a:rPr>
              <a:t>Судей таких видали, 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300" b="1" smtClean="0">
                <a:solidFill>
                  <a:srgbClr val="000000"/>
                </a:solidFill>
                <a:ea typeface="굴림" charset="-127"/>
              </a:rPr>
              <a:t>Которые весьма умны бывали, 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sz="3300" b="1" smtClean="0">
                <a:solidFill>
                  <a:srgbClr val="000000"/>
                </a:solidFill>
                <a:ea typeface="굴림" charset="-127"/>
              </a:rPr>
              <a:t>Пока у них был </a:t>
            </a:r>
            <a:r>
              <a:rPr lang="ru-RU" altLang="ko-KR" sz="3300" b="1" smtClean="0">
                <a:solidFill>
                  <a:srgbClr val="000000"/>
                </a:solidFill>
                <a:ea typeface="굴림" charset="-127"/>
              </a:rPr>
              <a:t>у</a:t>
            </a:r>
            <a:r>
              <a:rPr lang="ko-KR" altLang="en-US" sz="3300" b="1" smtClean="0">
                <a:solidFill>
                  <a:srgbClr val="000000"/>
                </a:solidFill>
                <a:ea typeface="굴림" charset="-127"/>
              </a:rPr>
              <a:t>мный секретарь.</a:t>
            </a:r>
          </a:p>
        </p:txBody>
      </p:sp>
      <p:pic>
        <p:nvPicPr>
          <p:cNvPr id="20484" name="Picture 6" descr="fImage772621.jpg"/>
          <p:cNvPicPr>
            <a:picLocks noChangeAspect="1" noChangeArrowheads="1"/>
          </p:cNvPicPr>
          <p:nvPr>
            <p:ph orient="vert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25" y="2033588"/>
            <a:ext cx="4029075" cy="3194050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60"/>
          <p:cNvSpPr>
            <a:spLocks noChangeArrowheads="1"/>
          </p:cNvSpPr>
          <p:nvPr>
            <p:ph type="title" idx="4294967295"/>
          </p:nvPr>
        </p:nvSpPr>
        <p:spPr>
          <a:xfrm>
            <a:off x="457200" y="274638"/>
            <a:ext cx="8229600" cy="1144587"/>
          </a:xfrm>
          <a:noFill/>
        </p:spPr>
        <p:txBody>
          <a:bodyPr/>
          <a:lstStyle/>
          <a:p>
            <a:pPr algn="ctr" eaLnBrk="1" hangingPunct="1">
              <a:lnSpc>
                <a:spcPct val="104000"/>
              </a:lnSpc>
            </a:pPr>
            <a:r>
              <a:rPr lang="ru-RU" altLang="ko-KR" b="1" i="1" smtClean="0">
                <a:solidFill>
                  <a:srgbClr val="000000"/>
                </a:solidFill>
                <a:ea typeface="굴림" charset="-127"/>
              </a:rPr>
              <a:t>Басня </a:t>
            </a:r>
            <a:r>
              <a:rPr lang="ko-KR" altLang="en-US" b="1" i="1" smtClean="0">
                <a:solidFill>
                  <a:srgbClr val="000000"/>
                </a:solidFill>
                <a:ea typeface="굴림" charset="-127"/>
              </a:rPr>
              <a:t>"Синица"</a:t>
            </a:r>
          </a:p>
        </p:txBody>
      </p:sp>
      <p:sp>
        <p:nvSpPr>
          <p:cNvPr id="21507" name="Text Box 261"/>
          <p:cNvSpPr>
            <a:spLocks noChangeArrowheads="1"/>
          </p:cNvSpPr>
          <p:nvPr>
            <p:ph type="body" idx="4294967295"/>
          </p:nvPr>
        </p:nvSpPr>
        <p:spPr>
          <a:xfrm>
            <a:off x="457200" y="1601788"/>
            <a:ext cx="4038600" cy="4525962"/>
          </a:xfrm>
          <a:noFill/>
        </p:spPr>
        <p:txBody>
          <a:bodyPr/>
          <a:lstStyle/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Примолвить к речи здесь годится,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Но ничьего не трогая лица: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Что делом, не сведя конца,</a:t>
            </a:r>
          </a:p>
          <a:p>
            <a:pPr marL="0" indent="0" eaLnBrk="1" hangingPunct="1">
              <a:lnSpc>
                <a:spcPct val="104000"/>
              </a:lnSpc>
              <a:spcBef>
                <a:spcPct val="0"/>
              </a:spcBef>
              <a:buFontTx/>
              <a:buNone/>
            </a:pP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Не надобно хвалитьс</a:t>
            </a:r>
            <a:r>
              <a:rPr lang="ru-RU" altLang="ko-KR" b="1" smtClean="0">
                <a:solidFill>
                  <a:srgbClr val="000000"/>
                </a:solidFill>
                <a:ea typeface="굴림" charset="-127"/>
              </a:rPr>
              <a:t>я</a:t>
            </a:r>
            <a:r>
              <a:rPr lang="ko-KR" altLang="en-US" b="1" smtClean="0">
                <a:solidFill>
                  <a:srgbClr val="000000"/>
                </a:solidFill>
                <a:ea typeface="굴림" charset="-127"/>
              </a:rPr>
              <a:t>.</a:t>
            </a:r>
          </a:p>
        </p:txBody>
      </p:sp>
      <p:pic>
        <p:nvPicPr>
          <p:cNvPr id="21508" name="Picture 262" descr="fImage1265425.jpg"/>
          <p:cNvPicPr>
            <a:picLocks noChangeAspect="1" noChangeArrowheads="1"/>
          </p:cNvPicPr>
          <p:nvPr>
            <p:ph orient="vert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0325" y="1601788"/>
            <a:ext cx="3054350" cy="4525962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277813"/>
            <a:ext cx="663575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Басня «Крестьянин и лисица»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8353425" cy="4968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«Скажи мне, кумушка,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Что у тебя за страсть кур красть?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Ведь в ремесле твоём </a:t>
            </a:r>
            <a:r>
              <a:rPr lang="ru-RU" sz="2400" b="1" smtClean="0"/>
              <a:t>ни на волос добра не видно</a:t>
            </a:r>
            <a:r>
              <a:rPr lang="ru-RU" sz="2400" smtClean="0"/>
              <a:t>…»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«Коль правду ты не лжёшь,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Я от греха тебя избавлю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И честный хлеб тебе доставлю.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Наймись курятник мой от лис ты охранять: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Зато ни в чём не будешь ты нуждаться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И станешь у меня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/>
              <a:t>Как в масле сыр кататься</a:t>
            </a:r>
            <a:r>
              <a:rPr lang="ru-RU" sz="2400" smtClean="0"/>
              <a:t>!»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8775" y="0"/>
            <a:ext cx="116522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1188" y="188913"/>
            <a:ext cx="1404937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0"/>
            <a:ext cx="6191250" cy="703263"/>
          </a:xfrm>
        </p:spPr>
        <p:txBody>
          <a:bodyPr/>
          <a:lstStyle/>
          <a:p>
            <a:pPr eaLnBrk="1" hangingPunct="1"/>
            <a:r>
              <a:rPr lang="ru-RU" sz="3200" u="sng" smtClean="0"/>
              <a:t>План исследования: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765175"/>
            <a:ext cx="8281987" cy="609282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i="1" smtClean="0"/>
              <a:t>Фразеологизмы как лексическая единица речи. Крылатые выражения, их признаки, особенности.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i="1" smtClean="0"/>
              <a:t>Крылатые выражения в баснях И.А.Крылова, использование их в современной речи.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i="1" smtClean="0"/>
              <a:t>Выводы.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</a:t>
            </a:r>
            <a:r>
              <a:rPr lang="ru-RU" u="sng" smtClean="0">
                <a:solidFill>
                  <a:schemeClr val="tx2"/>
                </a:solidFill>
              </a:rPr>
              <a:t>Проблема исследования: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>
                <a:solidFill>
                  <a:schemeClr val="tx2"/>
                </a:solidFill>
              </a:rPr>
              <a:t> </a:t>
            </a:r>
            <a:r>
              <a:rPr lang="ru-RU" sz="2400" i="1" smtClean="0"/>
              <a:t>Лексический состав русского языка разнообразен, особое место в нём занимают фразеологические обороты, крылатые выражения, которые используются всеми людьми, хотя многие из нас не подразумевают об источнике происхождения того или иного выражения. Особую роль в образовании таких слов и выражений сыграл И.А.Крылов, который языком своих творений, басен, обогатил лексику русского языка красочными и говорящими выражениям.</a:t>
            </a:r>
            <a:endParaRPr lang="ru-RU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u="sng" smtClean="0"/>
              <a:t>Выводы: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700213"/>
            <a:ext cx="77724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крылатые выражения учат нас  понимать истинные нравственные ценности, народную мудрость, расширяют жизненный опыт;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фразеологические обороты обогащают наш язык, делают речь более яркой, меткой, выразительной;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фразеологизмы чаще всего используются в разговорной речи и в художественных произведениях.</a:t>
            </a:r>
          </a:p>
        </p:txBody>
      </p:sp>
      <p:pic>
        <p:nvPicPr>
          <p:cNvPr id="23556" name="Picture 4" descr="agpoet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503738"/>
            <a:ext cx="2241550" cy="2171700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Используемая литература: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700213"/>
            <a:ext cx="77724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фразеологический словарь русского языка 1994 г.;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этимологический справочник  2001 г.;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учебник «Русский язык»   2002 г.;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журнал «Досуг в школе»  2007 г.;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книга  для учителя «Предметные недели в школе» Л.И. Косивцова  2003 г.;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smtClean="0"/>
              <a:t> сборник басен И.А.Крылова 1985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6911975" cy="981075"/>
          </a:xfrm>
        </p:spPr>
        <p:txBody>
          <a:bodyPr/>
          <a:lstStyle/>
          <a:p>
            <a:pPr eaLnBrk="1" hangingPunct="1"/>
            <a:r>
              <a:rPr lang="ru-RU" sz="3800" u="sng" smtClean="0"/>
              <a:t/>
            </a:r>
            <a:br>
              <a:rPr lang="ru-RU" sz="3800" u="sng" smtClean="0"/>
            </a:br>
            <a:r>
              <a:rPr lang="ru-RU" sz="3800" u="sng" smtClean="0"/>
              <a:t>Актуальность: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3600" y="1844675"/>
            <a:ext cx="8280400" cy="4027488"/>
          </a:xfrm>
        </p:spPr>
        <p:txBody>
          <a:bodyPr/>
          <a:lstStyle/>
          <a:p>
            <a:pPr marL="269875" lvl="1" indent="0" eaLnBrk="1" hangingPunct="1">
              <a:buFont typeface="Wingdings" pitchFamily="2" charset="2"/>
              <a:buNone/>
            </a:pPr>
            <a:r>
              <a:rPr lang="ru-RU" sz="2400" smtClean="0"/>
              <a:t>Работая на уроках русского языка и литературы над баснями И.А.Крылова, еще с начальной школы я задумалась над многими особенностями басни: язык, стиль изложения, выразительные средства речи. Но больше всего меня заинтересовали необычные словосочетания- «крылатые выражения». Как с помощью их И.А.Крылову удаётся более точно описать героев, оценить их поступки, высмеять пороки. Крылатые выражения помогают  понять сюжет басни, мораль и сделать выводы.</a:t>
            </a:r>
          </a:p>
        </p:txBody>
      </p:sp>
      <p:pic>
        <p:nvPicPr>
          <p:cNvPr id="6148" name="Picture 4" descr="chel1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188913"/>
            <a:ext cx="1368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6337300" cy="1143000"/>
          </a:xfrm>
        </p:spPr>
        <p:txBody>
          <a:bodyPr/>
          <a:lstStyle/>
          <a:p>
            <a:pPr eaLnBrk="1" hangingPunct="1"/>
            <a:r>
              <a:rPr lang="ru-RU" sz="3800" u="sng" smtClean="0"/>
              <a:t> </a:t>
            </a:r>
            <a:r>
              <a:rPr lang="ru-RU" sz="3200" b="1" u="sng" smtClean="0"/>
              <a:t>Цель: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8158162" cy="5472112"/>
          </a:xfrm>
        </p:spPr>
        <p:txBody>
          <a:bodyPr/>
          <a:lstStyle/>
          <a:p>
            <a:pPr defTabSz="239713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изучить роль крылатых выражений на основе басен И.А.Крылова «Крестьянин и лисица», «Паук и пчела».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u="sng" smtClean="0">
              <a:solidFill>
                <a:schemeClr val="tx2"/>
              </a:solidFill>
            </a:endParaRP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b="1" u="sng" smtClean="0">
                <a:solidFill>
                  <a:schemeClr val="tx2"/>
                </a:solidFill>
              </a:rPr>
              <a:t>Задачи: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i="1" smtClean="0"/>
              <a:t> </a:t>
            </a:r>
            <a:r>
              <a:rPr lang="ru-RU" sz="2400" smtClean="0"/>
              <a:t>подобрать литературу для исследовательской работы;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smtClean="0"/>
              <a:t>изучить материалы по теме исследования;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smtClean="0"/>
              <a:t>найти крылатые выражения в баснях: «Крестьянин и лисица», «Паук и пчела»;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smtClean="0"/>
              <a:t>выяснить роль крылатых выражений в данных баснях;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smtClean="0"/>
              <a:t>сделать выводы по данному проекту.</a:t>
            </a:r>
          </a:p>
          <a:p>
            <a:pPr defTabSz="2397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086725" cy="774700"/>
          </a:xfrm>
        </p:spPr>
        <p:txBody>
          <a:bodyPr/>
          <a:lstStyle/>
          <a:p>
            <a:pPr eaLnBrk="1" hangingPunct="1"/>
            <a:r>
              <a:rPr lang="ru-RU" sz="3200" b="1" u="sng" smtClean="0"/>
              <a:t>Гипотеза: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765175"/>
            <a:ext cx="8280400" cy="496887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У каждого из писателей есть свои особенности, свой стиль.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Я думаю, что наличие фразеологизмов и выражений, ставшими  крылатыми в произведениях И.А.Крылова- главная особенность стиля баснописца, его языка.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u="sng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u="sng" smtClean="0">
                <a:solidFill>
                  <a:schemeClr val="tx2"/>
                </a:solidFill>
              </a:rPr>
              <a:t>Методы исследования: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smtClean="0"/>
              <a:t>беседа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smtClean="0"/>
              <a:t>описание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smtClean="0"/>
              <a:t>сравнение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smtClean="0"/>
              <a:t>сопоставление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smtClean="0"/>
              <a:t>анализ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smtClean="0"/>
              <a:t>обработка материала.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smtClean="0"/>
          </a:p>
        </p:txBody>
      </p:sp>
      <p:pic>
        <p:nvPicPr>
          <p:cNvPr id="8196" name="Picture 7" descr="penpape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5229225"/>
            <a:ext cx="1354138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u="sng" smtClean="0"/>
              <a:t>Этапы работы: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8002587" cy="4530725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1. Беседа «Роль крылатых выражений в речи» (сентябрь)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2. Подбор литературы (октябрь)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3. Изучение материала по теме исследования 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   (ноябрь- декабрь)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4. Работа с баснями И.А.Крылова (февраль- март)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5. Выводы и оформление исследовательской работы (апрель)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ru-RU" sz="2400" smtClean="0"/>
          </a:p>
        </p:txBody>
      </p:sp>
      <p:pic>
        <p:nvPicPr>
          <p:cNvPr id="9220" name="Picture 4" descr="image69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5229225"/>
            <a:ext cx="1173163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075612" cy="558800"/>
          </a:xfrm>
        </p:spPr>
        <p:txBody>
          <a:bodyPr/>
          <a:lstStyle/>
          <a:p>
            <a:pPr eaLnBrk="1" hangingPunct="1"/>
            <a:r>
              <a:rPr lang="ru-RU" sz="3200" b="1" u="sng" smtClean="0"/>
              <a:t>Научные сведения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20713"/>
            <a:ext cx="8075612" cy="59039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chemeClr val="tx2"/>
                </a:solidFill>
              </a:rPr>
              <a:t>Фразеология </a:t>
            </a:r>
            <a:r>
              <a:rPr lang="ru-RU" i="1" smtClean="0"/>
              <a:t>- </a:t>
            </a:r>
            <a:r>
              <a:rPr lang="ru-RU" sz="2400" smtClean="0"/>
              <a:t>это раздел науки о языке, в котором изучаются устойчивые словосочетания, цельные по своему значению.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/>
              <a:t>Фразеологизмы</a:t>
            </a:r>
            <a:r>
              <a:rPr lang="ru-RU" sz="2400" smtClean="0"/>
              <a:t> -</a:t>
            </a:r>
            <a:r>
              <a:rPr lang="ru-RU" sz="2000" smtClean="0"/>
              <a:t>  </a:t>
            </a:r>
            <a:r>
              <a:rPr lang="ru-RU" sz="2400" smtClean="0"/>
              <a:t>это устойчивые словосочетания слов, равные по значению либо одному слову, либо целому предложению.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/>
              <a:t>Источники фразеологизмов: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По происхождению одни фразеологизмы являются собственно русскими, другие - заимствованными.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Одни связаны с историей нашей Родины (топорная работа), другие возникли из пословиц (собаку съел), из художественных произведений (как белка в колесе), из мифов разных народов (авгиевы конюшни)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11188" y="3573463"/>
            <a:ext cx="8532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353425" cy="1052513"/>
          </a:xfrm>
        </p:spPr>
        <p:txBody>
          <a:bodyPr/>
          <a:lstStyle/>
          <a:p>
            <a:pPr algn="ctr" eaLnBrk="1" hangingPunct="1"/>
            <a:r>
              <a:rPr lang="ru-RU" sz="3600" b="1" u="sng" smtClean="0"/>
              <a:t>Из биографии  И.А.Крылова: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8075612" cy="5399087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smtClean="0"/>
              <a:t>Детство и отрочество не баловали будущего баснописца. И.А.Крылов не учился в школе, но в нём жила жажда знаний. Он самоучкой овладел языками, математикой и стал образованным человеком. Каждый шаг к успеху не давался ему даром. Именно басня сделала его известным. Крылов написал  205 басен. Он любил свою родину и считал свои долгом вести борьбу с недостатками общества. Из народного языка, из пословиц черпал писатель многие свои сюжеты. По определению Н.В.Гоголя, басни И.А.Крылова – «Книга мудрости самого народа» </a:t>
            </a:r>
          </a:p>
        </p:txBody>
      </p:sp>
      <p:pic>
        <p:nvPicPr>
          <p:cNvPr id="11268" name="Picture 4" descr="image69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5157788"/>
            <a:ext cx="1971675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post-20-11902412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428750"/>
            <a:ext cx="3857625" cy="542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10"/>
          <p:cNvSpPr txBox="1">
            <a:spLocks noChangeArrowheads="1"/>
          </p:cNvSpPr>
          <p:nvPr/>
        </p:nvSpPr>
        <p:spPr bwMode="auto">
          <a:xfrm>
            <a:off x="4286250" y="1714500"/>
            <a:ext cx="4643438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i="1"/>
              <a:t>Басня «Голосистый ёж» </a:t>
            </a:r>
          </a:p>
          <a:p>
            <a:pPr eaLnBrk="1" hangingPunct="1"/>
            <a:endParaRPr lang="ru-RU" sz="2800"/>
          </a:p>
          <a:p>
            <a:pPr eaLnBrk="1" hangingPunct="1"/>
            <a:r>
              <a:rPr lang="ru-RU" sz="2800"/>
              <a:t>«МЕДВЕДЬ НА УХО НАСТУПИЛ» </a:t>
            </a:r>
            <a:r>
              <a:rPr lang="ru-RU" sz="2800">
                <a:solidFill>
                  <a:srgbClr val="000340"/>
                </a:solidFill>
              </a:rPr>
              <a:t>-</a:t>
            </a:r>
          </a:p>
          <a:p>
            <a:pPr eaLnBrk="1" hangingPunct="1"/>
            <a:r>
              <a:rPr lang="ru-RU" sz="2800">
                <a:solidFill>
                  <a:srgbClr val="000340"/>
                </a:solidFill>
              </a:rPr>
              <a:t> </a:t>
            </a:r>
          </a:p>
          <a:p>
            <a:pPr eaLnBrk="1" hangingPunct="1"/>
            <a:r>
              <a:rPr lang="ru-RU" sz="2800">
                <a:solidFill>
                  <a:schemeClr val="tx2"/>
                </a:solidFill>
              </a:rPr>
              <a:t>КТО - ЛИБО ЛИШЁН МУЗЫКАЛЬНОГО СЛУХА</a:t>
            </a:r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1000125" y="214313"/>
            <a:ext cx="72866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u="sng"/>
              <a:t>Примеры крылатых выражений</a:t>
            </a:r>
            <a:br>
              <a:rPr lang="ru-RU" sz="3200" b="1" u="sng"/>
            </a:br>
            <a:endParaRPr lang="ru-RU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473</TotalTime>
  <Words>989</Words>
  <Application>Microsoft Office PowerPoint</Application>
  <PresentationFormat>Экран (4:3)</PresentationFormat>
  <Paragraphs>136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Times New Roman</vt:lpstr>
      <vt:lpstr>Wingdings</vt:lpstr>
      <vt:lpstr>Calibri</vt:lpstr>
      <vt:lpstr>굴림</vt:lpstr>
      <vt:lpstr>Слои</vt:lpstr>
      <vt:lpstr>МБОУ Ваховская ОСШ</vt:lpstr>
      <vt:lpstr>План исследования:</vt:lpstr>
      <vt:lpstr> Актуальность:</vt:lpstr>
      <vt:lpstr> Цель:</vt:lpstr>
      <vt:lpstr>Гипотеза:</vt:lpstr>
      <vt:lpstr>Этапы работы:</vt:lpstr>
      <vt:lpstr>Научные сведения</vt:lpstr>
      <vt:lpstr>Из биографии  И.А.Крылова:</vt:lpstr>
      <vt:lpstr>Презентация PowerPoint</vt:lpstr>
      <vt:lpstr>Презентация PowerPoint</vt:lpstr>
      <vt:lpstr>Презентация PowerPoint</vt:lpstr>
      <vt:lpstr>Презентация PowerPoint</vt:lpstr>
      <vt:lpstr>Басня "Кот и повар"</vt:lpstr>
      <vt:lpstr>Басня "Музыканты"</vt:lpstr>
      <vt:lpstr>"Лягушка и вол"</vt:lpstr>
      <vt:lpstr>Басня "Парнас"</vt:lpstr>
      <vt:lpstr>Басня "Оракул"</vt:lpstr>
      <vt:lpstr>Басня "Синица"</vt:lpstr>
      <vt:lpstr>Басня «Крестьянин и лисица»</vt:lpstr>
      <vt:lpstr>Выводы:</vt:lpstr>
      <vt:lpstr>Используемая литература:</vt:lpstr>
    </vt:vector>
  </TitlesOfParts>
  <Company>Судайская средняя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Судайская средняя школа</dc:title>
  <dc:creator>школа</dc:creator>
  <cp:lastModifiedBy>Светлана</cp:lastModifiedBy>
  <cp:revision>17</cp:revision>
  <dcterms:created xsi:type="dcterms:W3CDTF">2008-04-14T10:47:08Z</dcterms:created>
  <dcterms:modified xsi:type="dcterms:W3CDTF">2017-10-17T14:42:35Z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Елена Г. Полетаева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Елена Г. Полетаева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</Properties>
</file>