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6" r:id="rId2"/>
    <p:sldId id="261" r:id="rId3"/>
    <p:sldId id="265" r:id="rId4"/>
    <p:sldId id="266" r:id="rId5"/>
    <p:sldId id="257" r:id="rId6"/>
    <p:sldId id="269" r:id="rId7"/>
    <p:sldId id="270" r:id="rId8"/>
    <p:sldId id="267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3DFEC1AE-3BED-4029-8F8D-FCCC040B1738}">
          <p14:sldIdLst>
            <p14:sldId id="256"/>
          </p14:sldIdLst>
        </p14:section>
        <p14:section name="Раздел без заголовка" id="{5DAAFB26-E1D1-4B16-8F6B-3777C870FDA2}">
          <p14:sldIdLst>
            <p14:sldId id="261"/>
          </p14:sldIdLst>
        </p14:section>
        <p14:section name="Раздел без заголовка" id="{04C7F133-B33F-4076-B9C3-3CBC2F2A544D}">
          <p14:sldIdLst>
            <p14:sldId id="257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33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96952"/>
            <a:ext cx="7772400" cy="23042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150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nachalo4ka.ru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96952"/>
            <a:ext cx="7772400" cy="23042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488668"/>
            <a:ext cx="150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nachalo4ka.ru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1412776"/>
            <a:ext cx="5292080" cy="2448272"/>
          </a:xfrm>
          <a:ln w="3175">
            <a:noFill/>
          </a:ln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Конкурсная программа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по творчеству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В. П. Астафьева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«Ода русскому огороду»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612" y="1860550"/>
            <a:ext cx="4547679" cy="499745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139505" cy="627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373216"/>
            <a:ext cx="8229600" cy="1143000"/>
          </a:xfrm>
        </p:spPr>
        <p:txBody>
          <a:bodyPr/>
          <a:lstStyle/>
          <a:p>
            <a:r>
              <a:rPr lang="ru-RU" sz="2400" b="1" dirty="0" smtClean="0"/>
              <a:t>»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92696"/>
            <a:ext cx="8229600" cy="4997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I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конкурс </a:t>
            </a:r>
          </a:p>
          <a:p>
            <a:pPr marL="0" indent="0"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«Визитная карточка»</a:t>
            </a:r>
          </a:p>
          <a:p>
            <a:pPr>
              <a:buNone/>
            </a:pPr>
            <a:endParaRPr lang="ru-RU" i="1" dirty="0" smtClean="0">
              <a:latin typeface="Garamond" pitchFamily="18" charset="0"/>
            </a:endParaRPr>
          </a:p>
          <a:p>
            <a:pPr>
              <a:buNone/>
            </a:pPr>
            <a:r>
              <a:rPr lang="ru-RU" dirty="0" smtClean="0">
                <a:latin typeface="Garamond" pitchFamily="18" charset="0"/>
              </a:rPr>
              <a:t>Максимальная оценка – 5 баллов.</a:t>
            </a:r>
          </a:p>
          <a:p>
            <a:pPr>
              <a:buNone/>
            </a:pPr>
            <a:r>
              <a:rPr lang="ru-RU" dirty="0" smtClean="0">
                <a:latin typeface="Garamond" pitchFamily="18" charset="0"/>
              </a:rPr>
              <a:t>Каждая команда представляет себя, подготовив приветствие командам-соперникам заранее.</a:t>
            </a:r>
          </a:p>
          <a:p>
            <a:pPr marL="0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16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997152"/>
          </a:xfrm>
        </p:spPr>
        <p:txBody>
          <a:bodyPr/>
          <a:lstStyle/>
          <a:p>
            <a:pPr algn="ctr">
              <a:buNone/>
            </a:pPr>
            <a:r>
              <a:rPr lang="en-US" sz="3600" b="1" dirty="0" smtClean="0">
                <a:latin typeface="Garamond" pitchFamily="18" charset="0"/>
              </a:rPr>
              <a:t>II</a:t>
            </a:r>
            <a:r>
              <a:rPr lang="ru-RU" sz="3600" b="1" dirty="0" smtClean="0">
                <a:latin typeface="Garamond" pitchFamily="18" charset="0"/>
              </a:rPr>
              <a:t> конкурс </a:t>
            </a:r>
          </a:p>
          <a:p>
            <a:pPr algn="ctr">
              <a:buNone/>
            </a:pPr>
            <a:r>
              <a:rPr lang="ru-RU" sz="3600" b="1" u="sng" dirty="0" smtClean="0">
                <a:latin typeface="Garamond" pitchFamily="18" charset="0"/>
              </a:rPr>
              <a:t>«Разминка»</a:t>
            </a:r>
            <a:endParaRPr lang="ru-RU" sz="3600" dirty="0" smtClean="0">
              <a:latin typeface="Garamond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Garamond" pitchFamily="18" charset="0"/>
              </a:rPr>
              <a:t>Один балл за каждый правильный ответ. Если команда отвечает неправильно, то балл засчитывается соперникам. Отвечать нужно быстро, не раздумывая. Ответы вслух не выкрикивайте, поднимите руку для ответа.</a:t>
            </a:r>
          </a:p>
          <a:p>
            <a:pPr algn="ctr">
              <a:buNone/>
            </a:pPr>
            <a:endParaRPr lang="ru-RU" b="1" dirty="0">
              <a:latin typeface="Garamond" pitchFamily="18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997152"/>
          </a:xfrm>
        </p:spPr>
        <p:txBody>
          <a:bodyPr/>
          <a:lstStyle/>
          <a:p>
            <a:pPr algn="ctr">
              <a:buNone/>
            </a:pPr>
            <a:r>
              <a:rPr lang="en-US" sz="3600" b="1" u="sng" dirty="0" smtClean="0">
                <a:latin typeface="Garamond" pitchFamily="18" charset="0"/>
              </a:rPr>
              <a:t>III </a:t>
            </a:r>
            <a:r>
              <a:rPr lang="ru-RU" sz="3600" b="1" u="sng" dirty="0" smtClean="0">
                <a:latin typeface="Garamond" pitchFamily="18" charset="0"/>
              </a:rPr>
              <a:t>конкурс </a:t>
            </a:r>
          </a:p>
          <a:p>
            <a:pPr algn="ctr">
              <a:buNone/>
            </a:pPr>
            <a:r>
              <a:rPr lang="ru-RU" sz="3600" b="1" u="sng" dirty="0" smtClean="0">
                <a:latin typeface="Garamond" pitchFamily="18" charset="0"/>
              </a:rPr>
              <a:t>«Отгадай-ка»</a:t>
            </a:r>
            <a:endParaRPr lang="ru-RU" sz="3600" b="1" dirty="0" smtClean="0">
              <a:latin typeface="Garamond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Garamond" pitchFamily="18" charset="0"/>
              </a:rPr>
              <a:t>Один балл за каждую отгаданную загадку. Ответы нужно записать на листке. Напишите название команды. </a:t>
            </a:r>
            <a:endParaRPr lang="ru-RU" dirty="0">
              <a:latin typeface="Garamond" pitchFamily="18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9922" b="95914" l="10495" r="89901">
                        <a14:foregroundMark x1="40792" y1="25292" x2="42178" y2="25875"/>
                        <a14:foregroundMark x1="53267" y1="26265" x2="51089" y2="26070"/>
                        <a14:foregroundMark x1="23168" y1="67315" x2="23762" y2="65953"/>
                        <a14:foregroundMark x1="23168" y1="69455" x2="22574" y2="68677"/>
                        <a14:foregroundMark x1="69109" y1="64008" x2="69109" y2="65175"/>
                        <a14:foregroundMark x1="67327" y1="64981" x2="67327" y2="649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-531440"/>
            <a:ext cx="4716016" cy="4800064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908720"/>
            <a:ext cx="7272808" cy="504056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600" b="1" dirty="0" smtClean="0">
                <a:latin typeface="Garamond" pitchFamily="18" charset="0"/>
              </a:rPr>
              <a:t>IV </a:t>
            </a:r>
            <a:r>
              <a:rPr lang="ru-RU" sz="3600" b="1" dirty="0" smtClean="0">
                <a:latin typeface="Garamond" pitchFamily="18" charset="0"/>
              </a:rPr>
              <a:t>конкурс</a:t>
            </a:r>
          </a:p>
          <a:p>
            <a:pPr algn="ctr">
              <a:buNone/>
            </a:pPr>
            <a:r>
              <a:rPr lang="ru-RU" sz="3600" b="1" dirty="0" smtClean="0">
                <a:latin typeface="Garamond" pitchFamily="18" charset="0"/>
              </a:rPr>
              <a:t>«Памятник картошке»</a:t>
            </a:r>
          </a:p>
          <a:p>
            <a:pPr>
              <a:buNone/>
            </a:pPr>
            <a:r>
              <a:rPr lang="ru-RU" dirty="0" smtClean="0">
                <a:latin typeface="Garamond" pitchFamily="18" charset="0"/>
              </a:rPr>
              <a:t>В огороде же  </a:t>
            </a:r>
            <a:r>
              <a:rPr lang="ru-RU" dirty="0" err="1" smtClean="0">
                <a:latin typeface="Garamond" pitchFamily="18" charset="0"/>
              </a:rPr>
              <a:t>самоглавнейший</a:t>
            </a:r>
            <a:r>
              <a:rPr lang="ru-RU" dirty="0" smtClean="0">
                <a:latin typeface="Garamond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Garamond" pitchFamily="18" charset="0"/>
              </a:rPr>
              <a:t>спаситель - скромное, </a:t>
            </a:r>
          </a:p>
          <a:p>
            <a:pPr>
              <a:buNone/>
            </a:pPr>
            <a:r>
              <a:rPr lang="ru-RU" dirty="0" err="1" smtClean="0">
                <a:latin typeface="Garamond" pitchFamily="18" charset="0"/>
              </a:rPr>
              <a:t>многотерпеливое</a:t>
            </a:r>
            <a:r>
              <a:rPr lang="ru-RU" dirty="0" smtClean="0">
                <a:latin typeface="Garamond" pitchFamily="18" charset="0"/>
              </a:rPr>
              <a:t> существо, </a:t>
            </a:r>
          </a:p>
          <a:p>
            <a:pPr>
              <a:buNone/>
            </a:pPr>
            <a:r>
              <a:rPr lang="ru-RU" dirty="0" smtClean="0">
                <a:latin typeface="Garamond" pitchFamily="18" charset="0"/>
              </a:rPr>
              <a:t>участью-долей схожее с русской </a:t>
            </a:r>
          </a:p>
          <a:p>
            <a:pPr>
              <a:buNone/>
            </a:pPr>
            <a:r>
              <a:rPr lang="ru-RU" u="sng" dirty="0" smtClean="0">
                <a:latin typeface="Garamond" pitchFamily="18" charset="0"/>
              </a:rPr>
              <a:t>женщиной </a:t>
            </a:r>
            <a:r>
              <a:rPr lang="ru-RU" dirty="0" smtClean="0">
                <a:latin typeface="Garamond" pitchFamily="18" charset="0"/>
              </a:rPr>
              <a:t> - картошка! </a:t>
            </a:r>
          </a:p>
          <a:p>
            <a:pPr>
              <a:buNone/>
            </a:pPr>
            <a:endParaRPr lang="ru-RU" sz="2800" dirty="0" smtClean="0">
              <a:latin typeface="Garamond" pitchFamily="18" charset="0"/>
            </a:endParaRPr>
          </a:p>
          <a:p>
            <a:pPr algn="r">
              <a:buNone/>
            </a:pPr>
            <a:r>
              <a:rPr lang="ru-RU" sz="2800" dirty="0" smtClean="0">
                <a:latin typeface="Garamond" pitchFamily="18" charset="0"/>
              </a:rPr>
              <a:t>В. П. Астафьев </a:t>
            </a:r>
          </a:p>
          <a:p>
            <a:pPr algn="r">
              <a:buNone/>
            </a:pPr>
            <a:r>
              <a:rPr lang="ru-RU" sz="2800" dirty="0" smtClean="0">
                <a:latin typeface="Garamond" pitchFamily="18" charset="0"/>
              </a:rPr>
              <a:t>«Ода русскому огороду»</a:t>
            </a:r>
            <a:endParaRPr lang="ru-RU" sz="2800" dirty="0">
              <a:latin typeface="Garamond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9971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b="1" dirty="0" smtClean="0">
                <a:latin typeface="Garamond" pitchFamily="18" charset="0"/>
              </a:rPr>
              <a:t>V</a:t>
            </a:r>
            <a:r>
              <a:rPr lang="ru-RU" sz="3600" b="1" dirty="0" smtClean="0">
                <a:latin typeface="Garamond" pitchFamily="18" charset="0"/>
              </a:rPr>
              <a:t> конкурс капитанов </a:t>
            </a:r>
          </a:p>
          <a:p>
            <a:pPr algn="ctr">
              <a:buNone/>
            </a:pPr>
            <a:r>
              <a:rPr lang="ru-RU" sz="3600" b="1" dirty="0" smtClean="0">
                <a:latin typeface="Garamond" pitchFamily="18" charset="0"/>
              </a:rPr>
              <a:t>«Презентация блюда»</a:t>
            </a:r>
          </a:p>
          <a:p>
            <a:pPr algn="ctr">
              <a:buNone/>
            </a:pPr>
            <a:endParaRPr lang="ru-RU" sz="3600" b="1" dirty="0" smtClean="0">
              <a:latin typeface="Garamond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Garamond" pitchFamily="18" charset="0"/>
              </a:rPr>
              <a:t>Время – 2 мин. Представить блюдо экспертам и участникам конкурса, которое приготовили дома. Максимальная оценка – 3 балла.</a:t>
            </a:r>
          </a:p>
          <a:p>
            <a:endParaRPr lang="ru-RU" sz="3600" dirty="0"/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600" b="1" u="sng" dirty="0" smtClean="0">
                <a:latin typeface="Garamond" pitchFamily="18" charset="0"/>
              </a:rPr>
              <a:t>VI </a:t>
            </a:r>
            <a:r>
              <a:rPr lang="ru-RU" sz="3600" b="1" u="sng" dirty="0" smtClean="0">
                <a:latin typeface="Garamond" pitchFamily="18" charset="0"/>
              </a:rPr>
              <a:t>конкурс </a:t>
            </a:r>
          </a:p>
          <a:p>
            <a:pPr algn="ctr">
              <a:buNone/>
            </a:pPr>
            <a:r>
              <a:rPr lang="ru-RU" sz="3600" b="1" u="sng" dirty="0" smtClean="0">
                <a:latin typeface="Garamond" pitchFamily="18" charset="0"/>
              </a:rPr>
              <a:t>«Жили-были»</a:t>
            </a:r>
            <a:endParaRPr lang="ru-RU" sz="3600" b="1" dirty="0" smtClean="0">
              <a:latin typeface="Garamond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Garamond" pitchFamily="18" charset="0"/>
              </a:rPr>
              <a:t>Максимальная оценка – 3 балла.</a:t>
            </a:r>
          </a:p>
          <a:p>
            <a:pPr algn="just">
              <a:buNone/>
            </a:pPr>
            <a:r>
              <a:rPr lang="ru-RU" dirty="0" smtClean="0">
                <a:latin typeface="Garamond" pitchFamily="18" charset="0"/>
              </a:rPr>
              <a:t>Каждая команда должна сочинить сказку об овоще, написанном на лепестке. Время выполнения задания – 3 минуты.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280920" cy="5544616"/>
          </a:xfrm>
        </p:spPr>
        <p:txBody>
          <a:bodyPr/>
          <a:lstStyle/>
          <a:p>
            <a:pPr algn="ctr">
              <a:buNone/>
            </a:pPr>
            <a:r>
              <a:rPr lang="en-US" sz="3600" b="1" i="1" u="sng" dirty="0" smtClean="0">
                <a:latin typeface="Garamond" pitchFamily="18" charset="0"/>
              </a:rPr>
              <a:t>V</a:t>
            </a:r>
            <a:r>
              <a:rPr lang="ru-RU" sz="3600" b="1" i="1" u="sng" dirty="0" smtClean="0">
                <a:latin typeface="Garamond" pitchFamily="18" charset="0"/>
              </a:rPr>
              <a:t> конкурс капитанов </a:t>
            </a:r>
          </a:p>
          <a:p>
            <a:pPr algn="ctr">
              <a:buNone/>
            </a:pPr>
            <a:r>
              <a:rPr lang="ru-RU" sz="3600" b="1" i="1" u="sng" dirty="0" smtClean="0">
                <a:latin typeface="Garamond" pitchFamily="18" charset="0"/>
              </a:rPr>
              <a:t>«Лучший кулинар»</a:t>
            </a:r>
          </a:p>
          <a:p>
            <a:pPr algn="ctr">
              <a:buNone/>
            </a:pPr>
            <a:endParaRPr lang="ru-RU" sz="3600" dirty="0" smtClean="0">
              <a:latin typeface="Garamond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988840"/>
          <a:ext cx="8208912" cy="4449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368152"/>
                <a:gridCol w="1368152"/>
                <a:gridCol w="1368152"/>
                <a:gridCol w="1368152"/>
                <a:gridCol w="1368152"/>
              </a:tblGrid>
              <a:tr h="12001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 корзина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 корзина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 корзина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 корзина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 корзина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6 корзина</a:t>
                      </a:r>
                    </a:p>
                  </a:txBody>
                  <a:tcPr/>
                </a:tc>
              </a:tr>
              <a:tr h="67207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творог</a:t>
                      </a:r>
                      <a:endParaRPr lang="ru-RU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картофель </a:t>
                      </a:r>
                      <a:endParaRPr lang="ru-RU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картофель </a:t>
                      </a:r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морковь </a:t>
                      </a:r>
                      <a:endParaRPr lang="ru-RU" b="1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картофель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зелень</a:t>
                      </a:r>
                      <a:endParaRPr lang="ru-RU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2406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картофель</a:t>
                      </a:r>
                      <a:endParaRPr lang="ru-RU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сливочное масло</a:t>
                      </a:r>
                      <a:endParaRPr lang="ru-RU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молоко</a:t>
                      </a:r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картофель</a:t>
                      </a:r>
                      <a:endParaRPr lang="ru-RU" b="1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капуста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соль,  пряности</a:t>
                      </a:r>
                      <a:endParaRPr lang="ru-RU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5606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сметана</a:t>
                      </a:r>
                      <a:endParaRPr lang="ru-RU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сыр </a:t>
                      </a:r>
                      <a:endParaRPr lang="ru-RU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лук репчатый, соль</a:t>
                      </a:r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зелёный</a:t>
                      </a:r>
                      <a:r>
                        <a:rPr lang="ru-RU" b="1" baseline="0" dirty="0" smtClean="0"/>
                        <a:t> лук, соль</a:t>
                      </a:r>
                      <a:endParaRPr lang="ru-RU" b="1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соль, черный перец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картофель,</a:t>
                      </a:r>
                    </a:p>
                    <a:p>
                      <a:endParaRPr lang="ru-RU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6005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зелень</a:t>
                      </a:r>
                      <a:endParaRPr lang="ru-RU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зелень</a:t>
                      </a:r>
                      <a:endParaRPr lang="ru-RU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мука</a:t>
                      </a:r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масло </a:t>
                      </a:r>
                      <a:r>
                        <a:rPr lang="ru-RU" b="1" dirty="0" err="1" smtClean="0"/>
                        <a:t>раститель</a:t>
                      </a:r>
                      <a:endParaRPr lang="ru-RU" b="1" dirty="0" smtClean="0"/>
                    </a:p>
                    <a:p>
                      <a:r>
                        <a:rPr lang="ru-RU" b="1" dirty="0" err="1" smtClean="0"/>
                        <a:t>ное</a:t>
                      </a:r>
                      <a:endParaRPr lang="ru-RU" b="1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err="1" smtClean="0"/>
                        <a:t>раститель</a:t>
                      </a:r>
                      <a:endParaRPr lang="ru-RU" b="1" dirty="0" smtClean="0"/>
                    </a:p>
                    <a:p>
                      <a:r>
                        <a:rPr lang="ru-RU" b="1" dirty="0" err="1" smtClean="0"/>
                        <a:t>ное</a:t>
                      </a:r>
                      <a:r>
                        <a:rPr lang="ru-RU" b="1" dirty="0" smtClean="0"/>
                        <a:t> масло, молоко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сливочное масло, майонез</a:t>
                      </a:r>
                      <a:endParaRPr lang="ru-RU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91210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черный перец, соль</a:t>
                      </a:r>
                      <a:endParaRPr lang="ru-RU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чеснок, соль</a:t>
                      </a:r>
                      <a:endParaRPr lang="ru-RU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масло сливочное</a:t>
                      </a:r>
                      <a:endParaRPr lang="ru-RU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черный перец</a:t>
                      </a:r>
                      <a:endParaRPr lang="ru-RU" b="1" dirty="0"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мука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зелёный</a:t>
                      </a:r>
                      <a:r>
                        <a:rPr lang="ru-RU" b="1" baseline="0" dirty="0" smtClean="0"/>
                        <a:t> горошек</a:t>
                      </a:r>
                      <a:endParaRPr lang="ru-RU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614045" y="3244334"/>
            <a:ext cx="19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зелёный горошек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968f95f29fdf7f5199cf101daf7f57b85c45df"/>
</p:tagLst>
</file>

<file path=ppt/theme/theme1.xml><?xml version="1.0" encoding="utf-8"?>
<a:theme xmlns:a="http://schemas.openxmlformats.org/drawingml/2006/main" name="Тема5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Тема59</Template>
  <TotalTime>606</TotalTime>
  <Words>247</Words>
  <Application>Microsoft Office PowerPoint</Application>
  <PresentationFormat>Экран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Тема59</vt:lpstr>
      <vt:lpstr>Конкурсная программа  по творчеству  В. П. Астафьева «Ода русскому огороду»</vt:lpstr>
      <vt:lpstr>»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Михайловна</cp:lastModifiedBy>
  <cp:revision>39</cp:revision>
  <dcterms:created xsi:type="dcterms:W3CDTF">2014-06-30T07:22:24Z</dcterms:created>
  <dcterms:modified xsi:type="dcterms:W3CDTF">2017-01-10T12:48:06Z</dcterms:modified>
</cp:coreProperties>
</file>