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71" r:id="rId3"/>
    <p:sldId id="272" r:id="rId4"/>
    <p:sldId id="258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5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C8DC57A8-AE18-4654-B6AF-04B3577165B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800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smtClean="0"/>
              <a:t>24.08.2016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8051" y="1752600"/>
            <a:ext cx="8293994" cy="1828800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-RU" dirty="0" smtClean="0"/>
              <a:t>Организация адаптации к детскому саду</a:t>
            </a:r>
            <a:endParaRPr lang="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799"/>
            <a:ext cx="6858002" cy="2134737"/>
          </a:xfrm>
        </p:spPr>
        <p:txBody>
          <a:bodyPr rtlCol="0"/>
          <a:lstStyle/>
          <a:p>
            <a:pPr rtl="0"/>
            <a:r>
              <a:rPr lang="ru-RU" dirty="0" smtClean="0"/>
              <a:t>Г</a:t>
            </a:r>
            <a:r>
              <a:rPr lang="ru" dirty="0" smtClean="0"/>
              <a:t>руппы раннего возраста от 1 до </a:t>
            </a:r>
            <a:r>
              <a:rPr lang="ru" dirty="0" smtClean="0"/>
              <a:t>3лет</a:t>
            </a:r>
          </a:p>
          <a:p>
            <a:pPr rtl="0"/>
            <a:endParaRPr lang="ru" dirty="0"/>
          </a:p>
          <a:p>
            <a:pPr rtl="0"/>
            <a:endParaRPr lang="ru" dirty="0" smtClean="0"/>
          </a:p>
          <a:p>
            <a:pPr algn="r" rtl="0"/>
            <a:r>
              <a:rPr lang="ru" sz="1800" smtClean="0"/>
              <a:t>Подготовила: педагог-психолог </a:t>
            </a:r>
          </a:p>
          <a:p>
            <a:pPr algn="r" rtl="0"/>
            <a:r>
              <a:rPr lang="ru" sz="1800" smtClean="0"/>
              <a:t>МБДОУ «Детский сад № 8»</a:t>
            </a:r>
          </a:p>
          <a:p>
            <a:pPr algn="r" rtl="0"/>
            <a:r>
              <a:rPr lang="ru" sz="1800" dirty="0" smtClean="0"/>
              <a:t> Николенко Н.В.</a:t>
            </a:r>
            <a:endParaRPr lang="ru" sz="1800" dirty="0" smtClean="0"/>
          </a:p>
          <a:p>
            <a:pPr rtl="0"/>
            <a:endParaRPr lang="ru" dirty="0"/>
          </a:p>
          <a:p>
            <a:pPr rtl="0"/>
            <a:endParaRPr lang="ru" sz="1800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436" y="90152"/>
            <a:ext cx="11487955" cy="61818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Основные показатели развития ребёнка от 1,5 до 2 лет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272244"/>
              </p:ext>
            </p:extLst>
          </p:nvPr>
        </p:nvGraphicFramePr>
        <p:xfrm>
          <a:off x="219075" y="708338"/>
          <a:ext cx="11745914" cy="5852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54424"/>
                <a:gridCol w="9891490"/>
              </a:tblGrid>
              <a:tr h="8096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Общая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моторика</a:t>
                      </a:r>
                      <a:endParaRPr lang="ru-RU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Бегает, меняя направления;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ловко лазает по домашней мебели; умеет перешагивать через невысокие препятствия; начинает спускаться по лестнице, чередующимся шагом; учится бросать мяч в корзину, стоящую на полу; подпрыгивает на месте на обеих ногах. </a:t>
                      </a:r>
                      <a:endParaRPr lang="ru-RU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0960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Мелкая моторика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Правильно использует ложку; держит столовые приборы в кулачке; листая книгу, переворачивает «толстые» страницы; совершенствует несложные двигательные навыки: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разворачивает фантики, стремится открыть флакончик, начинает «рисовать», если вложить в руку карандаш. 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09606"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Познава</a:t>
                      </a:r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-тельное развитие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Строит башню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из 3-4 кубиков; различает 4 объемные формы (шар, кубик, призма, кирпичик); соотносит знакомый объемный предмет с соответствующим отверстием в ящике; находит из 3 величин одной формы предмет «большой», «поменьше», «маленький»; собирает пирамидку без учёта величины колец; различает 3-4 основных цвета; может указать на 1-2 изображения, назвать один объект. 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0960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Навыки поведения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Активно подражает звукам окружающей речи и живой природы; прислушивается к словам песни, воспроизводит легкие слова; имитирует отдельные игровые и танцевальные движения, соответствующие сюжету стишка или песни; может играть самостоятельно, но всё ещё предпочитает общество взрослых; наблюдает за играми других детей, эмоциональными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жестами или словами привлекает к себе их внимание. 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448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093" y="103032"/>
            <a:ext cx="11616744" cy="38636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9A5315">
                    <a:lumMod val="50000"/>
                  </a:srgbClr>
                </a:solidFill>
              </a:rPr>
              <a:t>Основные показатели развития ребёнка от 1,5 до 2 лет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1754696"/>
              </p:ext>
            </p:extLst>
          </p:nvPr>
        </p:nvGraphicFramePr>
        <p:xfrm>
          <a:off x="310099" y="489397"/>
          <a:ext cx="11615738" cy="62256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4392"/>
                <a:gridCol w="9581346"/>
              </a:tblGrid>
              <a:tr h="2202286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Навыки самообслу-живания</a:t>
                      </a:r>
                      <a:endParaRPr lang="ru-RU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Уверенно действует с ложкой и чашкой, но иногда может требовать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помощи взрослого; всегда своевременно просится на горшок; снимает шапку, носки, варежки, ботинки, но не надевает их; в состоянии сильной эмоциональной заинтересованности называет новыми словами необходимые предметы или требуемые действия, сопровождая свою просьбу указательными жестами; пытается повернуть дверную ручку, любит открывать выдвижные ящики и доставать от туда предметы. </a:t>
                      </a:r>
                      <a:endParaRPr lang="ru-RU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77285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Социально-эмоциональное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развитие 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При общении с близким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 взрослым использует эмоционально окрашенные слова, мимику, движения; проявляет наибольший эмоциональный интерес к взрослому, играющему с ним, стремится к эмоциональному контакту со сверстниками; знает поощрительные слова, радуется, когда их заслужил; недоволен, когда мама отвлекается на других людей, капризничает; чтобы заслужить похвалу, «приводит в порядок» игрушки (собирает с пола). </a:t>
                      </a:r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674990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Игра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Объединяет в одной игре два несложных действия (посадить в коляску и покатать куклу); учится строить несложные постройки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(«ворота, стол, скамейка»); участвует в первых инсценировках (договаривает последнее слово, выполняет знакомое движение под музыку); внимательно слушает знакомые песенки, сказки, эмоционально реагирует на знакомый сюжет; в самостоятельной игре «выразительно лепечет», при совместной игре со взрослым, начинает использовать простые слова. 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8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90153"/>
            <a:ext cx="10058402" cy="528034"/>
          </a:xfrm>
        </p:spPr>
        <p:txBody>
          <a:bodyPr/>
          <a:lstStyle/>
          <a:p>
            <a:r>
              <a:rPr lang="ru-RU" sz="2400" b="1" dirty="0">
                <a:solidFill>
                  <a:srgbClr val="9A5315">
                    <a:lumMod val="50000"/>
                  </a:srgbClr>
                </a:solidFill>
              </a:rPr>
              <a:t>Основные показатели развития ребёнка от </a:t>
            </a:r>
            <a:r>
              <a:rPr lang="en-US" sz="2400" b="1" dirty="0">
                <a:solidFill>
                  <a:srgbClr val="9A5315">
                    <a:lumMod val="50000"/>
                  </a:srgbClr>
                </a:solidFill>
              </a:rPr>
              <a:t>2</a:t>
            </a:r>
            <a:r>
              <a:rPr lang="ru-RU" sz="2400" b="1" dirty="0" smtClean="0">
                <a:solidFill>
                  <a:srgbClr val="9A5315">
                    <a:lumMod val="50000"/>
                  </a:srgbClr>
                </a:solidFill>
              </a:rPr>
              <a:t> </a:t>
            </a:r>
            <a:r>
              <a:rPr lang="ru-RU" sz="2400" b="1" dirty="0">
                <a:solidFill>
                  <a:srgbClr val="9A5315">
                    <a:lumMod val="50000"/>
                  </a:srgbClr>
                </a:solidFill>
              </a:rPr>
              <a:t>до </a:t>
            </a:r>
            <a:r>
              <a:rPr lang="en-US" sz="2400" b="1" dirty="0" smtClean="0">
                <a:solidFill>
                  <a:srgbClr val="9A5315">
                    <a:lumMod val="50000"/>
                  </a:srgbClr>
                </a:solidFill>
              </a:rPr>
              <a:t>3</a:t>
            </a:r>
            <a:r>
              <a:rPr lang="ru-RU" sz="2400" b="1" dirty="0" smtClean="0">
                <a:solidFill>
                  <a:srgbClr val="9A5315">
                    <a:lumMod val="50000"/>
                  </a:srgbClr>
                </a:solidFill>
              </a:rPr>
              <a:t> </a:t>
            </a:r>
            <a:r>
              <a:rPr lang="ru-RU" sz="2400" b="1" dirty="0">
                <a:solidFill>
                  <a:srgbClr val="9A5315">
                    <a:lumMod val="50000"/>
                  </a:srgbClr>
                </a:solidFill>
              </a:rPr>
              <a:t>лет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6692549"/>
              </p:ext>
            </p:extLst>
          </p:nvPr>
        </p:nvGraphicFramePr>
        <p:xfrm>
          <a:off x="206554" y="926630"/>
          <a:ext cx="11796714" cy="576200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40432"/>
                <a:gridCol w="9556282"/>
              </a:tblGrid>
              <a:tr h="1649144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Общая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моторика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Умеет бегать; учиться спускаться с горки самостоятельно; спрыгивает с невысокого предмета, приземляясь на обе ноги; поднимается и спускается с лестницы; перешагивает небольшие препятствия приставным шагом; умеет бросать мяч двумя и одной рукой в разных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направлениях; толкает неподвижный мяч ногой; ловит мяч с близкого расстояния; катается на трёхколесном велосипеде, перебирая по полу ногами. </a:t>
                      </a:r>
                    </a:p>
                    <a:p>
                      <a:pPr algn="just"/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53463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Мелкая моторика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Работает с пластилином, глиной, влажным песком, лепит простейшие формы; рисует «пальчиковыми» красками; удерживает карандаш и кисть тремя пальцами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для рисования горизонтальных и вертикальных штрихов, мазков; может нарисовать кривые и закругленные линии; играет мелкими предметами, складывает, перебирает их; совершает вращательные движения кистью руки; намыливает руки мылом. </a:t>
                      </a:r>
                    </a:p>
                    <a:p>
                      <a:pPr algn="just"/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38647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Познавательное развитие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Строит башню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из 6-8 кубиков; ориентируется в контрастных величинах по убыванию, по возрастанию (кубики, кольца пирамидки), соотнося их по размерам «больше-меньше»; правильно действует с </a:t>
                      </a:r>
                      <a:r>
                        <a:rPr lang="ru-RU" b="1" baseline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сортером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; ориентируется в основных цветах; часто использует один предмет, для воздействия на другой (бьет молоточком по </a:t>
                      </a:r>
                      <a:r>
                        <a:rPr lang="ru-RU" b="1" baseline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дошечке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); различает понятия «один-много». 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29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1"/>
            <a:ext cx="10058402" cy="566670"/>
          </a:xfrm>
        </p:spPr>
        <p:txBody>
          <a:bodyPr/>
          <a:lstStyle/>
          <a:p>
            <a:r>
              <a:rPr lang="ru-RU" sz="2400" b="1" dirty="0">
                <a:solidFill>
                  <a:srgbClr val="9A5315">
                    <a:lumMod val="50000"/>
                  </a:srgbClr>
                </a:solidFill>
              </a:rPr>
              <a:t>Основные показатели развития ребёнка от </a:t>
            </a:r>
            <a:r>
              <a:rPr lang="en-US" sz="2400" b="1" dirty="0">
                <a:solidFill>
                  <a:srgbClr val="9A5315">
                    <a:lumMod val="50000"/>
                  </a:srgbClr>
                </a:solidFill>
              </a:rPr>
              <a:t>2</a:t>
            </a:r>
            <a:r>
              <a:rPr lang="ru-RU" sz="2400" b="1" dirty="0">
                <a:solidFill>
                  <a:srgbClr val="9A5315">
                    <a:lumMod val="50000"/>
                  </a:srgbClr>
                </a:solidFill>
              </a:rPr>
              <a:t> до </a:t>
            </a:r>
            <a:r>
              <a:rPr lang="en-US" sz="2400" b="1" dirty="0">
                <a:solidFill>
                  <a:srgbClr val="9A5315">
                    <a:lumMod val="50000"/>
                  </a:srgbClr>
                </a:solidFill>
              </a:rPr>
              <a:t>3</a:t>
            </a:r>
            <a:r>
              <a:rPr lang="ru-RU" sz="2400" b="1" dirty="0">
                <a:solidFill>
                  <a:srgbClr val="9A5315">
                    <a:lumMod val="50000"/>
                  </a:srgbClr>
                </a:solidFill>
              </a:rPr>
              <a:t> лет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7403329"/>
              </p:ext>
            </p:extLst>
          </p:nvPr>
        </p:nvGraphicFramePr>
        <p:xfrm>
          <a:off x="141288" y="566739"/>
          <a:ext cx="11899900" cy="6126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96605"/>
                <a:gridCol w="9903295"/>
              </a:tblGrid>
              <a:tr h="1417660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Навыки поведения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С интересом слушает стихи, рассказы, смотрит мультфильмы и детские передачи;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внимательно слушает музыку, песни, выражая своё отношение активным движением или состоянием умиротворения; выражает несогласие со взрослым словом; выполняет указания взрослых; понимает слова «хорошо», «плохо»; даёт себе оценку «хороший». «красивый». 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451746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Навыки самообслу-живания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Хорошо держит ложку в ладони и ест аккуратно; частично самостоятельно одевается и раздевается; самостоятельно надевает носки, шапку,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с небольшой помощью взрослого – обувь, без шнурков; может снять расстегнутую одежду; контролирует свои физиологические потребности, сообщая о них словом; подражает элементам бытовых действий близких людей.  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417660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Социально-эмоциональное развитие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Распознает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эмоциональные состояния близких людей, реагирует на них; подражая взрослому, жалеет плачущего, больного; выражает свои эмоции и чувства с помощью жестов, интонаций, слов; избегает неприятных событий и ситуаций; злится при ограничении свободы движений; удерживает внимание взрослого или ребёнка – жестами, улыбкой, взглядом. 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683472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Игра</a:t>
                      </a:r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Играет самостоятельно, проявляя фантазию; производит несколько последовательных игровых действий, связанных между собой одним простым сюжетом; выбирает для игры со сверстниками аналогичные игрушки; любит совершать действия,</a:t>
                      </a:r>
                      <a:r>
                        <a:rPr lang="ru-RU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производящие изменения в окружающей среде (включает и выключает свет). </a:t>
                      </a:r>
                      <a:endParaRPr lang="ru-RU" b="1" dirty="0" smtClean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  <a:p>
                      <a:pPr algn="just"/>
                      <a:endParaRPr lang="ru-RU" b="1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799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137374"/>
            <a:ext cx="10058402" cy="854299"/>
          </a:xfrm>
        </p:spPr>
        <p:txBody>
          <a:bodyPr/>
          <a:lstStyle/>
          <a:p>
            <a:pPr algn="ctr"/>
            <a:r>
              <a:rPr lang="ru-RU" sz="4000" b="1" dirty="0" smtClean="0"/>
              <a:t>Адаптация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5763" y="991673"/>
            <a:ext cx="10676586" cy="546064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chemeClr val="tx1">
                    <a:lumMod val="50000"/>
                  </a:schemeClr>
                </a:solidFill>
              </a:rPr>
              <a:t>Адаптация </a:t>
            </a:r>
            <a:r>
              <a:rPr lang="ru-RU" sz="2000" b="1" i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1">
                    <a:lumMod val="50000"/>
                  </a:schemeClr>
                </a:solidFill>
              </a:rPr>
              <a:t>–  </a:t>
            </a:r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это приспособление организма к новой обстановке</a:t>
            </a:r>
            <a:r>
              <a:rPr lang="ru-RU" sz="2000" i="1" dirty="0">
                <a:solidFill>
                  <a:schemeClr val="tx1">
                    <a:lumMod val="50000"/>
                  </a:schemeClr>
                </a:solidFill>
              </a:rPr>
              <a:t>.</a:t>
            </a:r>
            <a:endParaRPr lang="ru-RU" sz="2000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</a:rPr>
              <a:t>Изменения в жизни ребёнка, связанные с поступлением в ДОУ: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з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накомая семейная обстановка, сменяется непривычной средой детского сада;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ч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еткий режим дня;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н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овые требования;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д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ругой стиль общения;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постоянный контакт со сверстниками.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Вывод: ребёнок испытывает сильные стрессовые переживания.</a:t>
            </a:r>
            <a:endParaRPr lang="ru-RU" sz="2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38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699" y="304800"/>
            <a:ext cx="11320529" cy="1219200"/>
          </a:xfrm>
        </p:spPr>
        <p:txBody>
          <a:bodyPr/>
          <a:lstStyle/>
          <a:p>
            <a:pPr algn="ctr"/>
            <a:r>
              <a:rPr lang="ru-RU" b="1" dirty="0" smtClean="0"/>
              <a:t>Типичные проявления в поведении ребёнка, включенного в адаптацию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5214" y="2047740"/>
            <a:ext cx="10058400" cy="4494727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>
                    <a:lumMod val="50000"/>
                  </a:schemeClr>
                </a:solidFill>
              </a:rPr>
              <a:t>б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еспокойный сон;</a:t>
            </a:r>
          </a:p>
          <a:p>
            <a:pPr algn="just"/>
            <a:r>
              <a:rPr lang="ru-RU" sz="2800" dirty="0">
                <a:solidFill>
                  <a:schemeClr val="tx1">
                    <a:lumMod val="50000"/>
                  </a:schemeClr>
                </a:solidFill>
              </a:rPr>
              <a:t>н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арушения аппетита;</a:t>
            </a:r>
          </a:p>
          <a:p>
            <a:pPr algn="just"/>
            <a:r>
              <a:rPr lang="ru-RU" sz="2800" dirty="0">
                <a:solidFill>
                  <a:schemeClr val="tx1">
                    <a:lumMod val="50000"/>
                  </a:schemeClr>
                </a:solidFill>
              </a:rPr>
              <a:t>о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тказ от контактов с незнакомыми взрослыми и детьми;</a:t>
            </a:r>
          </a:p>
          <a:p>
            <a:pPr algn="just"/>
            <a:r>
              <a:rPr lang="ru-RU" sz="2800" dirty="0">
                <a:solidFill>
                  <a:schemeClr val="tx1">
                    <a:lumMod val="50000"/>
                  </a:schemeClr>
                </a:solidFill>
              </a:rPr>
              <a:t>р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азрушение ранее приобретённых привычек (например: </a:t>
            </a:r>
            <a:r>
              <a:rPr lang="ru-RU" sz="2800" i="1" dirty="0" smtClean="0">
                <a:solidFill>
                  <a:schemeClr val="tx1">
                    <a:lumMod val="50000"/>
                  </a:schemeClr>
                </a:solidFill>
              </a:rPr>
              <a:t>отказ от горшка, затормаживание речи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). 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52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275" y="304800"/>
            <a:ext cx="11140225" cy="1219200"/>
          </a:xfrm>
        </p:spPr>
        <p:txBody>
          <a:bodyPr rtlCol="0"/>
          <a:lstStyle/>
          <a:p>
            <a:pPr algn="ctr" rtl="0"/>
            <a:r>
              <a:rPr lang="ru-RU" b="1" dirty="0" smtClean="0"/>
              <a:t>Факторы, негативно влияющие, </a:t>
            </a:r>
            <a:br>
              <a:rPr lang="ru-RU" b="1" dirty="0" smtClean="0"/>
            </a:br>
            <a:r>
              <a:rPr lang="ru-RU" b="1" dirty="0" smtClean="0"/>
              <a:t>на характер адаптационного периода</a:t>
            </a:r>
            <a:endParaRPr b="1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65214" y="1752600"/>
            <a:ext cx="10058400" cy="4467896"/>
          </a:xfrm>
        </p:spPr>
        <p:txBody>
          <a:bodyPr rtlCol="0">
            <a:normAutofit lnSpcReduction="10000"/>
          </a:bodyPr>
          <a:lstStyle/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днообразная привычная обстановка;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бщение с небольшим кругом взрослых;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ч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резмерная опека;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з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ависимость от матери;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отребность в исключительном постоянном внимании;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еуверенность в себе;</a:t>
            </a:r>
          </a:p>
          <a:p>
            <a:pPr algn="just" rtl="0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апряженные взаимоотношения между родителями;</a:t>
            </a:r>
          </a:p>
          <a:p>
            <a:pPr algn="just" rtl="0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конфликты в семье. 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  <a:p>
            <a:pPr rtl="0"/>
            <a:endParaRPr dirty="0"/>
          </a:p>
          <a:p>
            <a:pPr rtl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06036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Как необходимо родителям готовить ребёнка </a:t>
            </a:r>
            <a:br>
              <a:rPr lang="ru-RU" sz="2800" b="1" dirty="0" smtClean="0"/>
            </a:br>
            <a:r>
              <a:rPr lang="ru-RU" sz="2800" b="1" dirty="0" smtClean="0"/>
              <a:t>к поступлению в детский сад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ознакомиться с условиями пребывания;</a:t>
            </a:r>
          </a:p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знакомиться с особенностями жизнедеятельности ребёнка в детском саду;</a:t>
            </a:r>
          </a:p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з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аранее познакомиться с педагогом;</a:t>
            </a:r>
          </a:p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ассказать педагогам об индивидуальных особенностях ребёнка;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Рассказать о методах и приёмах семейного воспитания;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Рассказать об умениях и навыках ребёнка. 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58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304800"/>
            <a:ext cx="10655300" cy="749300"/>
          </a:xfrm>
        </p:spPr>
        <p:txBody>
          <a:bodyPr/>
          <a:lstStyle/>
          <a:p>
            <a:pPr algn="ctr"/>
            <a:r>
              <a:rPr lang="ru-RU" b="1" dirty="0" smtClean="0"/>
              <a:t>Подготовка ребёнка к детскому саду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311441"/>
            <a:ext cx="11214100" cy="5293895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Привести в соответствие режим дня дома и в детском саду;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Ввести в рацион детского питания некоторые «детсадовские» блюда;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Расширить социальную ориентировку ребёнка в ближайшем окружении (посещать детские площадки, приучать к игре в песочнице, ходить в гости к друзьям);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Формировать у малыша культурно-гигиенические навыки и навыки самостоятельности соответственно возрасту;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Продумать и подготовить необходимую комфортную одежду и обувь из натуральных материалов, соответствующую возрасту ребёнка;</a:t>
            </a:r>
          </a:p>
          <a:p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Психологически подготовить себя к мысли о разлуке с ребёнком, ребёнка к мысли о детском саде;</a:t>
            </a:r>
          </a:p>
          <a:p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Почаще положительно высказываться о детском садике, воспитателях, детях. Не допускать критических замечаний в адрес детского сада и педагогов при ребёнке.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05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276726"/>
            <a:ext cx="10058402" cy="56548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Полезные советы родителям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168" y="938463"/>
            <a:ext cx="11201400" cy="5043237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п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риводить ребёнка в детский сад тем членам семьи, к которым он меньше всего привязан;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п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риводить ребёнка в часы, отведённые для прогулок, игр, когда воспитатель может уделить Вашему ребёнку больше внимания;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п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ервые дни ребёнок должен пребывать в группе не более 30 минут;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п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риносите с собой в группу любимую игрушку ребёнка;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п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ринесите в группу несколько семейных фотографий;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с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охраняйте тот режим дня, который соблюдается в детском саду;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н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еобходимо в семье компенсировать возможное недосыпание и недоедание ребёнка в детском саду;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д</a:t>
            </a: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ать понять ребёнку, что он любим и разлука с близкими – это временно;</a:t>
            </a:r>
          </a:p>
          <a:p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</a:rPr>
              <a:t>Помните! Все Ваши переживания передаются ребёнку!</a:t>
            </a:r>
            <a:endParaRPr lang="ru-RU" sz="2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22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06036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Объективные показатели окончания периода адаптации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5214" y="1906072"/>
            <a:ext cx="10058400" cy="4075627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лубокий сон;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хороший аппетит;</a:t>
            </a:r>
          </a:p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б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одрое эмоциональное состояние;</a:t>
            </a:r>
          </a:p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олное восстановление имеющихся привычек и навыков;</a:t>
            </a:r>
          </a:p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ктивное поведение;</a:t>
            </a:r>
          </a:p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оответствующая возрасту прибавка в весе.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65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874295"/>
          </a:xfrm>
        </p:spPr>
        <p:txBody>
          <a:bodyPr/>
          <a:lstStyle/>
          <a:p>
            <a:pPr algn="ctr"/>
            <a:r>
              <a:rPr lang="ru-RU" b="1" dirty="0" smtClean="0"/>
              <a:t>Режим дня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5214" y="1552074"/>
            <a:ext cx="10058400" cy="442962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Режим дня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– это распределение по времени и определённая последовательность основных жизненных процессов (сна, приёма пищи,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бодрствования).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Соблюдение режима обеспечивает физиологически необходимую продолжительность сна и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бодрствования,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оптимальное чередование гигиенических процессов и кормления, игр с ребёнком, прогулок, закаливающих процедур и т.п. </a:t>
            </a:r>
          </a:p>
          <a:p>
            <a:pPr marL="0" indent="0" algn="just">
              <a:buNone/>
            </a:pPr>
            <a:endParaRPr lang="ru-RU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Режим дня, является 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необходимым условием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своевременного физического и нервно-психического развития ребёнка, спокойного поведения, положительного эмоционального фона. 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6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природе, представленная в альбомной ориентации (широкоэкранный формат)</Template>
  <TotalTime>370</TotalTime>
  <Words>1409</Words>
  <Application>Microsoft Office PowerPoint</Application>
  <PresentationFormat>Широкоэкранный</PresentationFormat>
  <Paragraphs>119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Segoe Print</vt:lpstr>
      <vt:lpstr>Wingdings</vt:lpstr>
      <vt:lpstr>Природа 16 х 9</vt:lpstr>
      <vt:lpstr>Организация адаптации к детскому саду</vt:lpstr>
      <vt:lpstr>Адаптация </vt:lpstr>
      <vt:lpstr>Типичные проявления в поведении ребёнка, включенного в адаптацию</vt:lpstr>
      <vt:lpstr>Факторы, негативно влияющие,  на характер адаптационного периода</vt:lpstr>
      <vt:lpstr>Как необходимо родителям готовить ребёнка  к поступлению в детский сад</vt:lpstr>
      <vt:lpstr>Подготовка ребёнка к детскому саду</vt:lpstr>
      <vt:lpstr>Полезные советы родителям</vt:lpstr>
      <vt:lpstr>Объективные показатели окончания периода адаптации </vt:lpstr>
      <vt:lpstr>Режим дня</vt:lpstr>
      <vt:lpstr>Основные показатели развития ребёнка от 1,5 до 2 лет</vt:lpstr>
      <vt:lpstr>Основные показатели развития ребёнка от 1,5 до 2 лет</vt:lpstr>
      <vt:lpstr>Основные показатели развития ребёнка от 2 до 3 лет</vt:lpstr>
      <vt:lpstr>Основные показатели развития ребёнка от 2 до 3 лет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адаптации к детскому саду</dc:title>
  <dc:creator>Нелли</dc:creator>
  <cp:lastModifiedBy>Нелли</cp:lastModifiedBy>
  <cp:revision>31</cp:revision>
  <dcterms:created xsi:type="dcterms:W3CDTF">2017-06-16T11:04:41Z</dcterms:created>
  <dcterms:modified xsi:type="dcterms:W3CDTF">2017-10-17T11:55:20Z</dcterms:modified>
</cp:coreProperties>
</file>