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59" r:id="rId5"/>
    <p:sldId id="260" r:id="rId6"/>
    <p:sldId id="262" r:id="rId7"/>
    <p:sldId id="263" r:id="rId8"/>
    <p:sldId id="265" r:id="rId9"/>
    <p:sldId id="266" r:id="rId10"/>
    <p:sldId id="267" r:id="rId11"/>
    <p:sldId id="268" r:id="rId12"/>
    <p:sldId id="269" r:id="rId13"/>
    <p:sldId id="270"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6" d="100"/>
          <a:sy n="86" d="100"/>
        </p:scale>
        <p:origin x="7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5016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862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7308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531999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51319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98470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836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4396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2108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144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4821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734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052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597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1480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63350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55142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2/11/2017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436930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ru.wikipedia.org/wiki/%D0%9A%D1%80%D0%BE%D0%BB%D1%8C" TargetMode="External"/><Relationship Id="rId2" Type="http://schemas.openxmlformats.org/officeDocument/2006/relationships/hyperlink" Target="https://ru.wikipedia.org/wiki/%D0%9F%D0%BB%D0%B0%D0%B2%D0%B0%D0%BD%D0%B8%D0%B5" TargetMode="Externa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hyperlink" Target="https://ru.wikipedia.org/wiki/%D0%9C%D0%B8%D1%80%D0%BE%D0%B2%D1%8B%D0%B5_%D1%80%D0%B5%D0%BA%D0%BE%D1%80%D0%B4%D1%8B_%D0%B2_%D0%BF%D0%BB%D0%B0%D0%B2%D0%B0%D0%BD%D0%B8%D0%B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П</a:t>
            </a:r>
            <a:r>
              <a:rPr lang="ru-RU" sz="4400" dirty="0"/>
              <a:t>лавание как вид спорта </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1725676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4487332"/>
            <a:ext cx="11158383" cy="2047283"/>
          </a:xfrm>
        </p:spPr>
        <p:txBody>
          <a:bodyPr>
            <a:normAutofit/>
          </a:bodyPr>
          <a:lstStyle/>
          <a:p>
            <a:r>
              <a:rPr lang="ru-RU" sz="1800" dirty="0"/>
              <a:t>Комплексное плавание — дисциплина, в которой пловец равные части дистанции преодолевает баттерфляем, на спине, брассом и вольным стилем.</a:t>
            </a:r>
            <a:br>
              <a:rPr lang="ru-RU" sz="1800" dirty="0"/>
            </a:br>
            <a:r>
              <a:rPr lang="ru-RU" sz="1800" dirty="0"/>
              <a:t>В программу Олимпийских игр входят две дистанции комплексного плавания, как у мужчин, так и у женщин — 200 метров и 400 метров. На дистанции 200 метров участники проплывают в 50-метровом бассейне по 50 метров каждым стилем, в заплыве вдвое длинней — по 100 метров каждым стилем</a:t>
            </a:r>
          </a:p>
        </p:txBody>
      </p:sp>
      <p:pic>
        <p:nvPicPr>
          <p:cNvPr id="4" name="Объект 3"/>
          <p:cNvPicPr>
            <a:picLocks noGrp="1" noChangeAspect="1"/>
          </p:cNvPicPr>
          <p:nvPr>
            <p:ph idx="1"/>
          </p:nvPr>
        </p:nvPicPr>
        <p:blipFill>
          <a:blip r:embed="rId2"/>
          <a:stretch>
            <a:fillRect/>
          </a:stretch>
        </p:blipFill>
        <p:spPr>
          <a:xfrm>
            <a:off x="684212" y="868101"/>
            <a:ext cx="6168002" cy="31946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717115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4062714"/>
            <a:ext cx="11191413" cy="2199190"/>
          </a:xfrm>
        </p:spPr>
        <p:txBody>
          <a:bodyPr>
            <a:normAutofit/>
          </a:bodyPr>
          <a:lstStyle/>
          <a:p>
            <a:r>
              <a:rPr lang="ru-RU" sz="1600" b="1" dirty="0"/>
              <a:t>Плавание на спине</a:t>
            </a:r>
            <a:r>
              <a:rPr lang="ru-RU" sz="1600" dirty="0"/>
              <a:t>, </a:t>
            </a:r>
            <a:r>
              <a:rPr lang="ru-RU" sz="1600" i="1" dirty="0"/>
              <a:t>кроль на спине</a:t>
            </a:r>
            <a:r>
              <a:rPr lang="ru-RU" sz="1600" dirty="0"/>
              <a:t> — стиль </a:t>
            </a:r>
            <a:r>
              <a:rPr lang="ru-RU" sz="1600" dirty="0">
                <a:hlinkClick r:id="rId2" tooltip="Плавание"/>
              </a:rPr>
              <a:t>плавания</a:t>
            </a:r>
            <a:r>
              <a:rPr lang="ru-RU" sz="1600" dirty="0"/>
              <a:t>, который визуально похож на </a:t>
            </a:r>
            <a:r>
              <a:rPr lang="ru-RU" sz="1600" dirty="0">
                <a:hlinkClick r:id="rId3" tooltip="Кроль"/>
              </a:rPr>
              <a:t>кроль</a:t>
            </a:r>
            <a:r>
              <a:rPr lang="ru-RU" sz="1600" dirty="0"/>
              <a:t> (руки совершают гребки попеременно, а ноги совершают попеременное непрерывное поднятие/опускание), но имеет следующие отличия: человек плывет на спине, а не на животе, и пронос над водой выполняется прямой рукой, а не согнутой, как в кроле. </a:t>
            </a:r>
            <a:r>
              <a:rPr lang="ru-RU" sz="1600" dirty="0">
                <a:hlinkClick r:id="rId4" tooltip="Мировые рекорды в плавании"/>
              </a:rPr>
              <a:t>Третий по скорости плавания</a:t>
            </a:r>
            <a:r>
              <a:rPr lang="ru-RU" sz="1600" dirty="0"/>
              <a:t> стиль на дистанциях до 200 метров. Особенностью этого способа является то, что человеку не надо выдыхать в воду, так как лицо находится на поверхности. Ещё одна особенность стиля — это то, что старт совершается из воды, а не с тумбочки, как во всех остальных стилях</a:t>
            </a:r>
          </a:p>
        </p:txBody>
      </p:sp>
      <p:pic>
        <p:nvPicPr>
          <p:cNvPr id="4" name="Объект 3"/>
          <p:cNvPicPr>
            <a:picLocks noGrp="1" noChangeAspect="1"/>
          </p:cNvPicPr>
          <p:nvPr>
            <p:ph idx="1"/>
          </p:nvPr>
        </p:nvPicPr>
        <p:blipFill>
          <a:blip r:embed="rId5"/>
          <a:stretch>
            <a:fillRect/>
          </a:stretch>
        </p:blipFill>
        <p:spPr>
          <a:xfrm>
            <a:off x="1166927" y="1070774"/>
            <a:ext cx="9410216" cy="2419350"/>
          </a:xfrm>
        </p:spPr>
      </p:pic>
    </p:spTree>
    <p:extLst>
      <p:ext uri="{BB962C8B-B14F-4D97-AF65-F5344CB8AC3E}">
        <p14:creationId xmlns:p14="http://schemas.microsoft.com/office/powerpoint/2010/main" val="281554629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9404" y="343633"/>
            <a:ext cx="11504342" cy="6863417"/>
          </a:xfrm>
          <a:prstGeom prst="rect">
            <a:avLst/>
          </a:prstGeom>
        </p:spPr>
        <p:txBody>
          <a:bodyPr wrap="square">
            <a:spAutoFit/>
          </a:bodyPr>
          <a:lstStyle/>
          <a:p>
            <a:pPr algn="just"/>
            <a:r>
              <a:rPr lang="ru-RU" sz="2000" dirty="0"/>
              <a:t>Занятия плаванием, являясь мощным источником положительных эмоций, оказывают позитивное влияние на состояние центральной нервной системы, укрепляют силу воли, способствуют формированию ее сильного типа. Они уравновешивают процессы возбуждения и торможения, улучшают кровоснабжение мозга. </a:t>
            </a:r>
          </a:p>
          <a:p>
            <a:pPr algn="just"/>
            <a:r>
              <a:rPr lang="ru-RU" sz="2000" dirty="0"/>
              <a:t>Регулярные занятия плаванием способствуют развитию таких психологических качеств как: дисциплинированность, настойчивость, смелость, решительность, что, в свою очередь, помогает легче переносить различные стрессовые ситуации, в которые время от времени мы попадаем. </a:t>
            </a:r>
          </a:p>
          <a:p>
            <a:pPr algn="just"/>
            <a:r>
              <a:rPr lang="ru-RU" sz="2000" dirty="0"/>
              <a:t>Человек, регулярно занимающийся плаванием, меньше болеет, реже бюллетенит или пропускает занятия, а его труд становится более продуктивным. Вместе с укреплением здоровья повышается и работоспособность. Умение плавать порой сохраняет человеку жизнь, застраховывает его от несчастных случаев на воде. Плавание является таким физическим упражнением, которое способствует росту тела подростков, так как во время плавания человек находится в условиях частичной невесомости и в горизонтальном положении, вследствие чего позвоночник временно разгружается от обычных гравитационных нагрузок.</a:t>
            </a:r>
          </a:p>
          <a:p>
            <a:pPr algn="just"/>
            <a:r>
              <a:rPr lang="ru-RU" sz="2000" dirty="0"/>
              <a:t>Замечено, что у тех, кто занимается плаванием с детства, наиболее правильное телосложение.</a:t>
            </a:r>
            <a:r>
              <a:rPr lang="ru-RU" sz="2000" b="1" dirty="0"/>
              <a:t> </a:t>
            </a:r>
            <a:r>
              <a:rPr lang="ru-RU" sz="2000" dirty="0"/>
              <a:t>В Древнем Риме говорили о невежественном человеке так: </a:t>
            </a:r>
          </a:p>
          <a:p>
            <a:pPr algn="just"/>
            <a:r>
              <a:rPr lang="ru-RU" sz="2000" dirty="0"/>
              <a:t>"Он не умеет ни плавать, ни говорить". </a:t>
            </a:r>
          </a:p>
          <a:p>
            <a:pPr algn="just"/>
            <a:r>
              <a:rPr lang="ru-RU" sz="2000" b="1" dirty="0"/>
              <a:t>Плавание</a:t>
            </a:r>
            <a:r>
              <a:rPr lang="ru-RU" sz="2000" dirty="0"/>
              <a:t> - один из самых замечательных видов спорта!</a:t>
            </a:r>
          </a:p>
          <a:p>
            <a:pPr algn="ctr"/>
            <a:br>
              <a:rPr lang="ru-RU" sz="2000" dirty="0"/>
            </a:br>
            <a:endParaRPr lang="ru-RU" sz="2000" dirty="0">
              <a:effectLst/>
            </a:endParaRPr>
          </a:p>
        </p:txBody>
      </p:sp>
    </p:spTree>
    <p:extLst>
      <p:ext uri="{BB962C8B-B14F-4D97-AF65-F5344CB8AC3E}">
        <p14:creationId xmlns:p14="http://schemas.microsoft.com/office/powerpoint/2010/main" val="164532092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06621" y="322765"/>
            <a:ext cx="5267325" cy="3295650"/>
          </a:xfrm>
          <a:prstGeom prst="rect">
            <a:avLst/>
          </a:prstGeom>
          <a:ln>
            <a:noFill/>
          </a:ln>
          <a:effectLst>
            <a:outerShdw blurRad="292100" dist="139700" dir="2700000" algn="tl" rotWithShape="0">
              <a:srgbClr val="333333">
                <a:alpha val="65000"/>
              </a:srgbClr>
            </a:outerShdw>
          </a:effectLst>
        </p:spPr>
      </p:pic>
      <p:pic>
        <p:nvPicPr>
          <p:cNvPr id="3" name="Рисунок 2"/>
          <p:cNvPicPr>
            <a:picLocks noChangeAspect="1"/>
          </p:cNvPicPr>
          <p:nvPr/>
        </p:nvPicPr>
        <p:blipFill>
          <a:blip r:embed="rId3"/>
          <a:stretch>
            <a:fillRect/>
          </a:stretch>
        </p:blipFill>
        <p:spPr>
          <a:xfrm>
            <a:off x="6435524" y="3377336"/>
            <a:ext cx="5451676" cy="31392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2151969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t>к</a:t>
            </a:r>
            <a:r>
              <a:rPr lang="ru-RU" dirty="0"/>
              <a:t>онец </a:t>
            </a:r>
          </a:p>
        </p:txBody>
      </p:sp>
      <p:sp>
        <p:nvSpPr>
          <p:cNvPr id="3" name="Текст 2"/>
          <p:cNvSpPr>
            <a:spLocks noGrp="1"/>
          </p:cNvSpPr>
          <p:nvPr>
            <p:ph type="body" idx="1"/>
          </p:nvPr>
        </p:nvSpPr>
        <p:spPr/>
        <p:txBody>
          <a:bodyPr>
            <a:normAutofit/>
          </a:bodyPr>
          <a:lstStyle/>
          <a:p>
            <a:r>
              <a:rPr lang="ru-RU" sz="2400" dirty="0">
                <a:solidFill>
                  <a:schemeClr val="tx1"/>
                </a:solidFill>
              </a:rPr>
              <a:t>Выполнила ученица 8 Е класса</a:t>
            </a:r>
          </a:p>
          <a:p>
            <a:r>
              <a:rPr lang="ru-RU" sz="2400" dirty="0" err="1">
                <a:solidFill>
                  <a:schemeClr val="tx1"/>
                </a:solidFill>
              </a:rPr>
              <a:t>Инджаева</a:t>
            </a:r>
            <a:r>
              <a:rPr lang="ru-RU" sz="2400" dirty="0">
                <a:solidFill>
                  <a:schemeClr val="tx1"/>
                </a:solidFill>
              </a:rPr>
              <a:t> </a:t>
            </a:r>
            <a:r>
              <a:rPr lang="ru-RU" sz="2400" dirty="0" err="1">
                <a:solidFill>
                  <a:schemeClr val="tx1"/>
                </a:solidFill>
              </a:rPr>
              <a:t>Айджен</a:t>
            </a:r>
            <a:r>
              <a:rPr lang="ru-RU" sz="2400" dirty="0">
                <a:solidFill>
                  <a:schemeClr val="tx1"/>
                </a:solidFill>
              </a:rPr>
              <a:t> </a:t>
            </a:r>
            <a:r>
              <a:rPr lang="ru-RU" sz="2400" dirty="0"/>
              <a:t>.</a:t>
            </a:r>
          </a:p>
        </p:txBody>
      </p:sp>
    </p:spTree>
    <p:extLst>
      <p:ext uri="{BB962C8B-B14F-4D97-AF65-F5344CB8AC3E}">
        <p14:creationId xmlns:p14="http://schemas.microsoft.com/office/powerpoint/2010/main" val="4029080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В</a:t>
            </a:r>
            <a:r>
              <a:rPr lang="ru-RU" sz="4400" dirty="0"/>
              <a:t>ведение</a:t>
            </a:r>
            <a:endParaRPr lang="ru-RU" dirty="0"/>
          </a:p>
        </p:txBody>
      </p:sp>
      <p:sp>
        <p:nvSpPr>
          <p:cNvPr id="3" name="Подзаголовок 2"/>
          <p:cNvSpPr>
            <a:spLocks noGrp="1"/>
          </p:cNvSpPr>
          <p:nvPr>
            <p:ph type="subTitle" idx="1"/>
          </p:nvPr>
        </p:nvSpPr>
        <p:spPr/>
        <p:txBody>
          <a:bodyPr>
            <a:normAutofit fontScale="92500" lnSpcReduction="10000"/>
          </a:bodyPr>
          <a:lstStyle/>
          <a:p>
            <a:r>
              <a:rPr lang="ru-RU" dirty="0">
                <a:solidFill>
                  <a:schemeClr val="tx1"/>
                </a:solidFill>
              </a:rPr>
              <a:t>Плавание – вид спорта очень красивый и увлекательный. К тому же это очень полезный и одновременно приятный вид спорта, так как укрепляет все группы мышц, а также способствует расслаблению организма и вероятность получения травмы здесь достаточно мала</a:t>
            </a:r>
          </a:p>
        </p:txBody>
      </p:sp>
    </p:spTree>
    <p:extLst>
      <p:ext uri="{BB962C8B-B14F-4D97-AF65-F5344CB8AC3E}">
        <p14:creationId xmlns:p14="http://schemas.microsoft.com/office/powerpoint/2010/main" val="325919247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100" dirty="0"/>
              <a:t>Плавание также одно из эффективных средств закаливания человека, способствующее формированию стойких гигиенических навыков. Температура воды всегда ниже температуры тела человека, поэтому, когда человек находится в воде, его тело излучает на 50--80% больше тепла, чем на воздухе. Купание и плавание воспитывают стойкость к простудным заболеваниям. Если плавание проводится в естественном водоеме, то закаливающий эффект оказывают и естественные факторы природы -- солнце и воздух. Занятия плаванием устраняют нарушения осанки, плоскостопие, гармонично развивают почти все группы мышц -- особенно плечевого пояса, рук, груди , живота, спины и ног. Плавание отлично тренирует деятельность сердечно сосудистой дыхательной системы </a:t>
            </a:r>
            <a:endParaRPr lang="ru-RU" dirty="0"/>
          </a:p>
        </p:txBody>
      </p:sp>
      <p:pic>
        <p:nvPicPr>
          <p:cNvPr id="4" name="Объект 3"/>
          <p:cNvPicPr>
            <a:picLocks noGrp="1" noChangeAspect="1"/>
          </p:cNvPicPr>
          <p:nvPr>
            <p:ph idx="1"/>
          </p:nvPr>
        </p:nvPicPr>
        <p:blipFill>
          <a:blip r:embed="rId2"/>
          <a:stretch>
            <a:fillRect/>
          </a:stretch>
        </p:blipFill>
        <p:spPr>
          <a:xfrm>
            <a:off x="684212" y="659374"/>
            <a:ext cx="8135697" cy="3533775"/>
          </a:xfrm>
        </p:spPr>
      </p:pic>
    </p:spTree>
    <p:extLst>
      <p:ext uri="{BB962C8B-B14F-4D97-AF65-F5344CB8AC3E}">
        <p14:creationId xmlns:p14="http://schemas.microsoft.com/office/powerpoint/2010/main" val="168632270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и</a:t>
            </a:r>
            <a:r>
              <a:rPr lang="ru-RU" dirty="0"/>
              <a:t>стория </a:t>
            </a:r>
          </a:p>
        </p:txBody>
      </p:sp>
      <p:pic>
        <p:nvPicPr>
          <p:cNvPr id="5" name="Объект 4"/>
          <p:cNvPicPr>
            <a:picLocks noGrp="1" noChangeAspect="1"/>
          </p:cNvPicPr>
          <p:nvPr>
            <p:ph idx="1"/>
          </p:nvPr>
        </p:nvPicPr>
        <p:blipFill>
          <a:blip r:embed="rId2"/>
          <a:stretch>
            <a:fillRect/>
          </a:stretch>
        </p:blipFill>
        <p:spPr>
          <a:xfrm>
            <a:off x="684213" y="1343422"/>
            <a:ext cx="5943600" cy="4270300"/>
          </a:xfrm>
        </p:spPr>
      </p:pic>
      <p:sp>
        <p:nvSpPr>
          <p:cNvPr id="4" name="Текст 3"/>
          <p:cNvSpPr>
            <a:spLocks noGrp="1"/>
          </p:cNvSpPr>
          <p:nvPr>
            <p:ph type="body" sz="half" idx="2"/>
          </p:nvPr>
        </p:nvSpPr>
        <p:spPr>
          <a:xfrm>
            <a:off x="7085012" y="2209799"/>
            <a:ext cx="3657600" cy="2986669"/>
          </a:xfrm>
        </p:spPr>
        <p:txBody>
          <a:bodyPr>
            <a:normAutofit fontScale="92500" lnSpcReduction="10000"/>
          </a:bodyPr>
          <a:lstStyle/>
          <a:p>
            <a:pPr>
              <a:spcBef>
                <a:spcPts val="0"/>
              </a:spcBef>
            </a:pPr>
            <a:r>
              <a:rPr lang="ru-RU" sz="1800" b="1" dirty="0">
                <a:solidFill>
                  <a:schemeClr val="tx1"/>
                </a:solidFill>
              </a:rPr>
              <a:t>История плавания.</a:t>
            </a:r>
            <a:endParaRPr lang="ru-RU" b="1" dirty="0">
              <a:solidFill>
                <a:schemeClr val="tx1"/>
              </a:solidFill>
            </a:endParaRPr>
          </a:p>
          <a:p>
            <a:pPr indent="449580" algn="just">
              <a:spcAft>
                <a:spcPts val="0"/>
              </a:spcAft>
            </a:pPr>
            <a:r>
              <a:rPr lang="ru-RU" dirty="0">
                <a:solidFill>
                  <a:schemeClr val="tx1"/>
                </a:solidFill>
              </a:rPr>
              <a:t>Плавание имеет необычайно давнюю историю. Ещё Древними славянами проводились соревнования по плаванию, суть их была такова: люди плавали в реке и ловили рыбу руками, тот кто приносил на берег самую крупную рыбу, того и считали победителем. Эти соревнования совсем не похожи на современные, но тем не менее, умение плавать имело в них решающее значение.</a:t>
            </a:r>
          </a:p>
          <a:p>
            <a:endParaRPr lang="ru-RU" dirty="0">
              <a:solidFill>
                <a:schemeClr val="tx1"/>
              </a:solidFill>
            </a:endParaRPr>
          </a:p>
        </p:txBody>
      </p:sp>
    </p:spTree>
    <p:extLst>
      <p:ext uri="{BB962C8B-B14F-4D97-AF65-F5344CB8AC3E}">
        <p14:creationId xmlns:p14="http://schemas.microsoft.com/office/powerpoint/2010/main" val="193207198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ircle(in)">
                                      <p:cBhvr>
                                        <p:cTn id="12"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669073"/>
            <a:ext cx="11507788" cy="5325326"/>
          </a:xfrm>
        </p:spPr>
        <p:txBody>
          <a:bodyPr>
            <a:normAutofit/>
          </a:bodyPr>
          <a:lstStyle/>
          <a:p>
            <a:pPr indent="449580">
              <a:spcAft>
                <a:spcPts val="0"/>
              </a:spcAft>
            </a:pPr>
            <a:r>
              <a:rPr lang="ru-RU" sz="1200" dirty="0"/>
              <a:t>п</a:t>
            </a:r>
            <a:r>
              <a:rPr lang="ru-RU" sz="1100" dirty="0"/>
              <a:t>ервые соревнования международного уровня по плаванию состоялись в 1889 году в столице Румынии городе Будапешт. Плавание дебютировало на Олимпиадах современности уже на первой из них в 1896 году в Афинах.</a:t>
            </a:r>
            <a:br>
              <a:rPr lang="ru-RU" sz="1100" dirty="0"/>
            </a:br>
            <a:r>
              <a:rPr lang="ru-RU" sz="1100" dirty="0"/>
              <a:t>Особую популярность плавание приобрело в конце 19 века. В 1890 было проведено первое первенство Европы по плаванию. С 1896 плавание включено в программу Олимпийских игр.</a:t>
            </a:r>
            <a:br>
              <a:rPr lang="ru-RU" sz="1100" dirty="0"/>
            </a:br>
            <a:r>
              <a:rPr lang="ru-RU" sz="1100" dirty="0"/>
              <a:t>В 1908 году была создана Международная федерация любительского плавания (ФИНА). В 1973 году эта организация объединяла 96 национальных федераций.</a:t>
            </a:r>
            <a:br>
              <a:rPr lang="ru-RU" sz="1100" dirty="0"/>
            </a:br>
            <a:r>
              <a:rPr lang="ru-RU" sz="1100" dirty="0"/>
              <a:t>В России же плавание  в древности развивалось в основном как прикладной вид, и только в конце 19 начале 20 века оно становится отдельным видом спорта. </a:t>
            </a:r>
            <a:br>
              <a:rPr lang="ru-RU" sz="1100" dirty="0"/>
            </a:br>
            <a:r>
              <a:rPr lang="ru-RU" sz="1100" dirty="0"/>
              <a:t>  Первые крупные состязания по плаванию в России были проведены на русской олимпиаде в Киеве в 1913 году Они вошли в историю как первое первенство России по плаванию. В нем участвовало около 60 человек. Вторая русская олимпиада, в программу которой входило и плавание, состоялась в 1914 году в Риге. На соревнования прибыло около 70 пловцов из Москвы, Петербурга, Киева и других городов. Спортивные результаты по плаванию на этой олимпиаде также были невысокими.</a:t>
            </a:r>
            <a:br>
              <a:rPr lang="ru-RU" sz="1100" dirty="0"/>
            </a:br>
            <a:r>
              <a:rPr lang="ru-RU" sz="1100" dirty="0"/>
              <a:t>В 1922 году было образовано общество плавания “Дельфин” ставшее вскоре своеобразным центром спортивного плавания в стране. </a:t>
            </a:r>
            <a:br>
              <a:rPr lang="ru-RU" sz="1100" dirty="0"/>
            </a:br>
            <a:r>
              <a:rPr lang="ru-RU" sz="1100" dirty="0"/>
              <a:t>В 1928 году в Москве состоялась Всесоюзная спартакиада, которая способствовала дальнейшему распространению и развитию плавания в нашей стране. В период 1926-1929 гг. советские спортсмены проводят свои первые международные соревнования по плаванию. </a:t>
            </a:r>
            <a:br>
              <a:rPr lang="ru-RU" sz="1100" dirty="0"/>
            </a:br>
            <a:r>
              <a:rPr lang="ru-RU" sz="1100" dirty="0"/>
              <a:t>В Олимпийских играх в 1952 году впервые приняли участие советские пловцы. Выступили они слабо, лишь М. </a:t>
            </a:r>
            <a:r>
              <a:rPr lang="ru-RU" sz="1100" dirty="0" err="1"/>
              <a:t>Гавриш</a:t>
            </a:r>
            <a:r>
              <a:rPr lang="ru-RU" sz="1100" dirty="0"/>
              <a:t> заняла в финале на 200 м брассом 6-е место. </a:t>
            </a:r>
            <a:br>
              <a:rPr lang="ru-RU" sz="1100" dirty="0"/>
            </a:br>
            <a:r>
              <a:rPr lang="ru-RU" sz="1100" dirty="0"/>
              <a:t>Первое участие советских пловцов в чемпионате Европы приходится на 1954 год. На тот момент, женщины очень уступали по уровню развития мужчинам. По этому чемпионате принимали участие только мужчины. Самый большой успех на международной спортивной арене советских пловцов приходится на 60-е годы. Выступая Олимпийских играх в городе Токио которые проводились в 1964 году, </a:t>
            </a:r>
            <a:r>
              <a:rPr lang="ru-RU" sz="1100" dirty="0" err="1"/>
              <a:t>Г.Прозуменщикова</a:t>
            </a:r>
            <a:r>
              <a:rPr lang="ru-RU" sz="1100" dirty="0"/>
              <a:t> 16-ти летняя школьница из Севастополя стала первой олимпийской чемпионкой по плаванию на 200 м брассом.</a:t>
            </a:r>
            <a:br>
              <a:rPr lang="ru-RU" sz="1100" dirty="0"/>
            </a:br>
            <a:endParaRPr lang="ru-RU" sz="1100" dirty="0"/>
          </a:p>
        </p:txBody>
      </p:sp>
    </p:spTree>
    <p:extLst>
      <p:ext uri="{BB962C8B-B14F-4D97-AF65-F5344CB8AC3E}">
        <p14:creationId xmlns:p14="http://schemas.microsoft.com/office/powerpoint/2010/main" val="20872621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2062356"/>
            <a:ext cx="8534401" cy="2281600"/>
          </a:xfrm>
        </p:spPr>
        <p:txBody>
          <a:bodyPr/>
          <a:lstStyle/>
          <a:p>
            <a:r>
              <a:rPr lang="ru-RU" sz="4000" dirty="0"/>
              <a:t>д</a:t>
            </a:r>
            <a:r>
              <a:rPr lang="ru-RU" dirty="0"/>
              <a:t>лина бассейна </a:t>
            </a:r>
          </a:p>
        </p:txBody>
      </p:sp>
      <p:sp>
        <p:nvSpPr>
          <p:cNvPr id="3" name="Текст 2"/>
          <p:cNvSpPr>
            <a:spLocks noGrp="1"/>
          </p:cNvSpPr>
          <p:nvPr>
            <p:ph type="body" idx="1"/>
          </p:nvPr>
        </p:nvSpPr>
        <p:spPr/>
        <p:txBody>
          <a:bodyPr/>
          <a:lstStyle/>
          <a:p>
            <a:r>
              <a:rPr lang="ru-RU" dirty="0">
                <a:solidFill>
                  <a:schemeClr val="tx1"/>
                </a:solidFill>
              </a:rPr>
              <a:t>Соревнования по плаванию проводятся в закрытых или открытых бассейнах длиной 25 или 50 метров, глубиной в месте старта не менее 1,2 м. Число дорожек: восемь (шесть - для 25-метровых бассейнов).</a:t>
            </a:r>
            <a:r>
              <a:rPr lang="ru-RU" sz="800" dirty="0">
                <a:solidFill>
                  <a:schemeClr val="tx1"/>
                </a:solidFill>
              </a:rPr>
              <a:t> </a:t>
            </a:r>
            <a:r>
              <a:rPr lang="ru-RU" dirty="0">
                <a:solidFill>
                  <a:schemeClr val="tx1"/>
                </a:solidFill>
              </a:rPr>
              <a:t>Оптимальная температура воды +26С</a:t>
            </a:r>
          </a:p>
        </p:txBody>
      </p:sp>
      <p:pic>
        <p:nvPicPr>
          <p:cNvPr id="4" name="Рисунок 3"/>
          <p:cNvPicPr>
            <a:picLocks noChangeAspect="1"/>
          </p:cNvPicPr>
          <p:nvPr/>
        </p:nvPicPr>
        <p:blipFill>
          <a:blip r:embed="rId2"/>
          <a:stretch>
            <a:fillRect/>
          </a:stretch>
        </p:blipFill>
        <p:spPr>
          <a:xfrm>
            <a:off x="381000" y="100361"/>
            <a:ext cx="11430000" cy="33899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594708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5400" dirty="0"/>
              <a:t>в</a:t>
            </a:r>
            <a:r>
              <a:rPr lang="ru-RU" dirty="0"/>
              <a:t>иды плавания </a:t>
            </a:r>
          </a:p>
        </p:txBody>
      </p:sp>
      <p:sp>
        <p:nvSpPr>
          <p:cNvPr id="3" name="Подзаголовок 2"/>
          <p:cNvSpPr>
            <a:spLocks noGrp="1"/>
          </p:cNvSpPr>
          <p:nvPr>
            <p:ph type="subTitle" idx="1"/>
          </p:nvPr>
        </p:nvSpPr>
        <p:spPr>
          <a:xfrm>
            <a:off x="684212" y="3843867"/>
            <a:ext cx="10968812" cy="1947333"/>
          </a:xfrm>
        </p:spPr>
        <p:txBody>
          <a:bodyPr>
            <a:normAutofit fontScale="85000" lnSpcReduction="10000"/>
          </a:bodyPr>
          <a:lstStyle/>
          <a:p>
            <a:r>
              <a:rPr lang="ru-RU" sz="2400" dirty="0">
                <a:solidFill>
                  <a:schemeClr val="tx1"/>
                </a:solidFill>
              </a:rPr>
              <a:t>Кроль (англ. "</a:t>
            </a:r>
            <a:r>
              <a:rPr lang="ru-RU" sz="2400" dirty="0" err="1">
                <a:solidFill>
                  <a:schemeClr val="tx1"/>
                </a:solidFill>
              </a:rPr>
              <a:t>crawl</a:t>
            </a:r>
            <a:r>
              <a:rPr lang="ru-RU" sz="2400" dirty="0">
                <a:solidFill>
                  <a:schemeClr val="tx1"/>
                </a:solidFill>
              </a:rPr>
              <a:t>" – "ползать") – стиль плавания на груди, при движении которым спортсмен совершает широкие гребки вдоль тела попеременно правой и левой руками, и одновременно постоянно выполняет удары ногами в вертикальной плоскости (вверх-вниз). Лицо спортсмена почти постоянно находится при этом в воде; периодически, во время одного из гребков он поворачивает голову в сторону, поднимая лицо из воды для того, чтобы сделать вдох</a:t>
            </a:r>
            <a:endParaRPr lang="ru-RU" dirty="0">
              <a:solidFill>
                <a:schemeClr val="tx1"/>
              </a:solidFill>
            </a:endParaRPr>
          </a:p>
        </p:txBody>
      </p:sp>
      <p:pic>
        <p:nvPicPr>
          <p:cNvPr id="4" name="Рисунок 3"/>
          <p:cNvPicPr>
            <a:picLocks noChangeAspect="1"/>
          </p:cNvPicPr>
          <p:nvPr/>
        </p:nvPicPr>
        <p:blipFill>
          <a:blip r:embed="rId2"/>
          <a:stretch>
            <a:fillRect/>
          </a:stretch>
        </p:blipFill>
        <p:spPr>
          <a:xfrm>
            <a:off x="6558310" y="191984"/>
            <a:ext cx="4762500" cy="35587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89437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4650059"/>
            <a:ext cx="8534400" cy="1739590"/>
          </a:xfrm>
        </p:spPr>
        <p:txBody>
          <a:bodyPr>
            <a:normAutofit/>
          </a:bodyPr>
          <a:lstStyle/>
          <a:p>
            <a:pPr>
              <a:spcBef>
                <a:spcPts val="0"/>
              </a:spcBef>
              <a:spcAft>
                <a:spcPts val="0"/>
              </a:spcAft>
            </a:pPr>
            <a:r>
              <a:rPr lang="ru-RU" sz="1300" i="1" dirty="0"/>
              <a:t>Брасс</a:t>
            </a:r>
            <a:br>
              <a:rPr lang="ru-RU" sz="1300" dirty="0"/>
            </a:br>
            <a:r>
              <a:rPr lang="ru-RU" sz="1300" dirty="0"/>
              <a:t>Название этого стиля плавания происходит от французского слова "</a:t>
            </a:r>
            <a:r>
              <a:rPr lang="ru-RU" sz="1300" dirty="0" err="1"/>
              <a:t>brass</a:t>
            </a:r>
            <a:r>
              <a:rPr lang="ru-RU" sz="1300" dirty="0"/>
              <a:t>" – "рука". Брасс</a:t>
            </a:r>
            <a:r>
              <a:rPr lang="ru-RU" sz="1300" b="1" dirty="0"/>
              <a:t> </a:t>
            </a:r>
            <a:r>
              <a:rPr lang="ru-RU" sz="1300" dirty="0"/>
              <a:t>– это стиль плавания на груди, при движении которым спортсмен выполняет одновременные и симметричные гребки руками, а также одновременные и симметричные толчки ногами в горизонтальной плоскости под поверхностью воды</a:t>
            </a:r>
            <a:br>
              <a:rPr lang="ru-RU" dirty="0"/>
            </a:br>
            <a:endParaRPr lang="ru-RU" dirty="0"/>
          </a:p>
        </p:txBody>
      </p:sp>
      <p:pic>
        <p:nvPicPr>
          <p:cNvPr id="4" name="Объект 3"/>
          <p:cNvPicPr>
            <a:picLocks noGrp="1" noChangeAspect="1"/>
          </p:cNvPicPr>
          <p:nvPr>
            <p:ph idx="1"/>
          </p:nvPr>
        </p:nvPicPr>
        <p:blipFill>
          <a:blip r:embed="rId2"/>
          <a:stretch>
            <a:fillRect/>
          </a:stretch>
        </p:blipFill>
        <p:spPr>
          <a:xfrm>
            <a:off x="300943" y="648182"/>
            <a:ext cx="11597832" cy="33424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153640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246" y="4471639"/>
            <a:ext cx="11069174" cy="2241395"/>
          </a:xfrm>
        </p:spPr>
        <p:txBody>
          <a:bodyPr>
            <a:normAutofit fontScale="90000"/>
          </a:bodyPr>
          <a:lstStyle/>
          <a:p>
            <a:pPr>
              <a:spcBef>
                <a:spcPts val="0"/>
              </a:spcBef>
              <a:spcAft>
                <a:spcPts val="0"/>
              </a:spcAft>
            </a:pPr>
            <a:r>
              <a:rPr lang="ru-RU" sz="1800" i="1" dirty="0"/>
              <a:t>Баттерфляй</a:t>
            </a:r>
            <a:r>
              <a:rPr lang="ru-RU" i="1" dirty="0"/>
              <a:t>.</a:t>
            </a:r>
            <a:br>
              <a:rPr lang="ru-RU" dirty="0"/>
            </a:br>
            <a:r>
              <a:rPr lang="ru-RU" sz="1400" dirty="0"/>
              <a:t>Название этого стиля плавания  переводится с английского как "бабочка" (разговорное название в России – "дельфин"). При плавании баттерфляем спортсмен выполняет одновременные и симметричные движения левой и правой частями тела. Руками пловец совершает мощный широкий гребок (при этом верхняя часть его корпуса приподымается над водой), одновременно выполняя симметричные волнообразные удары ногами "от таза". Баттерфляй – это наиболее энергозатратный стиль плавания, он требует максимальной выносливости и совершенного владения техникой</a:t>
            </a:r>
            <a:br>
              <a:rPr lang="ru-RU" dirty="0"/>
            </a:br>
            <a:endParaRPr lang="ru-RU" dirty="0"/>
          </a:p>
        </p:txBody>
      </p:sp>
      <p:pic>
        <p:nvPicPr>
          <p:cNvPr id="4" name="Объект 3"/>
          <p:cNvPicPr>
            <a:picLocks noGrp="1" noChangeAspect="1"/>
          </p:cNvPicPr>
          <p:nvPr>
            <p:ph idx="1"/>
          </p:nvPr>
        </p:nvPicPr>
        <p:blipFill>
          <a:blip r:embed="rId2"/>
          <a:stretch>
            <a:fillRect/>
          </a:stretch>
        </p:blipFill>
        <p:spPr>
          <a:xfrm>
            <a:off x="539246" y="724895"/>
            <a:ext cx="9901119" cy="3467100"/>
          </a:xfrm>
        </p:spPr>
      </p:pic>
    </p:spTree>
    <p:extLst>
      <p:ext uri="{BB962C8B-B14F-4D97-AF65-F5344CB8AC3E}">
        <p14:creationId xmlns:p14="http://schemas.microsoft.com/office/powerpoint/2010/main" val="37091520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80</TotalTime>
  <Words>598</Words>
  <Application>Microsoft Office PowerPoint</Application>
  <PresentationFormat>Широкоэкранный</PresentationFormat>
  <Paragraphs>26</Paragraphs>
  <Slides>14</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14</vt:i4>
      </vt:variant>
    </vt:vector>
  </HeadingPairs>
  <TitlesOfParts>
    <vt:vector size="17" baseType="lpstr">
      <vt:lpstr>Century Gothic</vt:lpstr>
      <vt:lpstr>Wingdings 3</vt:lpstr>
      <vt:lpstr>Сектор</vt:lpstr>
      <vt:lpstr>Плавание как вид спорта </vt:lpstr>
      <vt:lpstr>Введение</vt:lpstr>
      <vt:lpstr>Плавание также одно из эффективных средств закаливания человека, способствующее формированию стойких гигиенических навыков. Температура воды всегда ниже температуры тела человека, поэтому, когда человек находится в воде, его тело излучает на 50--80% больше тепла, чем на воздухе. Купание и плавание воспитывают стойкость к простудным заболеваниям. Если плавание проводится в естественном водоеме, то закаливающий эффект оказывают и естественные факторы природы -- солнце и воздух. Занятия плаванием устраняют нарушения осанки, плоскостопие, гармонично развивают почти все группы мышц -- особенно плечевого пояса, рук, груди , живота, спины и ног. Плавание отлично тренирует деятельность сердечно сосудистой дыхательной системы </vt:lpstr>
      <vt:lpstr>история </vt:lpstr>
      <vt:lpstr>первые соревнования международного уровня по плаванию состоялись в 1889 году в столице Румынии городе Будапешт. Плавание дебютировало на Олимпиадах современности уже на первой из них в 1896 году в Афинах. Особую популярность плавание приобрело в конце 19 века. В 1890 было проведено первое первенство Европы по плаванию. С 1896 плавание включено в программу Олимпийских игр. В 1908 году была создана Международная федерация любительского плавания (ФИНА). В 1973 году эта организация объединяла 96 национальных федераций. В России же плавание  в древности развивалось в основном как прикладной вид, и только в конце 19 начале 20 века оно становится отдельным видом спорта.    Первые крупные состязания по плаванию в России были проведены на русской олимпиаде в Киеве в 1913 году Они вошли в историю как первое первенство России по плаванию. В нем участвовало около 60 человек. Вторая русская олимпиада, в программу которой входило и плавание, состоялась в 1914 году в Риге. На соревнования прибыло около 70 пловцов из Москвы, Петербурга, Киева и других городов. Спортивные результаты по плаванию на этой олимпиаде также были невысокими. В 1922 году было образовано общество плавания “Дельфин” ставшее вскоре своеобразным центром спортивного плавания в стране.  В 1928 году в Москве состоялась Всесоюзная спартакиада, которая способствовала дальнейшему распространению и развитию плавания в нашей стране. В период 1926-1929 гг. советские спортсмены проводят свои первые международные соревнования по плаванию.  В Олимпийских играх в 1952 году впервые приняли участие советские пловцы. Выступили они слабо, лишь М. Гавриш заняла в финале на 200 м брассом 6-е место.  Первое участие советских пловцов в чемпионате Европы приходится на 1954 год. На тот момент, женщины очень уступали по уровню развития мужчинам. По этому чемпионате принимали участие только мужчины. Самый большой успех на международной спортивной арене советских пловцов приходится на 60-е годы. Выступая Олимпийских играх в городе Токио которые проводились в 1964 году, Г.Прозуменщикова 16-ти летняя школьница из Севастополя стала первой олимпийской чемпионкой по плаванию на 200 м брассом. </vt:lpstr>
      <vt:lpstr>длина бассейна </vt:lpstr>
      <vt:lpstr>виды плавания </vt:lpstr>
      <vt:lpstr>Брасс Название этого стиля плавания происходит от французского слова "brass" – "рука". Брасс – это стиль плавания на груди, при движении которым спортсмен выполняет одновременные и симметричные гребки руками, а также одновременные и симметричные толчки ногами в горизонтальной плоскости под поверхностью воды </vt:lpstr>
      <vt:lpstr>Баттерфляй. Название этого стиля плавания  переводится с английского как "бабочка" (разговорное название в России – "дельфин"). При плавании баттерфляем спортсмен выполняет одновременные и симметричные движения левой и правой частями тела. Руками пловец совершает мощный широкий гребок (при этом верхняя часть его корпуса приподымается над водой), одновременно выполняя симметричные волнообразные удары ногами "от таза". Баттерфляй – это наиболее энергозатратный стиль плавания, он требует максимальной выносливости и совершенного владения техникой </vt:lpstr>
      <vt:lpstr>Комплексное плавание — дисциплина, в которой пловец равные части дистанции преодолевает баттерфляем, на спине, брассом и вольным стилем. В программу Олимпийских игр входят две дистанции комплексного плавания, как у мужчин, так и у женщин — 200 метров и 400 метров. На дистанции 200 метров участники проплывают в 50-метровом бассейне по 50 метров каждым стилем, в заплыве вдвое длинней — по 100 метров каждым стилем</vt:lpstr>
      <vt:lpstr>Плавание на спине, кроль на спине — стиль плавания, который визуально похож на кроль (руки совершают гребки попеременно, а ноги совершают попеременное непрерывное поднятие/опускание), но имеет следующие отличия: человек плывет на спине, а не на животе, и пронос над водой выполняется прямой рукой, а не согнутой, как в кроле. Третий по скорости плавания стиль на дистанциях до 200 метров. Особенностью этого способа является то, что человеку не надо выдыхать в воду, так как лицо находится на поверхности. Ещё одна особенность стиля — это то, что старт совершается из воды, а не с тумбочки, как во всех остальных стилях</vt:lpstr>
      <vt:lpstr>Презентация PowerPoint</vt:lpstr>
      <vt:lpstr>Презентация PowerPoint</vt:lpstr>
      <vt:lpstr>конец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Плавание как вид спорта</dc:title>
  <dc:creator>Шахин</dc:creator>
  <cp:lastModifiedBy>Шахин</cp:lastModifiedBy>
  <cp:revision>9</cp:revision>
  <dcterms:created xsi:type="dcterms:W3CDTF">2017-02-11T13:36:00Z</dcterms:created>
  <dcterms:modified xsi:type="dcterms:W3CDTF">2017-02-11T14:56:18Z</dcterms:modified>
</cp:coreProperties>
</file>