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9" r:id="rId6"/>
    <p:sldId id="261" r:id="rId7"/>
    <p:sldId id="262" r:id="rId8"/>
    <p:sldId id="263" r:id="rId9"/>
    <p:sldId id="271" r:id="rId10"/>
    <p:sldId id="264" r:id="rId11"/>
    <p:sldId id="266" r:id="rId12"/>
    <p:sldId id="267" r:id="rId13"/>
    <p:sldId id="268"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5" d="100"/>
          <a:sy n="45" d="100"/>
        </p:scale>
        <p:origin x="-81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574286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769012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48647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1488330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04636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1259010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826187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304069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560251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E0EF3F0-2416-474B-8064-B48F25FE4A38}"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1670306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E0EF3F0-2416-474B-8064-B48F25FE4A38}"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203446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E0EF3F0-2416-474B-8064-B48F25FE4A38}" type="datetimeFigureOut">
              <a:rPr lang="ru-RU" smtClean="0"/>
              <a:t>17.10.2017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3688593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E0EF3F0-2416-474B-8064-B48F25FE4A38}" type="datetimeFigureOut">
              <a:rPr lang="ru-RU" smtClean="0"/>
              <a:t>17.10.2017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3836097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EF3F0-2416-474B-8064-B48F25FE4A38}" type="datetimeFigureOut">
              <a:rPr lang="ru-RU" smtClean="0"/>
              <a:t>17.10.2017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78078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0EF3F0-2416-474B-8064-B48F25FE4A38}"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4247463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E0EF3F0-2416-474B-8064-B48F25FE4A38}"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52891E2-2C14-4C16-9324-E2E56EA382B7}" type="slidenum">
              <a:rPr lang="ru-RU" smtClean="0"/>
              <a:t>‹#›</a:t>
            </a:fld>
            <a:endParaRPr lang="ru-RU"/>
          </a:p>
        </p:txBody>
      </p:sp>
    </p:spTree>
    <p:extLst>
      <p:ext uri="{BB962C8B-B14F-4D97-AF65-F5344CB8AC3E}">
        <p14:creationId xmlns:p14="http://schemas.microsoft.com/office/powerpoint/2010/main" val="670267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0EF3F0-2416-474B-8064-B48F25FE4A38}" type="datetimeFigureOut">
              <a:rPr lang="ru-RU" smtClean="0"/>
              <a:t>17.10.2017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52891E2-2C14-4C16-9324-E2E56EA382B7}" type="slidenum">
              <a:rPr lang="ru-RU" smtClean="0"/>
              <a:t>‹#›</a:t>
            </a:fld>
            <a:endParaRPr lang="ru-RU"/>
          </a:p>
        </p:txBody>
      </p:sp>
    </p:spTree>
    <p:extLst>
      <p:ext uri="{BB962C8B-B14F-4D97-AF65-F5344CB8AC3E}">
        <p14:creationId xmlns:p14="http://schemas.microsoft.com/office/powerpoint/2010/main" val="94827720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0121" y="446567"/>
            <a:ext cx="10760149" cy="4465675"/>
          </a:xfrm>
        </p:spPr>
        <p:txBody>
          <a:bodyPr/>
          <a:lstStyle/>
          <a:p>
            <a:pPr algn="ctr"/>
            <a:r>
              <a:rPr lang="ru-RU" sz="6000" dirty="0" smtClean="0"/>
              <a:t/>
            </a:r>
            <a:br>
              <a:rPr lang="ru-RU" sz="6000" dirty="0" smtClean="0"/>
            </a:br>
            <a:r>
              <a:rPr lang="ru-RU" sz="6000" dirty="0"/>
              <a:t/>
            </a:r>
            <a:br>
              <a:rPr lang="ru-RU" sz="6000" dirty="0"/>
            </a:br>
            <a:r>
              <a:rPr lang="ru-RU" sz="6000" dirty="0" smtClean="0"/>
              <a:t/>
            </a:r>
            <a:br>
              <a:rPr lang="ru-RU" sz="6000" dirty="0" smtClean="0"/>
            </a:br>
            <a:r>
              <a:rPr lang="ru-RU" sz="6000" dirty="0" smtClean="0">
                <a:solidFill>
                  <a:schemeClr val="accent2">
                    <a:lumMod val="50000"/>
                  </a:schemeClr>
                </a:solidFill>
              </a:rPr>
              <a:t>Анализ  </a:t>
            </a:r>
            <a:r>
              <a:rPr lang="ru-RU" sz="6000" dirty="0">
                <a:solidFill>
                  <a:schemeClr val="accent2">
                    <a:lumMod val="50000"/>
                  </a:schemeClr>
                </a:solidFill>
              </a:rPr>
              <a:t>диагностики на начало 2016-2017  учебного года в подготовительной группе «</a:t>
            </a:r>
            <a:r>
              <a:rPr lang="ru-RU" sz="6000" dirty="0" smtClean="0">
                <a:solidFill>
                  <a:schemeClr val="accent2">
                    <a:lumMod val="50000"/>
                  </a:schemeClr>
                </a:solidFill>
              </a:rPr>
              <a:t>Ромашка»</a:t>
            </a:r>
            <a:endParaRPr lang="ru-RU" sz="6000" dirty="0">
              <a:solidFill>
                <a:schemeClr val="accent2">
                  <a:lumMod val="50000"/>
                </a:schemeClr>
              </a:solidFill>
            </a:endParaRPr>
          </a:p>
        </p:txBody>
      </p:sp>
      <p:sp>
        <p:nvSpPr>
          <p:cNvPr id="3" name="Подзаголовок 2"/>
          <p:cNvSpPr>
            <a:spLocks noGrp="1"/>
          </p:cNvSpPr>
          <p:nvPr>
            <p:ph type="subTitle" idx="1"/>
          </p:nvPr>
        </p:nvSpPr>
        <p:spPr>
          <a:xfrm>
            <a:off x="2020186" y="5295014"/>
            <a:ext cx="9973340" cy="1063256"/>
          </a:xfrm>
        </p:spPr>
        <p:txBody>
          <a:bodyPr>
            <a:normAutofit fontScale="25000" lnSpcReduction="20000"/>
          </a:bodyPr>
          <a:lstStyle/>
          <a:p>
            <a:r>
              <a:rPr lang="ru-RU" sz="9600" b="1" dirty="0" smtClean="0">
                <a:solidFill>
                  <a:schemeClr val="tx1"/>
                </a:solidFill>
              </a:rPr>
              <a:t>МДОУ №218,  г. Красноярск.</a:t>
            </a:r>
            <a:endParaRPr lang="ru-RU" sz="9600" b="1" dirty="0">
              <a:solidFill>
                <a:schemeClr val="tx1"/>
              </a:solidFill>
            </a:endParaRPr>
          </a:p>
          <a:p>
            <a:r>
              <a:rPr lang="ru-RU" sz="9600" b="1" dirty="0">
                <a:solidFill>
                  <a:schemeClr val="tx1"/>
                </a:solidFill>
              </a:rPr>
              <a:t>Воспитатели: </a:t>
            </a:r>
            <a:r>
              <a:rPr lang="ru-RU" sz="9600" b="1" dirty="0" smtClean="0">
                <a:solidFill>
                  <a:schemeClr val="tx1"/>
                </a:solidFill>
              </a:rPr>
              <a:t>Горюнова </a:t>
            </a:r>
            <a:r>
              <a:rPr lang="ru-RU" sz="9600" b="1" dirty="0">
                <a:solidFill>
                  <a:schemeClr val="tx1"/>
                </a:solidFill>
              </a:rPr>
              <a:t>Л.Н., </a:t>
            </a:r>
            <a:r>
              <a:rPr lang="ru-RU" sz="9600" b="1" dirty="0" smtClean="0">
                <a:solidFill>
                  <a:schemeClr val="tx1"/>
                </a:solidFill>
              </a:rPr>
              <a:t>Геращенко М.П.</a:t>
            </a:r>
            <a:endParaRPr lang="ru-RU" sz="9600" b="1" dirty="0">
              <a:solidFill>
                <a:schemeClr val="tx1"/>
              </a:solidFill>
            </a:endParaRPr>
          </a:p>
          <a:p>
            <a:endParaRPr lang="ru-RU" sz="9600" b="1" dirty="0">
              <a:solidFill>
                <a:schemeClr val="tx1"/>
              </a:solidFill>
            </a:endParaRPr>
          </a:p>
          <a:p>
            <a:endParaRPr lang="ru-RU" sz="8000" b="1" dirty="0" smtClean="0">
              <a:solidFill>
                <a:schemeClr val="tx1"/>
              </a:solidFill>
            </a:endParaRPr>
          </a:p>
          <a:p>
            <a:r>
              <a:rPr lang="ru-RU" sz="2000" b="1" dirty="0" smtClean="0">
                <a:solidFill>
                  <a:schemeClr val="tx1"/>
                </a:solidFill>
              </a:rPr>
              <a:t> </a:t>
            </a:r>
            <a:endParaRPr lang="ru-RU" sz="2000" b="1" dirty="0">
              <a:solidFill>
                <a:schemeClr val="tx1"/>
              </a:solidFill>
            </a:endParaRPr>
          </a:p>
        </p:txBody>
      </p:sp>
    </p:spTree>
    <p:extLst>
      <p:ext uri="{BB962C8B-B14F-4D97-AF65-F5344CB8AC3E}">
        <p14:creationId xmlns:p14="http://schemas.microsoft.com/office/powerpoint/2010/main" val="1588792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17" y="276448"/>
            <a:ext cx="10334846" cy="1084520"/>
          </a:xfrm>
        </p:spPr>
        <p:txBody>
          <a:bodyPr>
            <a:normAutofit/>
          </a:bodyPr>
          <a:lstStyle/>
          <a:p>
            <a:r>
              <a:rPr lang="ru-RU" sz="2800" dirty="0">
                <a:solidFill>
                  <a:schemeClr val="accent2">
                    <a:lumMod val="50000"/>
                  </a:schemeClr>
                </a:solidFill>
              </a:rPr>
              <a:t>Уровнем развития  «недостаточно  сформированный»  обладает </a:t>
            </a:r>
            <a:r>
              <a:rPr lang="ru-RU" sz="2800" dirty="0" smtClean="0">
                <a:solidFill>
                  <a:schemeClr val="accent2">
                    <a:lumMod val="50000"/>
                  </a:schemeClr>
                </a:solidFill>
              </a:rPr>
              <a:t> 71% детей. </a:t>
            </a:r>
            <a:endParaRPr lang="ru-RU" sz="2800" dirty="0">
              <a:solidFill>
                <a:schemeClr val="accent2">
                  <a:lumMod val="50000"/>
                </a:schemeClr>
              </a:solidFill>
            </a:endParaRPr>
          </a:p>
        </p:txBody>
      </p:sp>
      <p:sp>
        <p:nvSpPr>
          <p:cNvPr id="3" name="Объект 2"/>
          <p:cNvSpPr>
            <a:spLocks noGrp="1"/>
          </p:cNvSpPr>
          <p:nvPr>
            <p:ph idx="1"/>
          </p:nvPr>
        </p:nvSpPr>
        <p:spPr>
          <a:xfrm>
            <a:off x="212651" y="1765005"/>
            <a:ext cx="9654363" cy="4104168"/>
          </a:xfrm>
        </p:spPr>
        <p:txBody>
          <a:bodyPr>
            <a:normAutofit lnSpcReduction="10000"/>
          </a:bodyPr>
          <a:lstStyle/>
          <a:p>
            <a:pPr algn="just"/>
            <a:r>
              <a:rPr lang="ru-RU" sz="2400" dirty="0" smtClean="0"/>
              <a:t>Воспитанники </a:t>
            </a:r>
            <a:r>
              <a:rPr lang="ru-RU" sz="2400" dirty="0"/>
              <a:t>этого уровня </a:t>
            </a:r>
            <a:r>
              <a:rPr lang="ru-RU" sz="2400" dirty="0" smtClean="0"/>
              <a:t>принимают </a:t>
            </a:r>
            <a:r>
              <a:rPr lang="ru-RU" sz="2400" dirty="0"/>
              <a:t>заинтересованное участие в экспериментировании, организованном взрослым. </a:t>
            </a:r>
            <a:r>
              <a:rPr lang="ru-RU" sz="2400" dirty="0" smtClean="0"/>
              <a:t>Выбирают </a:t>
            </a:r>
            <a:r>
              <a:rPr lang="ru-RU" sz="2400" dirty="0"/>
              <a:t>и </a:t>
            </a:r>
            <a:r>
              <a:rPr lang="ru-RU" sz="2400" dirty="0" smtClean="0"/>
              <a:t>группируют </a:t>
            </a:r>
            <a:r>
              <a:rPr lang="ru-RU" sz="2400" dirty="0"/>
              <a:t>предметы в соответствии с познавательной задачей с помощью взрослого, </a:t>
            </a:r>
            <a:r>
              <a:rPr lang="ru-RU" sz="2400" dirty="0" smtClean="0"/>
              <a:t>задают </a:t>
            </a:r>
            <a:r>
              <a:rPr lang="ru-RU" sz="2400" dirty="0"/>
              <a:t>вопросы. </a:t>
            </a:r>
            <a:r>
              <a:rPr lang="ru-RU" sz="2400" dirty="0" smtClean="0"/>
              <a:t>Испытывают </a:t>
            </a:r>
            <a:r>
              <a:rPr lang="ru-RU" sz="2400" dirty="0"/>
              <a:t>затруднения в применении знаний и способов деятельности. </a:t>
            </a:r>
            <a:r>
              <a:rPr lang="ru-RU" sz="2400" dirty="0" smtClean="0"/>
              <a:t>Знают </a:t>
            </a:r>
            <a:r>
              <a:rPr lang="ru-RU" sz="2400" dirty="0"/>
              <a:t>столицу России, </a:t>
            </a:r>
            <a:r>
              <a:rPr lang="ru-RU" sz="2400" dirty="0" smtClean="0"/>
              <a:t>могут </a:t>
            </a:r>
            <a:r>
              <a:rPr lang="ru-RU" sz="2400" dirty="0"/>
              <a:t>назвать некоторые достопримечательности родного города, </a:t>
            </a:r>
            <a:r>
              <a:rPr lang="ru-RU" sz="2400" dirty="0" smtClean="0"/>
              <a:t>различают </a:t>
            </a:r>
            <a:r>
              <a:rPr lang="ru-RU" sz="2400" dirty="0"/>
              <a:t>количество, </a:t>
            </a:r>
            <a:r>
              <a:rPr lang="ru-RU" sz="2400" dirty="0" smtClean="0"/>
              <a:t>сравнивают</a:t>
            </a:r>
            <a:r>
              <a:rPr lang="ru-RU" sz="2400" dirty="0"/>
              <a:t>, </a:t>
            </a:r>
            <a:r>
              <a:rPr lang="ru-RU" sz="2400" dirty="0" smtClean="0"/>
              <a:t>но </a:t>
            </a:r>
            <a:r>
              <a:rPr lang="ru-RU" sz="2400" dirty="0"/>
              <a:t>испытывает затруднения и </a:t>
            </a:r>
            <a:r>
              <a:rPr lang="ru-RU" sz="2400" dirty="0" smtClean="0"/>
              <a:t>могут </a:t>
            </a:r>
            <a:r>
              <a:rPr lang="ru-RU" sz="2400" dirty="0"/>
              <a:t>допускать ошибки,  с помощью взрослого их </a:t>
            </a:r>
            <a:r>
              <a:rPr lang="ru-RU" sz="2400" dirty="0" smtClean="0"/>
              <a:t>исправляют</a:t>
            </a:r>
            <a:r>
              <a:rPr lang="ru-RU" sz="2400" dirty="0"/>
              <a:t>.</a:t>
            </a:r>
          </a:p>
          <a:p>
            <a:pPr algn="just"/>
            <a:r>
              <a:rPr lang="ru-RU" sz="2400" b="1" dirty="0"/>
              <a:t>Дети с уровнем развития  «не сформированный</a:t>
            </a:r>
            <a:r>
              <a:rPr lang="ru-RU" sz="2400" b="1" dirty="0" smtClean="0"/>
              <a:t>»- 21%.</a:t>
            </a:r>
            <a:r>
              <a:rPr lang="ru-RU" sz="2400" b="1" dirty="0"/>
              <a:t/>
            </a:r>
            <a:br>
              <a:rPr lang="ru-RU" sz="2400" b="1" dirty="0"/>
            </a:br>
            <a:endParaRPr lang="ru-RU" sz="2400" b="1" dirty="0"/>
          </a:p>
        </p:txBody>
      </p:sp>
    </p:spTree>
    <p:extLst>
      <p:ext uri="{BB962C8B-B14F-4D97-AF65-F5344CB8AC3E}">
        <p14:creationId xmlns:p14="http://schemas.microsoft.com/office/powerpoint/2010/main" val="260846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833" y="297712"/>
            <a:ext cx="10143459" cy="893135"/>
          </a:xfrm>
        </p:spPr>
        <p:txBody>
          <a:bodyPr>
            <a:normAutofit fontScale="90000"/>
          </a:bodyPr>
          <a:lstStyle/>
          <a:p>
            <a:r>
              <a:rPr lang="ru-RU" sz="3100" dirty="0">
                <a:solidFill>
                  <a:schemeClr val="accent2">
                    <a:lumMod val="50000"/>
                  </a:schemeClr>
                </a:solidFill>
              </a:rPr>
              <a:t>«Художественно-эстетическое развитие» показало, что:</a:t>
            </a:r>
            <a:r>
              <a:rPr lang="ru-RU" sz="2800" dirty="0">
                <a:solidFill>
                  <a:schemeClr val="accent2">
                    <a:lumMod val="50000"/>
                  </a:schemeClr>
                </a:solidFill>
              </a:rPr>
              <a:t/>
            </a:r>
            <a:br>
              <a:rPr lang="ru-RU" sz="2800" dirty="0">
                <a:solidFill>
                  <a:schemeClr val="accent2">
                    <a:lumMod val="50000"/>
                  </a:schemeClr>
                </a:solidFill>
              </a:rPr>
            </a:br>
            <a:endParaRPr lang="ru-RU" sz="2800" dirty="0">
              <a:solidFill>
                <a:schemeClr val="accent2">
                  <a:lumMod val="50000"/>
                </a:schemeClr>
              </a:solidFill>
            </a:endParaRPr>
          </a:p>
        </p:txBody>
      </p:sp>
      <p:sp>
        <p:nvSpPr>
          <p:cNvPr id="3" name="Объект 2"/>
          <p:cNvSpPr>
            <a:spLocks noGrp="1"/>
          </p:cNvSpPr>
          <p:nvPr>
            <p:ph idx="1"/>
          </p:nvPr>
        </p:nvSpPr>
        <p:spPr>
          <a:xfrm>
            <a:off x="574158" y="1233377"/>
            <a:ext cx="9845749" cy="4848446"/>
          </a:xfrm>
        </p:spPr>
        <p:txBody>
          <a:bodyPr>
            <a:noAutofit/>
          </a:bodyPr>
          <a:lstStyle/>
          <a:p>
            <a:pPr marL="0" indent="0">
              <a:buNone/>
            </a:pPr>
            <a:r>
              <a:rPr lang="ru-RU" sz="2400" b="1" dirty="0" smtClean="0"/>
              <a:t>Уровнем </a:t>
            </a:r>
            <a:r>
              <a:rPr lang="ru-RU" sz="2400" b="1" dirty="0"/>
              <a:t>развития «сформированный» обладают </a:t>
            </a:r>
            <a:r>
              <a:rPr lang="ru-RU" sz="2400" b="1" dirty="0" smtClean="0"/>
              <a:t> 6,3 %. </a:t>
            </a:r>
          </a:p>
          <a:p>
            <a:pPr marL="0" indent="0" algn="just">
              <a:buNone/>
            </a:pPr>
            <a:r>
              <a:rPr lang="ru-RU" sz="2400" dirty="0" smtClean="0"/>
              <a:t>Дети  </a:t>
            </a:r>
            <a:r>
              <a:rPr lang="ru-RU" sz="2400" dirty="0"/>
              <a:t>знают особенности изобразительных материалов, выделяют выразительные средства  в различных видах искусствах (форма, цвет, колорит, композиция). Ребята владеют навыками рисования,  </a:t>
            </a:r>
            <a:r>
              <a:rPr lang="ru-RU" sz="2400" dirty="0" smtClean="0"/>
              <a:t>умением </a:t>
            </a:r>
            <a:r>
              <a:rPr lang="ru-RU" sz="2400" dirty="0"/>
              <a:t>передавать в рисунке образы предметов, объектов, персонажей </a:t>
            </a:r>
            <a:r>
              <a:rPr lang="ru-RU" sz="2400" dirty="0" smtClean="0"/>
              <a:t>литературных </a:t>
            </a:r>
            <a:r>
              <a:rPr lang="ru-RU" sz="2400" dirty="0"/>
              <a:t>произведений.  Пользуются разнообразными приемами аппликации, лепки, создают изображения по представлению и с натуры. Дети умеют свободно вырезать, используя технику симметричного, многослойного, силуэтного вырезывания, могут резать бумагу на короткие и длинные полоски.</a:t>
            </a:r>
          </a:p>
          <a:p>
            <a:pPr marL="0" indent="0" algn="just">
              <a:buNone/>
            </a:pPr>
            <a:r>
              <a:rPr lang="ru-RU" sz="2400" dirty="0"/>
              <a:t>Проявляют эстетические чувства, эмоции, эстетический вкус, эстетическое восприятие, интерес к искусству.</a:t>
            </a:r>
          </a:p>
          <a:p>
            <a:pPr marL="0" indent="0">
              <a:buNone/>
            </a:pPr>
            <a:endParaRPr lang="ru-RU" sz="2400" dirty="0"/>
          </a:p>
        </p:txBody>
      </p:sp>
    </p:spTree>
    <p:extLst>
      <p:ext uri="{BB962C8B-B14F-4D97-AF65-F5344CB8AC3E}">
        <p14:creationId xmlns:p14="http://schemas.microsoft.com/office/powerpoint/2010/main" val="1254247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628" y="191386"/>
            <a:ext cx="10994065" cy="999461"/>
          </a:xfrm>
        </p:spPr>
        <p:txBody>
          <a:bodyPr>
            <a:normAutofit/>
          </a:bodyPr>
          <a:lstStyle/>
          <a:p>
            <a:r>
              <a:rPr lang="ru-RU" sz="2800" dirty="0">
                <a:solidFill>
                  <a:schemeClr val="accent2">
                    <a:lumMod val="50000"/>
                  </a:schemeClr>
                </a:solidFill>
              </a:rPr>
              <a:t>Уровнем развития  «недостаточно  сформированный»  </a:t>
            </a:r>
            <a:r>
              <a:rPr lang="ru-RU" sz="2800" dirty="0" smtClean="0">
                <a:solidFill>
                  <a:schemeClr val="accent2">
                    <a:lumMod val="50000"/>
                  </a:schemeClr>
                </a:solidFill>
              </a:rPr>
              <a:t>обладают 83% .</a:t>
            </a:r>
            <a:endParaRPr lang="ru-RU" sz="2800" dirty="0">
              <a:solidFill>
                <a:schemeClr val="accent2">
                  <a:lumMod val="50000"/>
                </a:schemeClr>
              </a:solidFill>
            </a:endParaRPr>
          </a:p>
        </p:txBody>
      </p:sp>
      <p:sp>
        <p:nvSpPr>
          <p:cNvPr id="3" name="Объект 2"/>
          <p:cNvSpPr>
            <a:spLocks noGrp="1"/>
          </p:cNvSpPr>
          <p:nvPr>
            <p:ph idx="1"/>
          </p:nvPr>
        </p:nvSpPr>
        <p:spPr>
          <a:xfrm>
            <a:off x="382772" y="1233376"/>
            <a:ext cx="10717619" cy="4976038"/>
          </a:xfrm>
        </p:spPr>
        <p:txBody>
          <a:bodyPr>
            <a:noAutofit/>
          </a:bodyPr>
          <a:lstStyle/>
          <a:p>
            <a:endParaRPr lang="ru-RU" sz="2000" dirty="0" smtClean="0"/>
          </a:p>
          <a:p>
            <a:pPr algn="just"/>
            <a:r>
              <a:rPr lang="ru-RU" sz="2400" dirty="0" smtClean="0"/>
              <a:t>У </a:t>
            </a:r>
            <a:r>
              <a:rPr lang="ru-RU" sz="2400" dirty="0"/>
              <a:t>детей этого уровня развития  интерес к проявлению красоты в окружающем мире и искусстве ярко не выражен. Дети  неуверенно различают, называют некоторые знакомые произведения. По видам искусства, предметам народных промыслов, демонстрируют </a:t>
            </a:r>
            <a:r>
              <a:rPr lang="ru-RU" sz="2400" dirty="0" smtClean="0"/>
              <a:t>не высокий </a:t>
            </a:r>
            <a:r>
              <a:rPr lang="ru-RU" sz="2400" dirty="0"/>
              <a:t>уровень творческой  активности. Недостаточно самостоятельны, затрудняются определить тему будущей  работы, создают маловыразительные образы. </a:t>
            </a:r>
          </a:p>
          <a:p>
            <a:pPr algn="just"/>
            <a:r>
              <a:rPr lang="ru-RU" sz="2400" dirty="0"/>
              <a:t>Рассматривают, анализируют по вопросам взрослого. Затрудняются  рисовать по собственному  замыслу. Ножницы держат правильно, но неуверенно. </a:t>
            </a:r>
          </a:p>
          <a:p>
            <a:r>
              <a:rPr lang="ru-RU" sz="2400" b="1" dirty="0" smtClean="0"/>
              <a:t>Дети </a:t>
            </a:r>
            <a:r>
              <a:rPr lang="ru-RU" sz="2400" b="1" dirty="0"/>
              <a:t>с уровнем развития  «не сформированный» в группе </a:t>
            </a:r>
            <a:r>
              <a:rPr lang="ru-RU" sz="2400" b="1" dirty="0" smtClean="0"/>
              <a:t>- 10,7%.</a:t>
            </a:r>
            <a:endParaRPr lang="ru-RU" sz="2400" b="1" dirty="0"/>
          </a:p>
          <a:p>
            <a:endParaRPr lang="ru-RU" sz="2000" dirty="0"/>
          </a:p>
        </p:txBody>
      </p:sp>
    </p:spTree>
    <p:extLst>
      <p:ext uri="{BB962C8B-B14F-4D97-AF65-F5344CB8AC3E}">
        <p14:creationId xmlns:p14="http://schemas.microsoft.com/office/powerpoint/2010/main" val="1873472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flipV="1">
            <a:off x="212651" y="6443329"/>
            <a:ext cx="9080205" cy="45719"/>
          </a:xfrm>
        </p:spPr>
        <p:txBody>
          <a:bodyPr>
            <a:normAutofit fontScale="25000" lnSpcReduction="20000"/>
          </a:bodyPr>
          <a:lstStyle/>
          <a:p>
            <a:pPr marL="0" indent="0">
              <a:buNone/>
            </a:pPr>
            <a:r>
              <a:rPr lang="ru-RU" dirty="0"/>
              <a:t> </a:t>
            </a:r>
          </a:p>
        </p:txBody>
      </p:sp>
      <p:sp>
        <p:nvSpPr>
          <p:cNvPr id="2" name="Прямоугольник 1"/>
          <p:cNvSpPr/>
          <p:nvPr/>
        </p:nvSpPr>
        <p:spPr>
          <a:xfrm>
            <a:off x="191387" y="297709"/>
            <a:ext cx="11653284" cy="6494085"/>
          </a:xfrm>
          <a:prstGeom prst="rect">
            <a:avLst/>
          </a:prstGeom>
        </p:spPr>
        <p:txBody>
          <a:bodyPr wrap="square">
            <a:spAutoFit/>
          </a:bodyPr>
          <a:lstStyle/>
          <a:p>
            <a:r>
              <a:rPr lang="ru-RU" sz="2800" b="1" dirty="0" smtClean="0"/>
              <a:t>Вывод</a:t>
            </a:r>
            <a:r>
              <a:rPr lang="ru-RU" sz="2800" b="1" dirty="0"/>
              <a:t>: </a:t>
            </a:r>
            <a:r>
              <a:rPr lang="ru-RU" sz="2800" b="1" dirty="0" smtClean="0"/>
              <a:t> </a:t>
            </a:r>
          </a:p>
          <a:p>
            <a:pPr algn="just"/>
            <a:r>
              <a:rPr lang="ru-RU" sz="2800" dirty="0" smtClean="0"/>
              <a:t>Анализ </a:t>
            </a:r>
            <a:r>
              <a:rPr lang="ru-RU" sz="2800" dirty="0"/>
              <a:t>результатов диагностики </a:t>
            </a:r>
            <a:r>
              <a:rPr lang="ru-RU" sz="2400" dirty="0"/>
              <a:t>в начале учебного года показывает стабильную динамику развития детей по всем видам деятельности. </a:t>
            </a:r>
            <a:endParaRPr lang="ru-RU" sz="2400" dirty="0" smtClean="0"/>
          </a:p>
          <a:p>
            <a:pPr algn="just"/>
            <a:r>
              <a:rPr lang="ru-RU" sz="2400" dirty="0" smtClean="0"/>
              <a:t>В </a:t>
            </a:r>
            <a:r>
              <a:rPr lang="ru-RU" sz="2400" dirty="0"/>
              <a:t>основном показатели реализации образовательной программы дошкольного образования находятся в пределах сформированного и недостаточно сформированного уровня. Это означает, что применение в педагогической практике рабочей программы положительно сказывается на результатах диагностики. </a:t>
            </a:r>
            <a:endParaRPr lang="ru-RU" sz="2400" dirty="0" smtClean="0"/>
          </a:p>
          <a:p>
            <a:pPr algn="just"/>
            <a:endParaRPr lang="ru-RU" sz="2400" b="1" dirty="0"/>
          </a:p>
          <a:p>
            <a:pPr algn="just"/>
            <a:r>
              <a:rPr lang="ru-RU" sz="2400" b="1" dirty="0" smtClean="0"/>
              <a:t> Таким </a:t>
            </a:r>
            <a:r>
              <a:rPr lang="ru-RU" sz="2400" b="1" dirty="0"/>
              <a:t>образом, образовательная деятельность группы реализуется на достаточном уровне</a:t>
            </a:r>
            <a:r>
              <a:rPr lang="ru-RU" sz="2400" b="1" dirty="0" smtClean="0"/>
              <a:t>.</a:t>
            </a:r>
          </a:p>
          <a:p>
            <a:pPr algn="just"/>
            <a:endParaRPr lang="ru-RU" sz="2400" b="1" dirty="0"/>
          </a:p>
          <a:p>
            <a:pPr algn="just"/>
            <a:r>
              <a:rPr lang="ru-RU" sz="2400" dirty="0" smtClean="0"/>
              <a:t>Разработан  </a:t>
            </a:r>
            <a:r>
              <a:rPr lang="ru-RU" sz="2400" dirty="0"/>
              <a:t>план на дальнейшую перспективу и развитие каждого </a:t>
            </a:r>
            <a:r>
              <a:rPr lang="ru-RU" sz="2400" dirty="0" smtClean="0"/>
              <a:t>ребенка, совместно </a:t>
            </a:r>
            <a:r>
              <a:rPr lang="ru-RU" sz="2400" dirty="0"/>
              <a:t>с родителями, психологом, логопедом, инструктором по физическому воспитанию, музыкальным руководителем </a:t>
            </a:r>
            <a:r>
              <a:rPr lang="ru-RU" sz="2400" dirty="0" smtClean="0"/>
              <a:t>и направленный на повышение качества знаний, </a:t>
            </a:r>
            <a:r>
              <a:rPr lang="ru-RU" sz="2400" dirty="0"/>
              <a:t>умений и навыков  в образовательной деятельности детей к концу учебного года</a:t>
            </a:r>
          </a:p>
        </p:txBody>
      </p:sp>
    </p:spTree>
    <p:extLst>
      <p:ext uri="{BB962C8B-B14F-4D97-AF65-F5344CB8AC3E}">
        <p14:creationId xmlns:p14="http://schemas.microsoft.com/office/powerpoint/2010/main" val="760212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5181" y="318978"/>
            <a:ext cx="10568763" cy="6018028"/>
          </a:xfrm>
        </p:spPr>
        <p:txBody>
          <a:bodyPr>
            <a:normAutofit/>
          </a:bodyPr>
          <a:lstStyle/>
          <a:p>
            <a:pPr marL="0" indent="0">
              <a:buNone/>
            </a:pPr>
            <a:endParaRPr lang="ru-RU" sz="1900" dirty="0" smtClean="0"/>
          </a:p>
          <a:p>
            <a:pPr marL="0" indent="0" algn="just">
              <a:buNone/>
            </a:pPr>
            <a:r>
              <a:rPr lang="ru-RU" sz="2800" b="1" dirty="0" smtClean="0"/>
              <a:t>Общая  </a:t>
            </a:r>
            <a:r>
              <a:rPr lang="ru-RU" sz="2800" b="1" dirty="0"/>
              <a:t>характеристика  группы</a:t>
            </a:r>
          </a:p>
          <a:p>
            <a:pPr marL="0" indent="0" algn="just">
              <a:buNone/>
            </a:pPr>
            <a:r>
              <a:rPr lang="ru-RU" sz="2800" dirty="0"/>
              <a:t>В  подготовительной группе  всего </a:t>
            </a:r>
            <a:r>
              <a:rPr lang="ru-RU" sz="2800" dirty="0" smtClean="0"/>
              <a:t>13 </a:t>
            </a:r>
            <a:r>
              <a:rPr lang="ru-RU" sz="2800" dirty="0"/>
              <a:t>человек, из них  5 мальчиков и </a:t>
            </a:r>
            <a:r>
              <a:rPr lang="ru-RU" sz="2800" dirty="0" smtClean="0"/>
              <a:t>8 </a:t>
            </a:r>
            <a:r>
              <a:rPr lang="ru-RU" sz="2800" dirty="0"/>
              <a:t>девочек.</a:t>
            </a:r>
          </a:p>
          <a:p>
            <a:pPr marL="0" indent="0" algn="just">
              <a:buNone/>
            </a:pPr>
            <a:r>
              <a:rPr lang="ru-RU" sz="2800" dirty="0"/>
              <a:t>Возраст детей от 6 до 7 лет. Преобладают партнерские взаимоотношения и совместная деятельность детей. Конфликты между детьми,  если и возникают, то быстро и продуктивно разрешаются.</a:t>
            </a:r>
          </a:p>
          <a:p>
            <a:pPr marL="0" indent="0" algn="just">
              <a:buNone/>
            </a:pPr>
            <a:r>
              <a:rPr lang="ru-RU" sz="2800" dirty="0"/>
              <a:t>Объектом диагностики являются физические, интеллектуальные и личностные качества воспитанников.</a:t>
            </a:r>
          </a:p>
          <a:p>
            <a:pPr marL="0" indent="0" algn="just">
              <a:buNone/>
            </a:pPr>
            <a:r>
              <a:rPr lang="ru-RU" sz="2800" dirty="0"/>
              <a:t>Предметом исследования являются навыки и умения детей.</a:t>
            </a:r>
          </a:p>
          <a:p>
            <a:pPr marL="0" indent="0" algn="just">
              <a:buNone/>
            </a:pPr>
            <a:r>
              <a:rPr lang="ru-RU" sz="2800" dirty="0"/>
              <a:t>Субъект диагностики – дети дошкольного возраста 6-7 лет.</a:t>
            </a:r>
          </a:p>
          <a:p>
            <a:pPr marL="0" indent="0" algn="just">
              <a:buNone/>
            </a:pPr>
            <a:endParaRPr lang="ru-RU" sz="1900" dirty="0"/>
          </a:p>
        </p:txBody>
      </p:sp>
    </p:spTree>
    <p:extLst>
      <p:ext uri="{BB962C8B-B14F-4D97-AF65-F5344CB8AC3E}">
        <p14:creationId xmlns:p14="http://schemas.microsoft.com/office/powerpoint/2010/main" val="2095869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6567" y="382773"/>
            <a:ext cx="11419368" cy="6315739"/>
          </a:xfrm>
        </p:spPr>
        <p:txBody>
          <a:bodyPr>
            <a:noAutofit/>
          </a:bodyPr>
          <a:lstStyle/>
          <a:p>
            <a:r>
              <a:rPr lang="ru-RU" sz="2400" b="1" dirty="0"/>
              <a:t>Методы проведения:</a:t>
            </a:r>
          </a:p>
          <a:p>
            <a:pPr algn="just"/>
            <a:r>
              <a:rPr lang="ru-RU" sz="2400" dirty="0"/>
              <a:t>- наблюдение</a:t>
            </a:r>
            <a:r>
              <a:rPr lang="ru-RU" sz="2400" dirty="0" smtClean="0"/>
              <a:t>; - </a:t>
            </a:r>
            <a:r>
              <a:rPr lang="ru-RU" sz="2400" dirty="0"/>
              <a:t>беседа</a:t>
            </a:r>
            <a:r>
              <a:rPr lang="ru-RU" sz="2400" dirty="0" smtClean="0"/>
              <a:t>; - </a:t>
            </a:r>
            <a:r>
              <a:rPr lang="ru-RU" sz="2400" dirty="0"/>
              <a:t>игра.</a:t>
            </a:r>
          </a:p>
          <a:p>
            <a:pPr algn="just"/>
            <a:r>
              <a:rPr lang="ru-RU" sz="2400" b="1" dirty="0"/>
              <a:t>Формы проведения:</a:t>
            </a:r>
          </a:p>
          <a:p>
            <a:pPr algn="just"/>
            <a:r>
              <a:rPr lang="ru-RU" sz="2400" dirty="0"/>
              <a:t>- индивидуальная</a:t>
            </a:r>
            <a:r>
              <a:rPr lang="ru-RU" sz="2400" dirty="0" smtClean="0"/>
              <a:t>; - </a:t>
            </a:r>
            <a:r>
              <a:rPr lang="ru-RU" sz="2400" dirty="0"/>
              <a:t>подгрупповая</a:t>
            </a:r>
            <a:r>
              <a:rPr lang="ru-RU" sz="2400" dirty="0" smtClean="0"/>
              <a:t>; - </a:t>
            </a:r>
            <a:r>
              <a:rPr lang="ru-RU" sz="2400" dirty="0"/>
              <a:t>групповая.</a:t>
            </a:r>
          </a:p>
          <a:p>
            <a:pPr algn="just"/>
            <a:r>
              <a:rPr lang="ru-RU" sz="2400" dirty="0"/>
              <a:t>Диагностика эффективности достижений детьми планируемых результатов освоения основной образовательной программы дошкольного образовательного учреждения проводилась в начале учебного года в подготовительной группе. Обследовано </a:t>
            </a:r>
            <a:r>
              <a:rPr lang="ru-RU" sz="2400" dirty="0" smtClean="0"/>
              <a:t>13 </a:t>
            </a:r>
            <a:r>
              <a:rPr lang="ru-RU" sz="2400" dirty="0"/>
              <a:t>дошкольников, по 5 образовательным областям, соответствующим ФГОС дошкольного образования: </a:t>
            </a:r>
          </a:p>
          <a:p>
            <a:pPr algn="just"/>
            <a:r>
              <a:rPr lang="ru-RU" sz="2400" dirty="0"/>
              <a:t>«Социально-коммуникативное развитие», «Познавательное развитие», «Речевое развитие», «Художественно-эстетическое развитие», «Физическое развитие».</a:t>
            </a:r>
          </a:p>
          <a:p>
            <a:pPr algn="just"/>
            <a:r>
              <a:rPr lang="ru-RU" sz="2400" b="1" dirty="0"/>
              <a:t>Результаты диагностики</a:t>
            </a:r>
          </a:p>
          <a:p>
            <a:endParaRPr lang="ru-RU" sz="2400" dirty="0"/>
          </a:p>
        </p:txBody>
      </p:sp>
    </p:spTree>
    <p:extLst>
      <p:ext uri="{BB962C8B-B14F-4D97-AF65-F5344CB8AC3E}">
        <p14:creationId xmlns:p14="http://schemas.microsoft.com/office/powerpoint/2010/main" val="34910304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4037" y="446567"/>
            <a:ext cx="10675089" cy="1063911"/>
          </a:xfrm>
        </p:spPr>
        <p:txBody>
          <a:bodyPr>
            <a:normAutofit/>
          </a:bodyPr>
          <a:lstStyle/>
          <a:p>
            <a:r>
              <a:rPr lang="ru-RU" sz="2800" b="1" dirty="0">
                <a:solidFill>
                  <a:schemeClr val="accent2">
                    <a:lumMod val="50000"/>
                  </a:schemeClr>
                </a:solidFill>
              </a:rPr>
              <a:t>«Социально - коммуникативное развитие»</a:t>
            </a:r>
          </a:p>
        </p:txBody>
      </p:sp>
      <p:sp>
        <p:nvSpPr>
          <p:cNvPr id="3" name="Прямоугольник 2"/>
          <p:cNvSpPr/>
          <p:nvPr/>
        </p:nvSpPr>
        <p:spPr>
          <a:xfrm>
            <a:off x="637954" y="1084521"/>
            <a:ext cx="10611293" cy="4524315"/>
          </a:xfrm>
          <a:prstGeom prst="rect">
            <a:avLst/>
          </a:prstGeom>
        </p:spPr>
        <p:txBody>
          <a:bodyPr wrap="square">
            <a:spAutoFit/>
          </a:bodyPr>
          <a:lstStyle/>
          <a:p>
            <a:pPr algn="just"/>
            <a:r>
              <a:rPr lang="ru-RU" sz="2400" dirty="0"/>
              <a:t>показало, что:</a:t>
            </a:r>
          </a:p>
          <a:p>
            <a:pPr algn="just"/>
            <a:r>
              <a:rPr lang="ru-RU" sz="2400" b="1" i="1" dirty="0"/>
              <a:t>Уровнем развития «сформированный» обладают </a:t>
            </a:r>
            <a:r>
              <a:rPr lang="ru-RU" sz="2400" b="1" i="1" dirty="0" smtClean="0"/>
              <a:t>23,3%.  </a:t>
            </a:r>
            <a:r>
              <a:rPr lang="ru-RU" sz="2400" dirty="0"/>
              <a:t>Дети этого уровня имеют представление о том «что такое хорошо и что такое плохо». Стремятся выполнять нормы и правила поведения в общественных местах, в общении со взрослыми и сверстниками, в природе. Относят содержащиеся в них требования к себе, четко их формулируют. Понимают важность нравственного поведения. Могут дать нравственную оценку своим и чужим поступкам, действиям. Все больше интересуются проблемами социального характера и обсуждают их. Задают соответствующие вопросы. Обладают воображением, владеют разными формами и видами игры, умеют подчиняться разным правилам и социальным нормам. </a:t>
            </a:r>
          </a:p>
        </p:txBody>
      </p:sp>
    </p:spTree>
    <p:extLst>
      <p:ext uri="{BB962C8B-B14F-4D97-AF65-F5344CB8AC3E}">
        <p14:creationId xmlns:p14="http://schemas.microsoft.com/office/powerpoint/2010/main" val="33397841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650" y="170122"/>
            <a:ext cx="11759609" cy="808074"/>
          </a:xfrm>
        </p:spPr>
        <p:txBody>
          <a:bodyPr>
            <a:normAutofit fontScale="90000"/>
          </a:bodyPr>
          <a:lstStyle/>
          <a:p>
            <a:r>
              <a:rPr lang="ru-RU" sz="3100" b="1" dirty="0">
                <a:solidFill>
                  <a:schemeClr val="accent2">
                    <a:lumMod val="50000"/>
                  </a:schemeClr>
                </a:solidFill>
              </a:rPr>
              <a:t>Уровнем развития «недостаточно  сформированный»  обладают </a:t>
            </a:r>
            <a:r>
              <a:rPr lang="ru-RU" sz="3100" b="1" dirty="0" smtClean="0">
                <a:solidFill>
                  <a:schemeClr val="accent2">
                    <a:lumMod val="50000"/>
                  </a:schemeClr>
                </a:solidFill>
              </a:rPr>
              <a:t> 54% </a:t>
            </a:r>
            <a:endParaRPr lang="ru-RU" b="1" dirty="0">
              <a:solidFill>
                <a:schemeClr val="accent2">
                  <a:lumMod val="50000"/>
                </a:schemeClr>
              </a:solidFill>
            </a:endParaRPr>
          </a:p>
        </p:txBody>
      </p:sp>
      <p:sp>
        <p:nvSpPr>
          <p:cNvPr id="3" name="Объект 2"/>
          <p:cNvSpPr>
            <a:spLocks noGrp="1"/>
          </p:cNvSpPr>
          <p:nvPr>
            <p:ph idx="1"/>
          </p:nvPr>
        </p:nvSpPr>
        <p:spPr>
          <a:xfrm>
            <a:off x="233916" y="871870"/>
            <a:ext cx="11695814" cy="5986130"/>
          </a:xfrm>
        </p:spPr>
        <p:txBody>
          <a:bodyPr>
            <a:noAutofit/>
          </a:bodyPr>
          <a:lstStyle/>
          <a:p>
            <a:pPr algn="just"/>
            <a:r>
              <a:rPr lang="ru-RU" sz="2400" dirty="0" smtClean="0"/>
              <a:t>Уровень </a:t>
            </a:r>
            <a:r>
              <a:rPr lang="ru-RU" sz="2400" dirty="0"/>
              <a:t>поведения определяется правилами повседневной жизнедеятельности, действуя в привычных ситуациях. Моральные нормы формируют слишком обобщенно или слишком конкретно. Могут их нарушать в реальной ситуации, но позитивно реагируют на замечания педагога. Знают и выполняют правила культуры общения в совместной с взрослыми и сверстниками деятельности, могут их нарушать, иногда нуждаются в напоминании взрослого. Стремятся высказывать свои предложения, но они могут быть нереалистичны. В сложных ситуациях обращаются за помощью, но устраняются от решения проблемы, нуждаясь в руководстве воспитателя. Имеют общие представления об эмоциях и чувствах, самостоятельно затрудняются объяснить причины их возникновения. В игре осознают необходимость соблюдения правил и выполняют их, но нуждаются в помощи взрослого, могут нарушать их при преобладании своих собственных предпочтений и интересов.</a:t>
            </a:r>
          </a:p>
          <a:p>
            <a:pPr algn="just"/>
            <a:r>
              <a:rPr lang="ru-RU" sz="2400" b="1" i="1" dirty="0"/>
              <a:t>Дети с уровнем развития  «не сформированный» </a:t>
            </a:r>
            <a:r>
              <a:rPr lang="ru-RU" sz="2400" b="1" i="1" dirty="0" smtClean="0"/>
              <a:t> - 22, 7%.</a:t>
            </a:r>
            <a:endParaRPr lang="ru-RU" sz="2400" b="1" i="1" dirty="0"/>
          </a:p>
          <a:p>
            <a:pPr algn="just"/>
            <a:endParaRPr lang="ru-RU" sz="2400" dirty="0"/>
          </a:p>
        </p:txBody>
      </p:sp>
    </p:spTree>
    <p:extLst>
      <p:ext uri="{BB962C8B-B14F-4D97-AF65-F5344CB8AC3E}">
        <p14:creationId xmlns:p14="http://schemas.microsoft.com/office/powerpoint/2010/main" val="390919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1506" y="659218"/>
            <a:ext cx="10356113" cy="5693866"/>
          </a:xfrm>
          <a:prstGeom prst="rect">
            <a:avLst/>
          </a:prstGeom>
        </p:spPr>
        <p:txBody>
          <a:bodyPr wrap="square">
            <a:spAutoFit/>
          </a:bodyPr>
          <a:lstStyle/>
          <a:p>
            <a:pPr algn="just"/>
            <a:r>
              <a:rPr lang="ru-RU" sz="2800" b="1" dirty="0" smtClean="0"/>
              <a:t>«Речевое развитие»  </a:t>
            </a:r>
            <a:r>
              <a:rPr lang="ru-RU" sz="2800" dirty="0" smtClean="0"/>
              <a:t>показало, что:</a:t>
            </a:r>
          </a:p>
          <a:p>
            <a:pPr algn="just"/>
            <a:r>
              <a:rPr lang="ru-RU" sz="2400" b="1" i="1" dirty="0" smtClean="0"/>
              <a:t>Уровнем развития «сформированный»  обладают 15,5% детей. </a:t>
            </a:r>
            <a:r>
              <a:rPr lang="ru-RU" sz="2400" dirty="0" smtClean="0"/>
              <a:t>При рассказывании по серии картинок соединяют все части в единое целое, композиция рассказов выдержана, относительно точно пересказывают знакомые  литературные произведения. Отчетливо произносят звуки, хорошо владеют устной речью. Хорошо понимают  прочитанное, развернуто отвечают на вопросы по содержанию. Пересказывают индивидуально и коллективно. Могут выразительно, связно и последовательно рассказать небольшую сказку, могут выучить небольшое стихотворение. Называют некоторых писателей. Драматизируют небольшие сказки, читают по ролям. </a:t>
            </a:r>
          </a:p>
          <a:p>
            <a:pPr algn="just"/>
            <a:r>
              <a:rPr lang="ru-RU" sz="2400" dirty="0" smtClean="0"/>
              <a:t> Выделяют первый звук в слове, сравнивают слова по длительности, подбирают слова с заданным звуком. Часто посещают уголок художественной литературы, воспроизводят сюжеты в рисунках, опознают символические обозначения. </a:t>
            </a:r>
            <a:endParaRPr lang="ru-RU" sz="2400" dirty="0"/>
          </a:p>
        </p:txBody>
      </p:sp>
    </p:spTree>
    <p:extLst>
      <p:ext uri="{BB962C8B-B14F-4D97-AF65-F5344CB8AC3E}">
        <p14:creationId xmlns:p14="http://schemas.microsoft.com/office/powerpoint/2010/main" val="743571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833" y="595423"/>
            <a:ext cx="9569302" cy="5720317"/>
          </a:xfrm>
        </p:spPr>
        <p:txBody>
          <a:bodyPr>
            <a:normAutofit/>
          </a:bodyPr>
          <a:lstStyle/>
          <a:p>
            <a:pPr algn="just"/>
            <a:r>
              <a:rPr lang="ru-RU" sz="2400" b="1" dirty="0" smtClean="0">
                <a:solidFill>
                  <a:schemeClr val="accent2">
                    <a:lumMod val="50000"/>
                  </a:schemeClr>
                </a:solidFill>
              </a:rPr>
              <a:t>Уровнем </a:t>
            </a:r>
            <a:r>
              <a:rPr lang="ru-RU" sz="2400" b="1" dirty="0">
                <a:solidFill>
                  <a:schemeClr val="accent2">
                    <a:lumMod val="50000"/>
                  </a:schemeClr>
                </a:solidFill>
              </a:rPr>
              <a:t>развития  «недостаточно  сформированный»  обладают </a:t>
            </a:r>
            <a:r>
              <a:rPr lang="ru-RU" sz="2400" b="1" dirty="0" smtClean="0">
                <a:solidFill>
                  <a:schemeClr val="accent2">
                    <a:lumMod val="50000"/>
                  </a:schemeClr>
                </a:solidFill>
              </a:rPr>
              <a:t>60% воспитанников</a:t>
            </a:r>
            <a:r>
              <a:rPr lang="ru-RU" sz="2000" dirty="0" smtClean="0"/>
              <a:t>. </a:t>
            </a:r>
          </a:p>
          <a:p>
            <a:pPr algn="just"/>
            <a:endParaRPr lang="ru-RU" sz="2000" dirty="0" smtClean="0"/>
          </a:p>
          <a:p>
            <a:pPr algn="just"/>
            <a:r>
              <a:rPr lang="ru-RU" sz="2400" dirty="0" smtClean="0"/>
              <a:t>Дети </a:t>
            </a:r>
            <a:r>
              <a:rPr lang="ru-RU" sz="2400" dirty="0"/>
              <a:t>этого уровня затрудняются в общении с незнакомыми людьми. При рассказывании по серии картинок с помощью взрослого соединяют части в единое целое, композиция рассказов может быть не  последовательна. При помощи наводящих вопросов могут исправить ошибки, образовать слово или предложения. Отчетливо произносят большинство звуков, речь отчетлива. Не способны принимать на себя роль персонажей из художественных произведений, озвучить героя, показать его эмоции без помощи взрослого. </a:t>
            </a:r>
            <a:endParaRPr lang="ru-RU" sz="2400" dirty="0" smtClean="0"/>
          </a:p>
          <a:p>
            <a:pPr algn="just"/>
            <a:r>
              <a:rPr lang="ru-RU" sz="2400" b="1" dirty="0" smtClean="0"/>
              <a:t>Уровнем </a:t>
            </a:r>
            <a:r>
              <a:rPr lang="ru-RU" sz="2400" b="1" dirty="0"/>
              <a:t>развития  «</a:t>
            </a:r>
            <a:r>
              <a:rPr lang="ru-RU" sz="2400" b="1" dirty="0" smtClean="0"/>
              <a:t>не сформированный</a:t>
            </a:r>
            <a:r>
              <a:rPr lang="ru-RU" sz="2400" b="1" dirty="0"/>
              <a:t>»  обладают </a:t>
            </a:r>
            <a:r>
              <a:rPr lang="ru-RU" sz="2400" b="1" dirty="0" smtClean="0"/>
              <a:t>24,5% </a:t>
            </a:r>
            <a:r>
              <a:rPr lang="ru-RU" sz="2400" b="1" dirty="0"/>
              <a:t>воспитанников. </a:t>
            </a:r>
            <a:endParaRPr lang="ru-RU" sz="2400" b="1" dirty="0" smtClean="0"/>
          </a:p>
          <a:p>
            <a:pPr algn="just"/>
            <a:endParaRPr lang="ru-RU" sz="2400" b="1" dirty="0" smtClean="0"/>
          </a:p>
          <a:p>
            <a:pPr algn="just"/>
            <a:endParaRPr lang="ru-RU" sz="2400" dirty="0"/>
          </a:p>
          <a:p>
            <a:endParaRPr lang="ru-RU" dirty="0"/>
          </a:p>
          <a:p>
            <a:endParaRPr lang="ru-RU" dirty="0"/>
          </a:p>
          <a:p>
            <a:endParaRPr lang="ru-RU" dirty="0"/>
          </a:p>
        </p:txBody>
      </p:sp>
    </p:spTree>
    <p:extLst>
      <p:ext uri="{BB962C8B-B14F-4D97-AF65-F5344CB8AC3E}">
        <p14:creationId xmlns:p14="http://schemas.microsoft.com/office/powerpoint/2010/main" val="1122698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0122" y="1233377"/>
            <a:ext cx="10271049" cy="4848446"/>
          </a:xfrm>
        </p:spPr>
        <p:txBody>
          <a:bodyPr>
            <a:noAutofit/>
          </a:bodyPr>
          <a:lstStyle/>
          <a:p>
            <a:pPr algn="just"/>
            <a:r>
              <a:rPr lang="ru-RU" sz="2400" b="1" dirty="0" smtClean="0"/>
              <a:t>Уровнем </a:t>
            </a:r>
            <a:r>
              <a:rPr lang="ru-RU" sz="2400" b="1" dirty="0"/>
              <a:t>развития «сформированный» обладают </a:t>
            </a:r>
            <a:r>
              <a:rPr lang="ru-RU" sz="2400" b="1" dirty="0" smtClean="0"/>
              <a:t>8% воспитанников. </a:t>
            </a:r>
          </a:p>
          <a:p>
            <a:pPr algn="just"/>
            <a:r>
              <a:rPr lang="ru-RU" sz="2400" dirty="0" smtClean="0"/>
              <a:t>Дети </a:t>
            </a:r>
            <a:r>
              <a:rPr lang="ru-RU" sz="2400" dirty="0"/>
              <a:t>любознательны, проявляют устойчивый интерес к исследовательской и проектной деятельности, систематически стремятся самостоятельно получить новые знания об интересующем предмете. Способны рассуждать и давать адекватные причинные объяснения. Проявляют разнообразные познавательные интересы, при восприятии </a:t>
            </a:r>
            <a:r>
              <a:rPr lang="ru-RU" sz="2400" dirty="0" smtClean="0"/>
              <a:t>нового, </a:t>
            </a:r>
            <a:r>
              <a:rPr lang="ru-RU" sz="2400" dirty="0"/>
              <a:t>пытаются понять суть происходящего. Определяют и сопоставляют свойства предметов и материалов, из которых изготовлены </a:t>
            </a:r>
            <a:r>
              <a:rPr lang="ru-RU" sz="2400" dirty="0" smtClean="0"/>
              <a:t> </a:t>
            </a:r>
            <a:r>
              <a:rPr lang="ru-RU" sz="2400" dirty="0"/>
              <a:t>предметы. </a:t>
            </a:r>
          </a:p>
        </p:txBody>
      </p:sp>
      <p:sp>
        <p:nvSpPr>
          <p:cNvPr id="4" name="Заголовок 3"/>
          <p:cNvSpPr>
            <a:spLocks noGrp="1"/>
          </p:cNvSpPr>
          <p:nvPr>
            <p:ph type="title"/>
          </p:nvPr>
        </p:nvSpPr>
        <p:spPr>
          <a:xfrm>
            <a:off x="552893" y="255182"/>
            <a:ext cx="8654902" cy="744278"/>
          </a:xfrm>
        </p:spPr>
        <p:txBody>
          <a:bodyPr>
            <a:normAutofit fontScale="90000"/>
          </a:bodyPr>
          <a:lstStyle/>
          <a:p>
            <a:r>
              <a:rPr lang="ru-RU" dirty="0">
                <a:solidFill>
                  <a:schemeClr val="accent2">
                    <a:lumMod val="50000"/>
                  </a:schemeClr>
                </a:solidFill>
              </a:rPr>
              <a:t>«Познавательное развитие» </a:t>
            </a:r>
            <a:r>
              <a:rPr lang="ru-RU" sz="2700" dirty="0">
                <a:solidFill>
                  <a:schemeClr val="accent2">
                    <a:lumMod val="50000"/>
                  </a:schemeClr>
                </a:solidFill>
              </a:rPr>
              <a:t>показало, что: </a:t>
            </a:r>
            <a:r>
              <a:rPr lang="ru-RU" dirty="0">
                <a:solidFill>
                  <a:schemeClr val="accent2">
                    <a:lumMod val="50000"/>
                  </a:schemeClr>
                </a:solidFill>
              </a:rPr>
              <a:t/>
            </a:r>
            <a:br>
              <a:rPr lang="ru-RU" dirty="0">
                <a:solidFill>
                  <a:schemeClr val="accent2">
                    <a:lumMod val="50000"/>
                  </a:schemeClr>
                </a:solidFill>
              </a:rPr>
            </a:br>
            <a:endParaRPr lang="ru-RU" dirty="0">
              <a:solidFill>
                <a:schemeClr val="accent2">
                  <a:lumMod val="50000"/>
                </a:schemeClr>
              </a:solidFill>
            </a:endParaRPr>
          </a:p>
        </p:txBody>
      </p:sp>
    </p:spTree>
    <p:extLst>
      <p:ext uri="{BB962C8B-B14F-4D97-AF65-F5344CB8AC3E}">
        <p14:creationId xmlns:p14="http://schemas.microsoft.com/office/powerpoint/2010/main" val="3596045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7616061" cy="70884"/>
          </a:xfrm>
        </p:spPr>
        <p:txBody>
          <a:bodyPr>
            <a:noAutofit/>
          </a:bodyPr>
          <a:lstStyle/>
          <a:p>
            <a:r>
              <a:rPr lang="ru-RU" sz="2400" b="1" dirty="0">
                <a:solidFill>
                  <a:schemeClr val="accent2">
                    <a:lumMod val="50000"/>
                  </a:schemeClr>
                </a:solidFill>
              </a:rPr>
              <a:t>Классифицируют объекты </a:t>
            </a:r>
          </a:p>
        </p:txBody>
      </p:sp>
      <p:sp>
        <p:nvSpPr>
          <p:cNvPr id="3" name="Объект 2"/>
          <p:cNvSpPr>
            <a:spLocks noGrp="1"/>
          </p:cNvSpPr>
          <p:nvPr>
            <p:ph idx="1"/>
          </p:nvPr>
        </p:nvSpPr>
        <p:spPr>
          <a:xfrm>
            <a:off x="489098" y="1169581"/>
            <a:ext cx="9952074" cy="5443870"/>
          </a:xfrm>
        </p:spPr>
        <p:txBody>
          <a:bodyPr>
            <a:normAutofit/>
          </a:bodyPr>
          <a:lstStyle/>
          <a:p>
            <a:pPr algn="just"/>
            <a:r>
              <a:rPr lang="ru-RU" sz="2400" dirty="0" smtClean="0"/>
              <a:t>по </a:t>
            </a:r>
            <a:r>
              <a:rPr lang="ru-RU" sz="2400" dirty="0"/>
              <a:t>их свойствам, качествам и назначению. Умеют поддержать беседу, высказать свою точку зрения, согласие или нет с мнением сверстников. Умеют делиться с педагогами и другими детьми разнообразными впечатлениями.  Знают своё имя и фамилию, адрес проживания, имена и фамилии родителей, их профессии. Знают столицу России, могут назвать некоторые достопримечательности родного города. Понимают количественные отношения. Устанавливают </a:t>
            </a:r>
            <a:r>
              <a:rPr lang="ru-RU" sz="2400" dirty="0" err="1"/>
              <a:t>взаимооднозначные</a:t>
            </a:r>
            <a:r>
              <a:rPr lang="ru-RU" sz="2400" dirty="0"/>
              <a:t> соответствия объектов, считают, сравнивают, складывают, вычитают. Ориентируются во времени, знают сезоны, месяцы, дни недели.</a:t>
            </a:r>
          </a:p>
          <a:p>
            <a:pPr algn="just"/>
            <a:endParaRPr lang="ru-RU" sz="2400" dirty="0"/>
          </a:p>
          <a:p>
            <a:pPr algn="just"/>
            <a:endParaRPr lang="ru-RU" sz="2400" dirty="0"/>
          </a:p>
        </p:txBody>
      </p:sp>
    </p:spTree>
    <p:extLst>
      <p:ext uri="{BB962C8B-B14F-4D97-AF65-F5344CB8AC3E}">
        <p14:creationId xmlns:p14="http://schemas.microsoft.com/office/powerpoint/2010/main" val="2404332823"/>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138</TotalTime>
  <Words>1234</Words>
  <Application>Microsoft Office PowerPoint</Application>
  <PresentationFormat>Произвольный</PresentationFormat>
  <Paragraphs>61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Грань</vt:lpstr>
      <vt:lpstr>   Анализ  диагностики на начало 2016-2017  учебного года в подготовительной группе «Ромашка»</vt:lpstr>
      <vt:lpstr>Презентация PowerPoint</vt:lpstr>
      <vt:lpstr>Презентация PowerPoint</vt:lpstr>
      <vt:lpstr>«Социально - коммуникативное развитие»</vt:lpstr>
      <vt:lpstr>Уровнем развития «недостаточно  сформированный»  обладают  54% </vt:lpstr>
      <vt:lpstr>Презентация PowerPoint</vt:lpstr>
      <vt:lpstr>Презентация PowerPoint</vt:lpstr>
      <vt:lpstr>«Познавательное развитие» показало, что:  </vt:lpstr>
      <vt:lpstr>Классифицируют объекты </vt:lpstr>
      <vt:lpstr>Уровнем развития  «недостаточно  сформированный»  обладает  71% детей. </vt:lpstr>
      <vt:lpstr>«Художественно-эстетическое развитие» показало, что: </vt:lpstr>
      <vt:lpstr>Уровнем развития  «недостаточно  сформированный»  обладают 83%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Здоровый образ жизни</dc:title>
  <dc:creator>1</dc:creator>
  <cp:lastModifiedBy>1</cp:lastModifiedBy>
  <cp:revision>19</cp:revision>
  <dcterms:created xsi:type="dcterms:W3CDTF">2014-04-08T07:11:28Z</dcterms:created>
  <dcterms:modified xsi:type="dcterms:W3CDTF">2017-10-17T13:40:55Z</dcterms:modified>
</cp:coreProperties>
</file>