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67" r:id="rId12"/>
    <p:sldId id="269" r:id="rId13"/>
    <p:sldId id="270" r:id="rId14"/>
    <p:sldId id="276" r:id="rId15"/>
    <p:sldId id="271" r:id="rId16"/>
    <p:sldId id="273" r:id="rId17"/>
    <p:sldId id="274" r:id="rId18"/>
    <p:sldId id="275" r:id="rId19"/>
    <p:sldId id="277" r:id="rId20"/>
    <p:sldId id="278" r:id="rId21"/>
    <p:sldId id="279" r:id="rId22"/>
    <p:sldId id="287" r:id="rId23"/>
    <p:sldId id="283" r:id="rId24"/>
    <p:sldId id="284" r:id="rId25"/>
    <p:sldId id="285" r:id="rId26"/>
    <p:sldId id="286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D5F"/>
    <a:srgbClr val="FFEF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9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omkrat" panose="020BE200000000000000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DA2DB-34A0-4D67-B441-98A3FFE61EF7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3BBFA-D8FF-4010-9AF8-5DEC95533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CF4F7-799E-49F3-AD0F-483DC8F47FD7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7AF1-B8AE-4095-BDBB-3DA4BF63E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2977D-BFF6-4290-BAAE-94BE2B923372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69374-59E7-40DC-91FF-2378EEF09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EFE8"/>
          </a:solidFill>
        </p:spPr>
        <p:txBody>
          <a:bodyPr/>
          <a:lstStyle>
            <a:lvl1pPr>
              <a:defRPr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omkrat" panose="020BE200000000000000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429F8-2349-48C6-90FC-43ECBA0D9E19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F7223-A8A6-48A8-857C-80B8E8D99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67AB4-82DD-47CF-A430-875B69C85096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924DC-F8A0-4994-901C-9D981D9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755AD-6640-47E0-AF77-AD47CEA5229C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61F3-E4A4-44C8-8ACA-1650F6BA9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BFA0A-66BF-4D7E-B7BB-AF99C5D4517F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A4B5A-258B-40E5-98FB-25B36515A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F7A4-8570-465A-B49A-10430F167898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2497-2B4F-49A9-A566-3EBF785C0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AF4F2-0149-4890-B060-A049337563C6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1421E-E701-4FAA-B674-0BA645B0D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6B7D-AE5C-4224-B18C-C51C1A790FB4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8BDE6-C12C-4F3E-ABD6-8CC628B17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C6469-0754-460C-84A9-F429B42D6F53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F651A-463D-4840-8205-EE87FA7A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DBBB3-2DCA-487E-AF9B-202E1FAF77AA}" type="datetimeFigureOut">
              <a:rPr lang="en-US"/>
              <a:pPr>
                <a:defRPr/>
              </a:pPr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DF1AB57-8BDD-45BB-8B06-10232058D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Relationship Id="rId9" Type="http://schemas.openxmlformats.org/officeDocument/2006/relationships/image" Target="../media/image8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3538" y="431800"/>
            <a:ext cx="6824662" cy="927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1F0D5F"/>
                </a:solidFill>
                <a:latin typeface="Bookman Old Style" pitchFamily="18" charset="0"/>
              </a:rPr>
              <a:t>Описание результатов профессиональной деятельности</a:t>
            </a:r>
            <a:endParaRPr lang="en-US" sz="2700" dirty="0">
              <a:solidFill>
                <a:srgbClr val="1F0D5F"/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8400" y="1397000"/>
            <a:ext cx="6858000" cy="10064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воспитателя </a:t>
            </a:r>
          </a:p>
          <a:p>
            <a:pPr eaLnBrk="1" hangingPunct="1"/>
            <a:r>
              <a:rPr lang="uk-UA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Михайловой Ольги Геннадьевны</a:t>
            </a:r>
            <a:endParaRPr lang="en-US" sz="2800" b="1" i="1" smtClean="0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2286000" y="4833938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образовательной программой образовательного учреждения МБДОУ д/с №23 г.Зеленогорска</a:t>
            </a:r>
          </a:p>
        </p:txBody>
      </p:sp>
      <p:pic>
        <p:nvPicPr>
          <p:cNvPr id="2053" name="Рисунок 4" descr="D:\Photo\фото в рамках\515543869376_d4008dffef824ad4438439236fd05926.jpg"/>
          <p:cNvPicPr>
            <a:picLocks noChangeAspect="1" noChangeArrowheads="1"/>
          </p:cNvPicPr>
          <p:nvPr/>
        </p:nvPicPr>
        <p:blipFill>
          <a:blip r:embed="rId2" cstate="screen"/>
          <a:srcRect b="17365"/>
          <a:stretch>
            <a:fillRect/>
          </a:stretch>
        </p:blipFill>
        <p:spPr bwMode="auto">
          <a:xfrm>
            <a:off x="3592513" y="2435225"/>
            <a:ext cx="195897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193925" y="209550"/>
            <a:ext cx="6321425" cy="717550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направление</a:t>
            </a:r>
            <a:endParaRPr lang="ru-RU" sz="2800" smtClean="0"/>
          </a:p>
        </p:txBody>
      </p:sp>
      <p:pic>
        <p:nvPicPr>
          <p:cNvPr id="3" name="Рисунок 2" descr="D:\Photo\Мамина работа\2012-2015гг\мои дети ясли-мл.гр\SDC1346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12988" y="3932238"/>
            <a:ext cx="3368675" cy="2416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D:\Photo\Мамина работа\2017г\IMG_20170510_070348_1C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913" y="1346200"/>
            <a:ext cx="3513137" cy="2351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510_094139_1CS.jpg"/>
          <p:cNvPicPr/>
          <p:nvPr/>
        </p:nvPicPr>
        <p:blipFill>
          <a:blip r:embed="rId4" cstate="screen"/>
          <a:srcRect t="11628" b="8837"/>
          <a:stretch>
            <a:fillRect/>
          </a:stretch>
        </p:blipFill>
        <p:spPr bwMode="auto">
          <a:xfrm>
            <a:off x="2298700" y="1408113"/>
            <a:ext cx="1816100" cy="2314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D:\Photo\Мамина работа\2016г\1подг. гр\P104096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38863" y="3919538"/>
            <a:ext cx="1889125" cy="2371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Photo\Мамина работа\2010г\14.03.2010\SDC11659.JPG"/>
          <p:cNvPicPr/>
          <p:nvPr/>
        </p:nvPicPr>
        <p:blipFill>
          <a:blip r:embed="rId2" cstate="screen"/>
          <a:srcRect l="2982" r="4128" b="23234"/>
          <a:stretch>
            <a:fillRect/>
          </a:stretch>
        </p:blipFill>
        <p:spPr bwMode="auto">
          <a:xfrm>
            <a:off x="5106988" y="1384300"/>
            <a:ext cx="3736975" cy="2417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2598738" y="365125"/>
            <a:ext cx="5916612" cy="523875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направление </a:t>
            </a:r>
          </a:p>
        </p:txBody>
      </p:sp>
      <p:pic>
        <p:nvPicPr>
          <p:cNvPr id="3" name="Рисунок 2" descr="C:\Users\Mikhaylova\Desktop\Аттестация\презент\Развивающая предметно-простр среда\P10509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44613" y="4043363"/>
            <a:ext cx="3135312" cy="2292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C:\Users\Mikhaylova\Desktop\Аттестация\презент\Развивающая предметно-простр среда\Фото022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2550" y="1360488"/>
            <a:ext cx="3251200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Mikhaylova\Desktop\Аттестация\презент\Развивающая предметно-простр среда\Фото022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38825" y="4008438"/>
            <a:ext cx="2992438" cy="233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419_141212_1CS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78300" y="2700338"/>
            <a:ext cx="1806575" cy="3209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573338" y="261938"/>
            <a:ext cx="5564187" cy="495300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Физическое направление</a:t>
            </a:r>
          </a:p>
        </p:txBody>
      </p:sp>
      <p:pic>
        <p:nvPicPr>
          <p:cNvPr id="4" name="Рисунок 3" descr="D:\Photo\Мамина работа\2017г\IMG_20170510_06585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04063">
            <a:off x="6453188" y="1109663"/>
            <a:ext cx="1995487" cy="3449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:\Photo\Мамина работа\2017г\IMG_20170510_094421_1C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37963">
            <a:off x="1770063" y="1077913"/>
            <a:ext cx="1957387" cy="3441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2" descr="D:\Photo\Мамина работа\2017г\IMG_20170419_140121_1C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67075" y="4216400"/>
            <a:ext cx="3651250" cy="205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Photo\Мамина работа\2016г\1подг. гр\photos april\Фото084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27488" y="1344613"/>
            <a:ext cx="2098675" cy="2847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:\Photo\Мамина работа\2016г\1подг. гр\дети\прогулка весна 2016\P112036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4175" y="4324350"/>
            <a:ext cx="3011488" cy="2116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2390775" y="312738"/>
            <a:ext cx="5564188" cy="588962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активности детей</a:t>
            </a:r>
          </a:p>
        </p:txBody>
      </p:sp>
      <p:pic>
        <p:nvPicPr>
          <p:cNvPr id="3" name="Рисунок 2" descr="C:\Users\Mikhaylova\Desktop\Аттестация\презент\Развивающая предметно-простр среда\P1050901.JPG"/>
          <p:cNvPicPr/>
          <p:nvPr/>
        </p:nvPicPr>
        <p:blipFill>
          <a:blip r:embed="rId3" cstate="screen"/>
          <a:srcRect l="8614" b="30162"/>
          <a:stretch>
            <a:fillRect/>
          </a:stretch>
        </p:blipFill>
        <p:spPr bwMode="auto">
          <a:xfrm>
            <a:off x="5668963" y="4364038"/>
            <a:ext cx="3187700" cy="1984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D:\Photo\Мамина работа\2017г\IMG_20170505_121750_1CS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9413" y="1122363"/>
            <a:ext cx="1868487" cy="3097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:\Photo\Мамина работа\2017г\IMG_20170505_122801_1CS.jpg"/>
          <p:cNvPicPr/>
          <p:nvPr/>
        </p:nvPicPr>
        <p:blipFill>
          <a:blip r:embed="rId5" cstate="screen"/>
          <a:srcRect r="29025"/>
          <a:stretch>
            <a:fillRect/>
          </a:stretch>
        </p:blipFill>
        <p:spPr bwMode="auto">
          <a:xfrm>
            <a:off x="4492625" y="2090738"/>
            <a:ext cx="2365375" cy="2063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505_132847_1CS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08325" y="4833938"/>
            <a:ext cx="3255963" cy="18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Photo\Мамина работа\2017г\IMG_20170419_140356_1CS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03475" y="1082675"/>
            <a:ext cx="1946275" cy="3109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Photo\Мамина работа\2017г\IMG_20170418_114621_1CS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26275" y="1136650"/>
            <a:ext cx="1790700" cy="3097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20950" y="365125"/>
            <a:ext cx="5994400" cy="796925"/>
          </a:xfrm>
        </p:spPr>
        <p:txBody>
          <a:bodyPr/>
          <a:lstStyle/>
          <a:p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Дипломы участникам олимпиады</a:t>
            </a:r>
          </a:p>
        </p:txBody>
      </p:sp>
      <p:pic>
        <p:nvPicPr>
          <p:cNvPr id="3" name="Рисунок 2" descr="C:\Users\Mikhaylova\Desktop\Аттестация\НА САЙТ\Дипломы\img0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11350" y="1426074"/>
            <a:ext cx="2700338" cy="3486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Mikhaylova\Desktop\Аттестация\НА САЙТ\Дипломы\img00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52024">
            <a:off x="5429250" y="2743200"/>
            <a:ext cx="2525713" cy="3448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28650" y="261938"/>
            <a:ext cx="7886700" cy="782637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b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Методы и приёмы</a:t>
            </a: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958975" y="1162050"/>
            <a:ext cx="6492875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художественное слово;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вопросы; 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беседа;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рассказ;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толкование (разъяснение понятия);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составление плана;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составление описательных рассказов по инструкции;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рассказ- описание по предметной картинке;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сюжетный рассказ по набору игрушек;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описание предметов по схеме. 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b="1" i="1">
              <a:solidFill>
                <a:srgbClr val="1F0D5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так же коррекционные методы и приемы: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повтор;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пошаговые инструкции;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дидактическая игра;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упражнения;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мнемотаблицы;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сочетание словесных методов с наглядными и практическими.</a:t>
            </a:r>
            <a:endParaRPr lang="ru-RU" b="1" i="1">
              <a:solidFill>
                <a:srgbClr val="1F0D5F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:\Photo\Мамина работа\2012-2015гг\2015г\8 марта\SDC1425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9800" y="4610100"/>
            <a:ext cx="2713038" cy="1920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D:\Photo\Мамина работа\2012-2015гг\2014г\проект\101SSCAM\SDC1418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0" y="2400300"/>
            <a:ext cx="2579688" cy="1825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D:\Photo\Мамина работа\2012-2015гг\2014г\проект\101SSCAM\SDC1418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97600" y="2413000"/>
            <a:ext cx="2570163" cy="1852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:\Photo\Мамина работа\2012-2015гг\2014г\Фото039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30300" y="4584700"/>
            <a:ext cx="2463800" cy="1997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:\Photo\Мамина работа\2012-2015гг\2015г\Совместная с родителями деятельность\Птица счастья - 2015г\Фото063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79800" y="3086100"/>
            <a:ext cx="2882900" cy="200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5" name="Заголовок 1"/>
          <p:cNvSpPr>
            <a:spLocks noGrp="1"/>
          </p:cNvSpPr>
          <p:nvPr>
            <p:ph type="title"/>
          </p:nvPr>
        </p:nvSpPr>
        <p:spPr>
          <a:xfrm>
            <a:off x="2455863" y="157163"/>
            <a:ext cx="5878512" cy="652462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Проектная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17416" name="Прямоугольник 2"/>
          <p:cNvSpPr>
            <a:spLocks noChangeArrowheads="1"/>
          </p:cNvSpPr>
          <p:nvPr/>
        </p:nvSpPr>
        <p:spPr bwMode="auto">
          <a:xfrm>
            <a:off x="2286000" y="685800"/>
            <a:ext cx="61658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«Играем в сказку». </a:t>
            </a:r>
          </a:p>
          <a:p>
            <a:pPr algn="ctr"/>
            <a:r>
              <a:rPr lang="ru-RU" sz="20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algn="ctr"/>
            <a:r>
              <a:rPr lang="ru-RU" sz="20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развитие речи и творческих способностей детей через театрализованную деятельность</a:t>
            </a: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914900" y="979488"/>
            <a:ext cx="3849688" cy="862012"/>
          </a:xfrm>
        </p:spPr>
        <p:txBody>
          <a:bodyPr/>
          <a:lstStyle/>
          <a:p>
            <a:r>
              <a:rPr lang="ru-RU" sz="1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«…Чем больше мастерства в детской руке, тем умнее ребёнок». </a:t>
            </a:r>
            <a:r>
              <a:rPr lang="ru-RU" sz="3200" smtClean="0">
                <a:solidFill>
                  <a:srgbClr val="1F0D5F"/>
                </a:solidFill>
              </a:rPr>
              <a:t/>
            </a:r>
            <a:br>
              <a:rPr lang="ru-RU" sz="3200" smtClean="0">
                <a:solidFill>
                  <a:srgbClr val="1F0D5F"/>
                </a:solidFill>
              </a:rPr>
            </a:br>
            <a:r>
              <a:rPr lang="ru-RU" sz="3200" smtClean="0">
                <a:solidFill>
                  <a:srgbClr val="1F0D5F"/>
                </a:solidFill>
              </a:rPr>
              <a:t>                     </a:t>
            </a:r>
            <a:r>
              <a:rPr lang="ru-RU" sz="12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</p:txBody>
      </p:sp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1673225" y="5761038"/>
            <a:ext cx="67008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3409950" algn="l"/>
              </a:tabLst>
            </a:pPr>
            <a:r>
              <a:rPr lang="ru-RU" sz="2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 у детей группы наблюдается положительная динамика  в  формировании   графомоторных навыков и в развитии фразовой речи.  </a:t>
            </a:r>
            <a:endParaRPr lang="ru-RU" sz="1600" b="1" i="1">
              <a:solidFill>
                <a:srgbClr val="1F0D5F"/>
              </a:solidFill>
            </a:endParaRPr>
          </a:p>
        </p:txBody>
      </p:sp>
      <p:pic>
        <p:nvPicPr>
          <p:cNvPr id="7" name="Рисунок 6" descr="D:\Photo\Мамина работа\1подг. гр\P1040915.JPG"/>
          <p:cNvPicPr/>
          <p:nvPr/>
        </p:nvPicPr>
        <p:blipFill>
          <a:blip r:embed="rId2" cstate="screen"/>
          <a:srcRect t="9102" r="11445"/>
          <a:stretch>
            <a:fillRect/>
          </a:stretch>
        </p:blipFill>
        <p:spPr bwMode="auto">
          <a:xfrm>
            <a:off x="1730375" y="2922588"/>
            <a:ext cx="2005013" cy="2690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:\Photo\Мамина работа\2016г\1подг. гр\P1040916.JPG"/>
          <p:cNvPicPr/>
          <p:nvPr/>
        </p:nvPicPr>
        <p:blipFill>
          <a:blip r:embed="rId3" cstate="screen"/>
          <a:srcRect t="12034" r="7643"/>
          <a:stretch>
            <a:fillRect/>
          </a:stretch>
        </p:blipFill>
        <p:spPr bwMode="auto">
          <a:xfrm>
            <a:off x="5975350" y="2882900"/>
            <a:ext cx="2063750" cy="2770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515_145627_1CS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4000" y="2933700"/>
            <a:ext cx="1651000" cy="2705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1689100" y="2032000"/>
            <a:ext cx="6350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мелкой моторики рук и фразовой речи детей через использование нетрадиционных техник рисования.</a:t>
            </a:r>
            <a:endParaRPr lang="ru-RU" sz="2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2781300" y="355600"/>
            <a:ext cx="4394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Кружковая деятельность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455863" y="195263"/>
            <a:ext cx="6176962" cy="758825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sz="2800" smtClean="0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2247900" y="995363"/>
            <a:ext cx="663575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 поддерживаю соблюдение всех введенных норм жизни группы;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 закрепляю умение использовать нормативные способы решения конфликтных ситуаций;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 формирую умение сотрудничать со взрослыми и сверстниками.</a:t>
            </a:r>
            <a:endParaRPr lang="ru-RU" sz="1400"/>
          </a:p>
          <a:p>
            <a:endParaRPr lang="ru-RU" sz="1400" b="1" i="1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Photo\Мамина работа\2016г\1подг. гр\Репка 2015\SDC1435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5500" y="2224088"/>
            <a:ext cx="2727325" cy="2265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6г\1подг. гр\Фото11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41750" y="2217738"/>
            <a:ext cx="2767013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Photo\Мамина работа\2017г\2017г\Фото121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6900" y="2014538"/>
            <a:ext cx="1770063" cy="2451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:\Photo\Мамина работа\2016г\1подг. гр\P104095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98825" y="4592638"/>
            <a:ext cx="2709863" cy="2081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D:\Photo\Мамина работа\2016г\1подг. гр\Фото099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963" y="4568825"/>
            <a:ext cx="2760662" cy="2117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Users\Mikhaylova\Desktop\Аттестация\презент\Фото121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8238" y="4606925"/>
            <a:ext cx="2740025" cy="2055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678113" y="169863"/>
            <a:ext cx="5837237" cy="784225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</p:txBody>
      </p:sp>
      <p:pic>
        <p:nvPicPr>
          <p:cNvPr id="4" name="Рисунок 3" descr="D:\Photo\Мамина работа\2016г\1подг. гр\Фото087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34050" y="2330450"/>
            <a:ext cx="2887663" cy="2319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:\Photo\Мамина работа\2016г\1подг. гр\P10409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7075" y="2378075"/>
            <a:ext cx="2982913" cy="2236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485" name="Прямоугольник 6"/>
          <p:cNvSpPr>
            <a:spLocks noChangeArrowheads="1"/>
          </p:cNvSpPr>
          <p:nvPr/>
        </p:nvSpPr>
        <p:spPr bwMode="auto">
          <a:xfrm>
            <a:off x="1593850" y="5303838"/>
            <a:ext cx="6570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Результаты детской деятельности используются в оформлении интерьера группы.</a:t>
            </a:r>
            <a:endParaRPr lang="ru-RU" sz="2000" b="1" i="1">
              <a:solidFill>
                <a:srgbClr val="1F0D5F"/>
              </a:solidFill>
            </a:endParaRPr>
          </a:p>
        </p:txBody>
      </p:sp>
      <p:pic>
        <p:nvPicPr>
          <p:cNvPr id="3" name="Рисунок 2" descr="D:\Photo\Мамина работа\2016г\1подг. гр\photos april\Фото082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17913" y="1758950"/>
            <a:ext cx="2260600" cy="303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263" y="704850"/>
            <a:ext cx="6034087" cy="6540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педагогической деятельности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1684338" y="1825625"/>
            <a:ext cx="6831012" cy="4351338"/>
          </a:xfrm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проектирование модели коррекционно-развивающей психолого-педагогической работы, максимально обеспечивающей создание условий для развития ребенка с задержкой психического развития, его позитивной социализации, личностного развития, развития инициативы и творческих способностей на основе сотрудничества с взрослыми и сверстниками в соответствующих возрасту видах деятельности.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455863" y="157163"/>
            <a:ext cx="6059487" cy="665162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1895475" y="1006475"/>
            <a:ext cx="705961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В своей работе применяю здоровьесберегающие технологии: </a:t>
            </a:r>
          </a:p>
          <a:p>
            <a:endParaRPr lang="ru-RU" sz="1600" b="1" i="1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создание оптимального двигательного режима (физкультурные минутки, динамические гимнастики, подвижные игры, физкультурные развлечения и др.); 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система закаливания (солевое закаливание,  босохождение,  воздушные   и солнечные ванны).                                                                               </a:t>
            </a:r>
          </a:p>
        </p:txBody>
      </p:sp>
      <p:pic>
        <p:nvPicPr>
          <p:cNvPr id="6" name="Рисунок 5" descr="C:\Users\Mikhaylova\Desktop\Аттестация\презент\Развивающая предметно-простр среда\Фото049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65850" y="2990850"/>
            <a:ext cx="2743200" cy="2365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:\Photo\Мамина работа\2012-2015гг\2014г\Фото047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6338" y="3181350"/>
            <a:ext cx="2898775" cy="2357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Mikhaylova\Desktop\Аттестация\презент\Развивающая предметно-простр среда\SDC1334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7325" y="4349750"/>
            <a:ext cx="2690813" cy="229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455863" y="300038"/>
            <a:ext cx="6059487" cy="574675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Основные формы взаимодействия с родителями  </a:t>
            </a: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3240088" y="1266825"/>
            <a:ext cx="4949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родительские собрания, </a:t>
            </a: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дни «Открытых дверей», </a:t>
            </a: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круглый стол, </a:t>
            </a: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индивидуальные консультации, и др.</a:t>
            </a:r>
          </a:p>
        </p:txBody>
      </p:sp>
      <p:pic>
        <p:nvPicPr>
          <p:cNvPr id="5" name="Рисунок 4" descr="C:\Users\Mikhaylova\Desktop\Аттестация\презент\поход 0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1325" y="2665413"/>
            <a:ext cx="2403475" cy="1801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:\Photo\Мамина работа\2012-2015гг\2015г\Совместная с родителями деятельность\Птица счастья - 2015г\Фото06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3175" y="4794250"/>
            <a:ext cx="2438400" cy="1776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:\Photo\Мамина работа\2012-2015гг\2015г\Совместная с родителями деятельность\Снегурочка - 2013г\SDC1377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58938" y="4716463"/>
            <a:ext cx="2460625" cy="1830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Mikhaylova\Desktop\Аттестация\презент\P112035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9425" y="3128963"/>
            <a:ext cx="1889125" cy="26971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Mikhaylova\Desktop\Аттестация\презент\P112033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61113" y="2693988"/>
            <a:ext cx="2417762" cy="1852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C:\Users\Mikhaylova\Desktop\Аттестация\НА САЙТ\Дипломы\img861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169071">
            <a:off x="7407275" y="903288"/>
            <a:ext cx="1052513" cy="1395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2220913" y="3289300"/>
            <a:ext cx="6491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https://nsportal.ru/og-mikhaylova</a:t>
            </a: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958975" y="522288"/>
            <a:ext cx="6556375" cy="692150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Профессиональное развитие</a:t>
            </a:r>
            <a:b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Уровень МБДОУ</a:t>
            </a:r>
            <a:b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1633538" y="1227138"/>
            <a:ext cx="7315200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2014г. – презентация  «Права и обязанности родителей» в рамках круглого стола «Новая законодательная  база  ДО»  </a:t>
            </a:r>
          </a:p>
          <a:p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2014г. - демонстрация педагогических умений по организации непосредственно образовательной деятельности (ФЭМП) в рамках круглого стола «Программа «От рождения до школы» в соответствии с ФГОС ДО» </a:t>
            </a:r>
          </a:p>
          <a:p>
            <a:pPr>
              <a:buFont typeface="Wingdings" pitchFamily="2" charset="2"/>
              <a:buChar char="§"/>
            </a:pPr>
            <a:endParaRPr lang="ru-RU" b="1" i="1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2015г. – демонстрация педагогических умений по организации   игры с детьми ЗПР в рамках  круглого стола «Игра – ведущий вид деятельности детей дошкольного возраста». </a:t>
            </a:r>
          </a:p>
          <a:p>
            <a:pPr>
              <a:buFont typeface="Wingdings" pitchFamily="2" charset="2"/>
              <a:buChar char="§"/>
            </a:pPr>
            <a:endParaRPr lang="ru-RU" b="1" i="1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– демонстрация педагогических умений по организации    художественного творчества с детьми ЗПР  на тему «Красивые цветы» в рамках семинара «Кружковая и проектная деятельность в детском саду». </a:t>
            </a:r>
          </a:p>
          <a:p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-  конкурс на лучшую развивающую предметно-пространственную среду ДОУ в соответствии с ФГОС (1 место)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958975" y="222250"/>
            <a:ext cx="6556375" cy="1123950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Профессиональное развитие</a:t>
            </a:r>
            <a:b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sz="2800" smtClean="0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2038350" y="2198688"/>
            <a:ext cx="6191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2017г.  Городское методическое объединение   «Формы, методы, приемы, технологии коррекционно-развивающей работы, используемые в реализации содержания области «Познавательное развитие» у детей с ОВЗ» - демонстрация педагогических умений по организации совместной деятельности с детьми: «Использование элементарного экспериментирования в работе с детьми ЗПР как средства ознакомления со свойствами воды».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998663" y="209550"/>
            <a:ext cx="6516687" cy="495300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Профессиональное развитие</a:t>
            </a:r>
            <a:b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Федеральный уровень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914400" y="1031875"/>
            <a:ext cx="82296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2015г. - 12 Всероссийский творческий конкурс «Талантоха». Номинация: «Творческие работы и методические разработки педагогов». Конспект НОД «Знакомство детей с работой врачей разной специализации». (Лауреат).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2015г. Всероссийский  творческий конкурс для педагогов «Рассударики». Номинация: «Творческие работы и методические разработки педагогов». Конспект совместной  творческой деятельности детей и родителей «Птица счастья».  (Лауреат). 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2015г. Всероссийский  творческий конкурс для педагогов «Рассударики». Номинация: «Творческие работы и методические разработки педагогов». Работа: «Дерево желаний». (3 место)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Всероссийский  творческий конкурс «Рассударики». Номинация: «Педагогические проекты». Образовательно-воспитательный проект «Играем в сказку».  (Лауреат).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Всероссийский творческий конкурс для педагогов «Рассударики». В номинации «Творческие работы и методические разработки педагогов». Работа: «Игра-инсценировка «Репка»».  (3 место).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Всероссийский  творческий конкурс для педагогов «Рассударики». Номинация: «Сценарии праздников и мероприятий в детском саду, школе, семье и т. д.». Работа: «Круглый стол «Семья и семейные традиции».  (3 место). </a:t>
            </a:r>
          </a:p>
          <a:p>
            <a:pPr>
              <a:buFont typeface="Wingdings" pitchFamily="2" charset="2"/>
              <a:buChar char="§"/>
            </a:pPr>
            <a:r>
              <a:rPr lang="ru-RU" sz="14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Всероссийский конкурс  для воспитателей и специалистов ДОУ «Доутесса». Блиц-олимпиада: «Развивающая предметно-пространственная среда ДОУ». (3 место).                                                                                                                                      2016г. Всероссийский конкурс для воспитателей и специалистов ДОУ «Доутесса». Блиц-олимпиада: «Педагогическое мастерство воспитателя – непременная составляющая педагогического искусства». (2 место)</a:t>
            </a:r>
          </a:p>
        </p:txBody>
      </p:sp>
      <p:pic>
        <p:nvPicPr>
          <p:cNvPr id="26628" name="Рисунок 6" descr="C:\Users\Mikhaylova\Desktop\Аттестация\НА САЙТ\Дипломы\img1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97175" y="5332413"/>
            <a:ext cx="857250" cy="1227137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9" name="Рисунок 7" descr="C:\Users\Mikhaylova\Desktop\Аттестация\НА САЙТ\Дипломы\img1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750" y="5434013"/>
            <a:ext cx="809625" cy="1227137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0" name="Рисунок 8" descr="C:\Users\Mikhaylova\Desktop\Аттестация\НА САЙТ\Дипломы\img1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41750" y="5370513"/>
            <a:ext cx="885825" cy="1227137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1" name="Рисунок 9" descr="C:\Users\Mikhaylova\Desktop\Аттестация\НА САЙТ\Дипломы\img1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74813" y="5448300"/>
            <a:ext cx="912812" cy="1227138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2" name="Рисунок 10" descr="C:\Users\Mikhaylova\Desktop\МО\Дипломы в JPEG\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15013" y="5330825"/>
            <a:ext cx="838200" cy="1227138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3" name="Рисунок 11" descr="C:\Users\Mikhaylova\Desktop\МО\Дипломы в JPEG\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925" y="5330825"/>
            <a:ext cx="836613" cy="1227138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4" name="Рисунок 12" descr="C:\Users\Mikhaylova\Desktop\МО\Дипломы в JPEG\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70688" y="5330825"/>
            <a:ext cx="855662" cy="1227138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5" name="Рисунок 13" descr="C:\Users\Mikhaylova\Desktop\МО\Дипломы в JPEG\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762875" y="5329238"/>
            <a:ext cx="882650" cy="1227137"/>
          </a:xfrm>
          <a:prstGeom prst="rect">
            <a:avLst/>
          </a:prstGeom>
          <a:ln w="19050" cap="sq">
            <a:solidFill>
              <a:srgbClr val="1F0D5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2051050" y="431800"/>
            <a:ext cx="6935788" cy="874713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Сведения о повышении квалификации:</a:t>
            </a:r>
            <a:r>
              <a:rPr lang="ru-RU" smtClean="0">
                <a:solidFill>
                  <a:srgbClr val="1F0D5F"/>
                </a:solidFill>
              </a:rPr>
              <a:t/>
            </a:r>
            <a:br>
              <a:rPr lang="ru-RU" smtClean="0">
                <a:solidFill>
                  <a:srgbClr val="1F0D5F"/>
                </a:solidFill>
              </a:rPr>
            </a:br>
            <a:endParaRPr lang="ru-RU" smtClean="0">
              <a:solidFill>
                <a:srgbClr val="1F0D5F"/>
              </a:solidFill>
            </a:endParaRPr>
          </a:p>
        </p:txBody>
      </p:sp>
      <p:pic>
        <p:nvPicPr>
          <p:cNvPr id="3" name="Рисунок 2" descr="C:\Users\Mikhaylova\Desktop\IMG_20170516_151359_1CS.jpg"/>
          <p:cNvPicPr/>
          <p:nvPr/>
        </p:nvPicPr>
        <p:blipFill>
          <a:blip r:embed="rId2" cstate="screen"/>
          <a:srcRect l="1602" r="16384"/>
          <a:stretch>
            <a:fillRect/>
          </a:stretch>
        </p:blipFill>
        <p:spPr bwMode="auto">
          <a:xfrm>
            <a:off x="3344863" y="3522663"/>
            <a:ext cx="3343275" cy="2460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1973263" y="954088"/>
            <a:ext cx="68961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cs typeface="Times New Roman" pitchFamily="18" charset="0"/>
            </a:endParaRPr>
          </a:p>
          <a:p>
            <a:endParaRPr lang="ru-RU">
              <a:cs typeface="Times New Roman" pitchFamily="18" charset="0"/>
            </a:endParaRPr>
          </a:p>
          <a:p>
            <a:r>
              <a:rPr lang="ru-RU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2016г. – АНО ДПО «Оренбургская бизнес-школа». Центр профессиональной переподготовки и повышения квалификации работников образования.  Курсы повышения квалификации по программе «Организация и содержание специальной психолого-педагогической помощи детям с ОВЗ в условиях реализации ФГОС ДО» в объеме 72 академических часов. Удостоверение № 15510.</a:t>
            </a:r>
            <a:endParaRPr lang="ru-RU" sz="2400" b="1" i="1">
              <a:solidFill>
                <a:srgbClr val="1F0D5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598738" y="365125"/>
            <a:ext cx="5916612" cy="471488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Профессиональная деятельность</a:t>
            </a:r>
          </a:p>
        </p:txBody>
      </p:sp>
      <p:pic>
        <p:nvPicPr>
          <p:cNvPr id="3" name="Рисунок 2" descr="C:\Users\Mikhaylova\Desktop\Аттестация\НА САЙТ\Дипломы\img15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12" y="2804266"/>
            <a:ext cx="2307876" cy="3447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Mikhaylova\Desktop\Аттестация\НА САЙТ\Дипломы\img16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26338">
            <a:off x="2293296" y="2824574"/>
            <a:ext cx="2364377" cy="3454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2051050" y="1058863"/>
            <a:ext cx="68834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2013г. - Почетная грамота Управления образования Администрации ЗАТО г. Зеленогорска за многолетний добросовестный труд, профессионализм и в связи с 25- летием педагогической деятельности.</a:t>
            </a:r>
          </a:p>
          <a:p>
            <a:pPr>
              <a:buFont typeface="Wingdings" pitchFamily="2" charset="2"/>
              <a:buChar char="§"/>
            </a:pPr>
            <a:r>
              <a:rPr lang="ru-RU" sz="1600" b="1" i="1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 2016г. - Грамота администрации МБДОУ д/с №23 за значительные успехи в воспитании и укреплении здоровья детей дошкольного возраста.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946275" y="377825"/>
            <a:ext cx="6411913" cy="1595438"/>
          </a:xfrm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1F0D5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" name="Рисунок 2" descr="D:\Photo\Мамина работа\2017г\IMG_20170418_105638_1CS.jpg"/>
          <p:cNvPicPr/>
          <p:nvPr/>
        </p:nvPicPr>
        <p:blipFill>
          <a:blip r:embed="rId2" cstate="screen"/>
          <a:srcRect r="4916"/>
          <a:stretch>
            <a:fillRect/>
          </a:stretch>
        </p:blipFill>
        <p:spPr bwMode="auto">
          <a:xfrm>
            <a:off x="2797175" y="2203450"/>
            <a:ext cx="4675188" cy="289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8493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6650" y="1071563"/>
            <a:ext cx="7837488" cy="5629275"/>
          </a:xfrm>
        </p:spPr>
        <p:txBody>
          <a:bodyPr/>
          <a:lstStyle/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сохранять и укреплять физическое и психическое здоровье воспитанников, в том числе их эмоциональное благополучие;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общему развитию дошкольников с задержкой психического развития, коррекции их психофизического развития, подготовке их к обучению в школе; 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полноценную развивающую предметно-пространственную среду;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благоприятные условия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общую культуру личности, в т.ч. ценности ЗОЖ, развитие интеллектуальных, физических качеств, инициативности, самостоятельности, формирование предпосылок учебной деятельности;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вариативность и разнообразие организационных форм работы с детьми, с учетом образовательных потребностей, способностей и состояния здоровья каждого ребенка;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построить систему коррекционно-развивающей работы, предусматривающую полное взаимодействие и преемственность действий всех специалистов дошкольного образовательного учреждения и родителей (законных представителей) дошкольников с ОВЗ;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объединению обучения и воспитания в целостный образовательный процесс;</a:t>
            </a:r>
          </a:p>
          <a:p>
            <a:pPr algn="l"/>
            <a:r>
              <a:rPr lang="ru-RU" sz="14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психолого-педагогическую поддержку семьи и повышение компетентности родителей (законных представителей) в вопросах развития и образования, охраны и укрепления здоровья детей, вовлечение семей непосредственно в образовательную деятельность ДОУ.</a:t>
            </a:r>
          </a:p>
          <a:p>
            <a:pPr algn="l" eaLnBrk="1" hangingPunct="1">
              <a:buFont typeface="Arial" charset="0"/>
              <a:buChar char="•"/>
            </a:pPr>
            <a:endParaRPr lang="ru-RU" sz="1400" b="1" i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6038" y="442913"/>
            <a:ext cx="5851525" cy="36718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содержание педагогического процесса включаю следующие виды деятельности: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665413" y="3997325"/>
            <a:ext cx="5849937" cy="222091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непосредственно-образовательную,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совместную,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самостоятельную.  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0988" y="169863"/>
            <a:ext cx="5694362" cy="10969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пространственная среда группы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Mikhaylova\Desktop\Аттестация\НА САЙТ\Развивающая предметно-простр среда\P105089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695700" y="4662488"/>
            <a:ext cx="2638425" cy="1906587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Mikhaylova\Desktop\Аттестация\НА САЙТ\Развивающая предметно-простр среда\P105090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9138" y="1293813"/>
            <a:ext cx="3017837" cy="2168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420_093016_1CS.jpg"/>
          <p:cNvPicPr/>
          <p:nvPr/>
        </p:nvPicPr>
        <p:blipFill>
          <a:blip r:embed="rId4" cstate="screen"/>
          <a:srcRect b="11080"/>
          <a:stretch>
            <a:fillRect/>
          </a:stretch>
        </p:blipFill>
        <p:spPr bwMode="auto">
          <a:xfrm>
            <a:off x="1476375" y="3957638"/>
            <a:ext cx="1684338" cy="2625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Mikhaylova\Desktop\Аттестация\НА САЙТ\Развивающая предметно-простр среда\P105090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41425" y="1254125"/>
            <a:ext cx="2781300" cy="2103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Mikhaylova\Desktop\Аттестация\НА САЙТ\Развивающая предметно-простр среда\P105090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40538" y="4025900"/>
            <a:ext cx="1885950" cy="2532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Mikhaylova\Desktop\Аттестация\презент\Развивающая предметно-простр среда\Фото097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6488" y="2436813"/>
            <a:ext cx="2609850" cy="196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Photo\Мамина работа\2017г\IMG_20170419_135620_1C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8475" y="1566863"/>
            <a:ext cx="3290888" cy="20653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2755900" y="300038"/>
            <a:ext cx="55911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– пространственная среда группы</a:t>
            </a:r>
            <a:endParaRPr lang="ru-RU" sz="2800"/>
          </a:p>
        </p:txBody>
      </p:sp>
      <p:pic>
        <p:nvPicPr>
          <p:cNvPr id="3" name="Рисунок 2" descr="D:\Photo\Мамина работа\2017г\IMG_20170419_135523_1C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6588" y="1571625"/>
            <a:ext cx="3175000" cy="2046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C:\Users\Mikhaylova\Desktop\Аттестация\презент\Развивающая предметно-простр среда\P105090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66938" y="3770313"/>
            <a:ext cx="2195512" cy="2892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Mikhaylova\Desktop\Аттестация\презент\Развивающая предметно-простр среда\P105090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48338" y="4075113"/>
            <a:ext cx="3108325" cy="2312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Mikhaylova\Desktop\Аттестация\НА САЙТ\Дипломы\img14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825968">
            <a:off x="4268788" y="2678113"/>
            <a:ext cx="2157412" cy="287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5"/>
          <p:cNvSpPr>
            <a:spLocks noGrp="1"/>
          </p:cNvSpPr>
          <p:nvPr>
            <p:ph type="title"/>
          </p:nvPr>
        </p:nvSpPr>
        <p:spPr>
          <a:xfrm>
            <a:off x="628650" y="195263"/>
            <a:ext cx="7886700" cy="823912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Познавательное направление</a:t>
            </a:r>
            <a:endParaRPr lang="ru-RU" sz="2800" smtClean="0"/>
          </a:p>
        </p:txBody>
      </p:sp>
      <p:pic>
        <p:nvPicPr>
          <p:cNvPr id="7" name="Рисунок 6" descr="C:\Users\Mikhaylova\Desktop\Аттестация\презент\Развивающая предметно-простр среда\IMG_20170502_07413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59375" y="1319213"/>
            <a:ext cx="3527425" cy="2273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Mikhaylova\Desktop\Аттестация\презент\Развивающая предметно-простр среда\IMG_20170502_100911_1C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38" y="4154488"/>
            <a:ext cx="3567112" cy="2298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D:\Photo\Мамина работа\2017г\IMG_20170419_135753_1CS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99063" y="4152900"/>
            <a:ext cx="3487737" cy="2262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D:\Photo\Мамина работа\2017г\IMG_20170510_065605_1C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89075" y="1254125"/>
            <a:ext cx="1319213" cy="23891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C:\Users\Mikhaylova\Desktop\Аттестация\презент\Развивающая предметно-простр среда\Фото078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5938" y="1293813"/>
            <a:ext cx="1738312" cy="23193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200" name="TextBox 10"/>
          <p:cNvSpPr txBox="1">
            <a:spLocks noChangeArrowheads="1"/>
          </p:cNvSpPr>
          <p:nvPr/>
        </p:nvSpPr>
        <p:spPr bwMode="auto">
          <a:xfrm>
            <a:off x="1893888" y="874713"/>
            <a:ext cx="2547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«Всезнайка»</a:t>
            </a:r>
          </a:p>
        </p:txBody>
      </p:sp>
      <p:sp>
        <p:nvSpPr>
          <p:cNvPr id="8201" name="TextBox 11"/>
          <p:cNvSpPr txBox="1">
            <a:spLocks noChangeArrowheads="1"/>
          </p:cNvSpPr>
          <p:nvPr/>
        </p:nvSpPr>
        <p:spPr bwMode="auto">
          <a:xfrm>
            <a:off x="5511800" y="922338"/>
            <a:ext cx="28448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«Юные исследователи»</a:t>
            </a:r>
          </a:p>
        </p:txBody>
      </p:sp>
      <p:sp>
        <p:nvSpPr>
          <p:cNvPr id="8202" name="TextBox 12"/>
          <p:cNvSpPr txBox="1">
            <a:spLocks noChangeArrowheads="1"/>
          </p:cNvSpPr>
          <p:nvPr/>
        </p:nvSpPr>
        <p:spPr bwMode="auto">
          <a:xfrm>
            <a:off x="1733550" y="3757613"/>
            <a:ext cx="254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патриотизма</a:t>
            </a:r>
          </a:p>
        </p:txBody>
      </p:sp>
      <p:sp>
        <p:nvSpPr>
          <p:cNvPr id="8203" name="TextBox 13"/>
          <p:cNvSpPr txBox="1">
            <a:spLocks noChangeArrowheads="1"/>
          </p:cNvSpPr>
          <p:nvPr/>
        </p:nvSpPr>
        <p:spPr bwMode="auto">
          <a:xfrm>
            <a:off x="5691188" y="3732213"/>
            <a:ext cx="254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Уголок природы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3300" y="209550"/>
            <a:ext cx="6172200" cy="495300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направление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Mikhaylova\Desktop\Аттестация\презент\Фото119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4675" y="1527175"/>
            <a:ext cx="2925763" cy="226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Mikhaylova\Desktop\Аттестация\презент\Развивающая предметно-простр среда\P1050911.JPG"/>
          <p:cNvPicPr/>
          <p:nvPr/>
        </p:nvPicPr>
        <p:blipFill>
          <a:blip r:embed="rId3" cstate="screen"/>
          <a:srcRect l="10102" r="36504"/>
          <a:stretch>
            <a:fillRect/>
          </a:stretch>
        </p:blipFill>
        <p:spPr bwMode="auto">
          <a:xfrm>
            <a:off x="3657600" y="1008063"/>
            <a:ext cx="2165350" cy="3001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Mikhaylova\Desktop\Аттестация\презент\Развивающая предметно-простр среда\P105091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83288" y="1566863"/>
            <a:ext cx="2847975" cy="2247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D:\Photo\Мамина работа\2016г\1подг. гр\дети\P112021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9338" y="4183063"/>
            <a:ext cx="3122612" cy="2439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D:\Photo\Мамина работа\2016г\1подг. гр\Фото088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06550" y="4181475"/>
            <a:ext cx="3043238" cy="2441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678113" y="195263"/>
            <a:ext cx="5902325" cy="744537"/>
          </a:xfrm>
        </p:spPr>
        <p:txBody>
          <a:bodyPr/>
          <a:lstStyle/>
          <a:p>
            <a:pPr algn="ctr"/>
            <a:r>
              <a:rPr lang="ru-RU" sz="2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направление</a:t>
            </a:r>
            <a:endParaRPr lang="ru-RU" b="1" i="1" smtClean="0">
              <a:solidFill>
                <a:srgbClr val="002060"/>
              </a:solidFill>
            </a:endParaRPr>
          </a:p>
        </p:txBody>
      </p:sp>
      <p:pic>
        <p:nvPicPr>
          <p:cNvPr id="3" name="Рисунок 2" descr="D:\Photo\Мамина работа\2017г\IMG_20170420_101656_1CS.jpg"/>
          <p:cNvPicPr/>
          <p:nvPr/>
        </p:nvPicPr>
        <p:blipFill>
          <a:blip r:embed="rId2" cstate="screen"/>
          <a:srcRect r="10049"/>
          <a:stretch>
            <a:fillRect/>
          </a:stretch>
        </p:blipFill>
        <p:spPr bwMode="auto">
          <a:xfrm>
            <a:off x="1139825" y="4437063"/>
            <a:ext cx="3171825" cy="2001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Mikhaylova\Desktop\Аттестация\презент\Развивающая предметно-простр среда\IMG_20170502_101011_1C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8838" y="1020763"/>
            <a:ext cx="1597025" cy="3121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C:\Users\Mikhaylova\Desktop\Аттестация\презент\Развивающая предметно-простр среда\IMG_20170502_101128_1CS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65563" y="1031875"/>
            <a:ext cx="1738312" cy="3122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:\Photo\Мамина работа\2012-2015гг\2014г\123\Фото060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40525" y="4324350"/>
            <a:ext cx="1801813" cy="2351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Mikhaylova\Desktop\Аттестация\презент\Развивающая предметно-простр среда\P1050898.JPG"/>
          <p:cNvPicPr/>
          <p:nvPr/>
        </p:nvPicPr>
        <p:blipFill>
          <a:blip r:embed="rId6" cstate="screen"/>
          <a:srcRect l="30946" r="4113"/>
          <a:stretch>
            <a:fillRect/>
          </a:stretch>
        </p:blipFill>
        <p:spPr bwMode="auto">
          <a:xfrm>
            <a:off x="6126163" y="1200150"/>
            <a:ext cx="2286000" cy="2862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D:\Photo\Мамина работа\2017г\IMG_20170419_135523_1CS.jpg"/>
          <p:cNvPicPr/>
          <p:nvPr/>
        </p:nvPicPr>
        <p:blipFill>
          <a:blip r:embed="rId7" cstate="screen"/>
          <a:srcRect l="63495" r="1229" b="16595"/>
          <a:stretch>
            <a:fillRect/>
          </a:stretch>
        </p:blipFill>
        <p:spPr bwMode="auto">
          <a:xfrm>
            <a:off x="4611688" y="4311650"/>
            <a:ext cx="1830387" cy="2363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1671</TotalTime>
  <Words>1122</Words>
  <Application>Microsoft Office PowerPoint</Application>
  <PresentationFormat>Экран (4:3)</PresentationFormat>
  <Paragraphs>106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Calibri</vt:lpstr>
      <vt:lpstr>Arial</vt:lpstr>
      <vt:lpstr>Calibri Light</vt:lpstr>
      <vt:lpstr>Bookman Old Style</vt:lpstr>
      <vt:lpstr>Domkrat</vt:lpstr>
      <vt:lpstr>Times New Roman</vt:lpstr>
      <vt:lpstr>Wingdings</vt:lpstr>
      <vt:lpstr>Тема Office</vt:lpstr>
      <vt:lpstr> Описание результатов профессиональной деятельности</vt:lpstr>
      <vt:lpstr>Цель педагогической деятельности</vt:lpstr>
      <vt:lpstr>Задачи</vt:lpstr>
      <vt:lpstr>  В содержание педагогического процесса включаю следующие виды деятельности:  </vt:lpstr>
      <vt:lpstr>Предметно – пространственная среда группы</vt:lpstr>
      <vt:lpstr>Слайд 6</vt:lpstr>
      <vt:lpstr>          Познавательное направление</vt:lpstr>
      <vt:lpstr>Речевое направление </vt:lpstr>
      <vt:lpstr>Социально-коммуникативное направление</vt:lpstr>
      <vt:lpstr>Социально-коммуникативное направление</vt:lpstr>
      <vt:lpstr>Художественно-эстетическое направление </vt:lpstr>
      <vt:lpstr>Физическое направление</vt:lpstr>
      <vt:lpstr>Развитие познавательной активности детей</vt:lpstr>
      <vt:lpstr>Дипломы участникам олимпиады</vt:lpstr>
      <vt:lpstr>Речевое развитие  Методы и приёмы</vt:lpstr>
      <vt:lpstr>Проектная деятельность</vt:lpstr>
      <vt:lpstr>«…Чем больше мастерства в детской руке, тем умнее ребёнок».                       В.А. Сухомлинский</vt:lpstr>
      <vt:lpstr>Социально-коммуникативное развитие</vt:lpstr>
      <vt:lpstr>Художественно-эстетическое развитие</vt:lpstr>
      <vt:lpstr>Физическое развитие </vt:lpstr>
      <vt:lpstr>Основные формы взаимодействия с родителями  </vt:lpstr>
      <vt:lpstr>Слайд 22</vt:lpstr>
      <vt:lpstr>Профессиональное развитие Уровень МБДОУ </vt:lpstr>
      <vt:lpstr>Профессиональное развитие Муниципальный уровень</vt:lpstr>
      <vt:lpstr>Профессиональное развитие Федеральный уровень</vt:lpstr>
      <vt:lpstr>Сведения о повышении квалификации: </vt:lpstr>
      <vt:lpstr>Профессиональная деятельность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Tra-ta-ta</cp:lastModifiedBy>
  <cp:revision>153</cp:revision>
  <dcterms:created xsi:type="dcterms:W3CDTF">2017-03-16T10:47:28Z</dcterms:created>
  <dcterms:modified xsi:type="dcterms:W3CDTF">2017-10-15T12:35:02Z</dcterms:modified>
</cp:coreProperties>
</file>