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63" r:id="rId5"/>
    <p:sldId id="260" r:id="rId6"/>
    <p:sldId id="265" r:id="rId7"/>
    <p:sldId id="259" r:id="rId8"/>
    <p:sldId id="261" r:id="rId9"/>
    <p:sldId id="262" r:id="rId10"/>
    <p:sldId id="264" r:id="rId11"/>
    <p:sldId id="266" r:id="rId12"/>
    <p:sldId id="267" r:id="rId13"/>
    <p:sldId id="268" r:id="rId14"/>
    <p:sldId id="269" r:id="rId15"/>
    <p:sldId id="273" r:id="rId16"/>
    <p:sldId id="270" r:id="rId17"/>
    <p:sldId id="272" r:id="rId18"/>
    <p:sldId id="274" r:id="rId19"/>
    <p:sldId id="275" r:id="rId20"/>
    <p:sldId id="282" r:id="rId21"/>
    <p:sldId id="281" r:id="rId22"/>
    <p:sldId id="283" r:id="rId23"/>
    <p:sldId id="284" r:id="rId24"/>
    <p:sldId id="27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2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«Какие</a:t>
            </a:r>
            <a:r>
              <a:rPr lang="ru-RU" sz="2400" b="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baseline="0" dirty="0">
                <a:latin typeface="Times New Roman" pitchFamily="18" charset="0"/>
                <a:cs typeface="Times New Roman" pitchFamily="18" charset="0"/>
              </a:rPr>
              <a:t>мультфильмы предпочитают смотреть ваши дети</a:t>
            </a:r>
            <a:r>
              <a:rPr lang="ru-RU" sz="2400" b="0" baseline="0" dirty="0" smtClean="0">
                <a:latin typeface="Times New Roman" pitchFamily="18" charset="0"/>
                <a:cs typeface="Times New Roman" pitchFamily="18" charset="0"/>
              </a:rPr>
              <a:t>?»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1819981034305896"/>
          <c:y val="0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4.6776605754469382E-2"/>
          <c:y val="0.29834269524518886"/>
          <c:w val="0.9532233942455306"/>
          <c:h val="0.7016573047548112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3"/>
              <c:delete val="1"/>
            </c:dLbl>
            <c:txPr>
              <a:bodyPr/>
              <a:lstStyle/>
              <a:p>
                <a:pPr>
                  <a:defRPr sz="32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56</c:v>
                </c:pt>
                <c:pt idx="1">
                  <c:v>14</c:v>
                </c:pt>
                <c:pt idx="2">
                  <c:v>30</c:v>
                </c:pt>
                <c:pt idx="3">
                  <c:v>0</c:v>
                </c:pt>
              </c:numCache>
            </c:numRef>
          </c:val>
        </c:ser>
      </c:pie3DChart>
    </c:plotArea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b="0"/>
            </a:pPr>
            <a:r>
              <a:rPr lang="ru-RU" sz="2400" b="0" i="0" u="none" strike="noStrike" baseline="0" dirty="0">
                <a:latin typeface="Times New Roman" pitchFamily="18" charset="0"/>
                <a:cs typeface="Times New Roman" pitchFamily="18" charset="0"/>
              </a:rPr>
              <a:t>«Ограничиваете ли вы ребёнка</a:t>
            </a:r>
          </a:p>
          <a:p>
            <a:pPr>
              <a:defRPr b="0"/>
            </a:pPr>
            <a:r>
              <a:rPr lang="ru-RU" sz="2400" b="0" i="0" u="none" strike="noStrike" baseline="0" dirty="0">
                <a:latin typeface="Times New Roman" pitchFamily="18" charset="0"/>
                <a:cs typeface="Times New Roman" pitchFamily="18" charset="0"/>
              </a:rPr>
              <a:t> в просмотре или нет?» 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9.8963051222972706E-2"/>
          <c:y val="0.25872533922189617"/>
          <c:w val="0.90103699301738227"/>
          <c:h val="0.7412747298199298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elete val="1"/>
          </c:dLbls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67</c:v>
                </c:pt>
                <c:pt idx="1">
                  <c:v>33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</c:pie3DChart>
    </c:plotArea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b="0"/>
            </a:pPr>
            <a:r>
              <a:rPr lang="ru-RU" sz="2400" b="0" i="0" baseline="0" dirty="0"/>
              <a:t>«Какие мультфильмы любят смотреть дети?» </a:t>
            </a:r>
            <a:endParaRPr lang="ru-RU" sz="2400" b="0" dirty="0"/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8.0107711945842833E-2"/>
          <c:y val="0.25612407879620031"/>
          <c:w val="0.90277422869311186"/>
          <c:h val="0.7438759441913246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3"/>
              <c:delete val="1"/>
            </c:dLbl>
            <c:txPr>
              <a:bodyPr/>
              <a:lstStyle/>
              <a:p>
                <a:pPr>
                  <a:defRPr sz="32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48</c:v>
                </c:pt>
                <c:pt idx="1">
                  <c:v>15</c:v>
                </c:pt>
                <c:pt idx="2">
                  <c:v>37</c:v>
                </c:pt>
                <c:pt idx="3">
                  <c:v>0</c:v>
                </c:pt>
              </c:numCache>
            </c:numRef>
          </c:val>
        </c:ser>
      </c:pie3DChart>
    </c:plotArea>
    <c:plotVisOnly val="1"/>
    <c:dispBlanksAs val="zero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200"/>
            </a:pPr>
            <a:r>
              <a:rPr lang="ru-RU" sz="2400" b="0" i="0" u="none" strike="noStrike" baseline="0" dirty="0"/>
              <a:t>"Кто твой любимый </a:t>
            </a:r>
            <a:r>
              <a:rPr lang="ru-RU" sz="2400" b="0" i="0" u="none" strike="noStrike" baseline="0" dirty="0" err="1"/>
              <a:t>мультгерой</a:t>
            </a:r>
            <a:r>
              <a:rPr lang="ru-RU" sz="2400" b="0" i="0" u="none" strike="noStrike" baseline="0" dirty="0"/>
              <a:t>?" </a:t>
            </a:r>
            <a:endParaRPr lang="ru-RU" sz="2400" b="0" dirty="0"/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18365903565716296"/>
          <c:w val="1"/>
          <c:h val="0.8163409643428370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Lbl>
              <c:idx val="4"/>
              <c:layout/>
              <c:showVal val="1"/>
            </c:dLbl>
            <c:delete val="1"/>
          </c:dLbls>
          <c:cat>
            <c:strRef>
              <c:f>Лист1!$A$2:$A$6</c:f>
              <c:strCache>
                <c:ptCount val="5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  <c:pt idx="4">
                  <c:v>кв.5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29</c:v>
                </c:pt>
                <c:pt idx="1">
                  <c:v>32</c:v>
                </c:pt>
                <c:pt idx="2">
                  <c:v>12</c:v>
                </c:pt>
                <c:pt idx="3">
                  <c:v>19</c:v>
                </c:pt>
                <c:pt idx="4">
                  <c:v>8</c:v>
                </c:pt>
              </c:numCache>
            </c:numRef>
          </c:val>
        </c:ser>
      </c:pie3DChart>
    </c:plotArea>
    <c:plotVisOnly val="1"/>
    <c:dispBlanksAs val="zero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2400" b="0" i="0" u="none" strike="noStrike" baseline="0" dirty="0" smtClean="0">
                <a:latin typeface="Times New Roman" pitchFamily="18" charset="0"/>
                <a:cs typeface="Times New Roman" pitchFamily="18" charset="0"/>
              </a:rPr>
              <a:t>«Сколько </a:t>
            </a:r>
            <a:r>
              <a:rPr lang="ru-RU" sz="2400" b="0" i="0" u="none" strike="noStrike" baseline="0" dirty="0">
                <a:latin typeface="Times New Roman" pitchFamily="18" charset="0"/>
                <a:cs typeface="Times New Roman" pitchFamily="18" charset="0"/>
              </a:rPr>
              <a:t>времени вы проводите </a:t>
            </a:r>
            <a:r>
              <a:rPr lang="ru-RU" sz="2400" b="0" i="0" u="none" strike="noStrike" baseline="0" dirty="0" smtClean="0">
                <a:latin typeface="Times New Roman" pitchFamily="18" charset="0"/>
                <a:cs typeface="Times New Roman" pitchFamily="18" charset="0"/>
              </a:rPr>
              <a:t>за просмотром </a:t>
            </a:r>
            <a:r>
              <a:rPr lang="ru-RU" sz="2400" b="0" i="0" u="none" strike="noStrike" baseline="0" dirty="0">
                <a:latin typeface="Times New Roman" pitchFamily="18" charset="0"/>
                <a:cs typeface="Times New Roman" pitchFamily="18" charset="0"/>
              </a:rPr>
              <a:t>мультфильмов</a:t>
            </a:r>
            <a:r>
              <a:rPr lang="ru-RU" sz="2400" b="0" i="0" u="none" strike="noStrike" baseline="0" dirty="0" smtClean="0">
                <a:latin typeface="Times New Roman" pitchFamily="18" charset="0"/>
                <a:cs typeface="Times New Roman" pitchFamily="18" charset="0"/>
              </a:rPr>
              <a:t>?» 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7852201257861636"/>
          <c:y val="8.4180979826834704E-3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7.23270440251573E-2"/>
          <c:y val="0.35724419311426142"/>
          <c:w val="0.89423067399593859"/>
          <c:h val="0.6322912935876862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3"/>
              <c:delete val="1"/>
            </c:dLbl>
            <c:txPr>
              <a:bodyPr/>
              <a:lstStyle/>
              <a:p>
                <a:pPr>
                  <a:defRPr sz="32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</c:v>
                </c:pt>
                <c:pt idx="1">
                  <c:v>39</c:v>
                </c:pt>
                <c:pt idx="2">
                  <c:v>46</c:v>
                </c:pt>
                <c:pt idx="3">
                  <c:v>0</c:v>
                </c:pt>
              </c:numCache>
            </c:numRef>
          </c:val>
        </c:ser>
      </c:pie3DChart>
    </c:plotArea>
    <c:plotVisOnly val="1"/>
    <c:dispBlanksAs val="zero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«На </a:t>
            </a:r>
            <a:r>
              <a:rPr lang="ru-RU" sz="24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кого из героев мультфильмов вы хотите быть похожи</a:t>
            </a: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?»</a:t>
            </a:r>
            <a:endParaRPr lang="ru-RU" sz="24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 sz="2400" dirty="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7.5951319764274758E-2"/>
          <c:y val="8.4180979826834704E-3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2499968724119212E-2"/>
          <c:y val="0.25154144611522194"/>
          <c:w val="0.93750003127588122"/>
          <c:h val="0.6450499916607420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3200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29</c:v>
                </c:pt>
                <c:pt idx="1">
                  <c:v>24</c:v>
                </c:pt>
                <c:pt idx="2">
                  <c:v>15</c:v>
                </c:pt>
                <c:pt idx="3">
                  <c:v>32</c:v>
                </c:pt>
              </c:numCache>
            </c:numRef>
          </c:val>
        </c:ser>
      </c:pie3DChart>
    </c:plotArea>
    <c:plotVisOnly val="1"/>
    <c:dispBlanksAs val="zero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02109E-6598-49B6-B84C-B71EC31C79D1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52E9A-DB54-49B2-BB41-1B134D62B8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264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52E9A-DB54-49B2-BB41-1B134D62B81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1525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692696"/>
            <a:ext cx="8229600" cy="2160240"/>
          </a:xfrm>
        </p:spPr>
        <p:txBody>
          <a:bodyPr>
            <a:normAutofit/>
          </a:bodyPr>
          <a:lstStyle/>
          <a:p>
            <a:r>
              <a:rPr lang="ru-RU" dirty="0" smtClean="0"/>
              <a:t>Как мультфильмы влияют на детей?</a:t>
            </a:r>
            <a:br>
              <a:rPr lang="ru-RU" dirty="0" smtClean="0"/>
            </a:br>
            <a:r>
              <a:rPr lang="ru-RU" sz="3100" b="0" dirty="0"/>
              <a:t>Исследовательская работа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2545574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b="1" dirty="0" smtClean="0"/>
              <a:t>Автор</a:t>
            </a:r>
            <a:r>
              <a:rPr lang="ru-RU" b="1" dirty="0"/>
              <a:t>:</a:t>
            </a:r>
            <a:endParaRPr lang="ru-RU" dirty="0"/>
          </a:p>
          <a:p>
            <a:pPr algn="r"/>
            <a:r>
              <a:rPr lang="ru-RU" dirty="0" err="1"/>
              <a:t>Ритерс</a:t>
            </a:r>
            <a:r>
              <a:rPr lang="ru-RU" dirty="0"/>
              <a:t>  Екатерина </a:t>
            </a:r>
            <a:endParaRPr lang="ru-RU" dirty="0" smtClean="0"/>
          </a:p>
          <a:p>
            <a:pPr algn="r"/>
            <a:r>
              <a:rPr lang="ru-RU" dirty="0" smtClean="0"/>
              <a:t>ученица 6 «А» класса</a:t>
            </a:r>
          </a:p>
          <a:p>
            <a:pPr algn="r"/>
            <a:r>
              <a:rPr lang="ru-RU" b="1" dirty="0" smtClean="0"/>
              <a:t> Руководитель</a:t>
            </a:r>
            <a:r>
              <a:rPr lang="en-US" b="1" dirty="0"/>
              <a:t>:</a:t>
            </a:r>
            <a:endParaRPr lang="ru-RU" dirty="0"/>
          </a:p>
          <a:p>
            <a:pPr algn="r"/>
            <a:r>
              <a:rPr lang="ru-RU" dirty="0" err="1"/>
              <a:t>Гольцева</a:t>
            </a:r>
            <a:r>
              <a:rPr lang="ru-RU" dirty="0"/>
              <a:t> Ольга Андреевна</a:t>
            </a:r>
          </a:p>
          <a:p>
            <a:pPr algn="r"/>
            <a:r>
              <a:rPr lang="ru-RU" dirty="0"/>
              <a:t>учитель музыки</a:t>
            </a:r>
          </a:p>
          <a:p>
            <a:pPr algn="r"/>
            <a:r>
              <a:rPr lang="ru-RU" dirty="0"/>
              <a:t>МБОУ "Средняя школа № 88"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4398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Признаки «вредного» </a:t>
            </a:r>
            <a:r>
              <a:rPr lang="ru-RU" sz="3200" dirty="0" smtClean="0"/>
              <a:t>мультфильма</a:t>
            </a:r>
            <a:br>
              <a:rPr lang="ru-RU" sz="3200" dirty="0" smtClean="0"/>
            </a:br>
            <a:r>
              <a:rPr lang="ru-RU" sz="3200" dirty="0">
                <a:effectLst/>
              </a:rPr>
              <a:t>Сцены, где герои транслируют не свойственное их полу поведение</a:t>
            </a:r>
            <a:endParaRPr lang="ru-RU" sz="3200" dirty="0"/>
          </a:p>
        </p:txBody>
      </p:sp>
      <p:pic>
        <p:nvPicPr>
          <p:cNvPr id="4" name="Объект 3" descr="E:\Files\НОУ\мультфильмы\35f7887c-8a26-45c5-80e2-5102b67bdfe5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1772817"/>
            <a:ext cx="3384375" cy="187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Files\НОУ\мультфильмы\дисней-мультики-правило-63-под-катом-еще-2650304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509120"/>
            <a:ext cx="3168351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11960" y="1820333"/>
            <a:ext cx="42885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	</a:t>
            </a:r>
            <a:r>
              <a:rPr lang="ru-RU" sz="2000" dirty="0" smtClean="0"/>
              <a:t>Смешение </a:t>
            </a:r>
            <a:r>
              <a:rPr lang="ru-RU" sz="2000" dirty="0"/>
              <a:t>гендерных ролей.  Существа мужского пола ведут себя как представительницы женского пола и </a:t>
            </a:r>
            <a:r>
              <a:rPr lang="ru-RU" sz="2000" dirty="0" smtClean="0"/>
              <a:t>наоборот. Персонажи одевают несоответствующую </a:t>
            </a:r>
            <a:r>
              <a:rPr lang="ru-RU" sz="2000" dirty="0"/>
              <a:t>одежду, проявляют особый интерес к подобным себе по полу персонажам. 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4221088"/>
            <a:ext cx="48245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i="1" dirty="0"/>
              <a:t>Последствия просмотра сцены.</a:t>
            </a:r>
            <a:r>
              <a:rPr lang="ru-RU" sz="2000" i="1" dirty="0"/>
              <a:t> </a:t>
            </a:r>
            <a:endParaRPr lang="ru-RU" sz="2000" i="1" dirty="0" smtClean="0"/>
          </a:p>
          <a:p>
            <a:pPr fontAlgn="base"/>
            <a:r>
              <a:rPr lang="ru-RU" sz="2000" i="1" dirty="0"/>
              <a:t>	</a:t>
            </a:r>
            <a:r>
              <a:rPr lang="ru-RU" sz="2000" dirty="0" smtClean="0"/>
              <a:t>Неадекватное </a:t>
            </a:r>
            <a:r>
              <a:rPr lang="ru-RU" sz="2000" dirty="0"/>
              <a:t>формирование у ребенка представлений о гендерных ролях, искажение гендерной идентичности.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31345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Признаки «вредного» </a:t>
            </a:r>
            <a:r>
              <a:rPr lang="ru-RU" sz="3200" dirty="0" smtClean="0"/>
              <a:t>мультфильма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effectLst/>
              </a:rPr>
              <a:t>Сцены неуважительного отношения </a:t>
            </a:r>
            <a:r>
              <a:rPr lang="ru-RU" sz="3200" dirty="0" smtClean="0">
                <a:effectLst/>
              </a:rPr>
              <a:t/>
            </a:r>
            <a:br>
              <a:rPr lang="ru-RU" sz="3200" dirty="0" smtClean="0">
                <a:effectLst/>
              </a:rPr>
            </a:br>
            <a:r>
              <a:rPr lang="ru-RU" sz="3200" dirty="0" smtClean="0">
                <a:effectLst/>
              </a:rPr>
              <a:t>к </a:t>
            </a:r>
            <a:r>
              <a:rPr lang="ru-RU" sz="3200" dirty="0">
                <a:effectLst/>
              </a:rPr>
              <a:t>своей семье.</a:t>
            </a:r>
            <a:endParaRPr lang="ru-RU" sz="3200" dirty="0"/>
          </a:p>
        </p:txBody>
      </p:sp>
      <p:pic>
        <p:nvPicPr>
          <p:cNvPr id="4" name="Объект 3" descr="E:\Files\НОУ\мультфильмы\the_simpsons_hd_59765-1920x120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86466"/>
            <a:ext cx="2825907" cy="1858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K:\Files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817" y="4508357"/>
            <a:ext cx="2807655" cy="2103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14744" y="2000240"/>
            <a:ext cx="45720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dirty="0" smtClean="0"/>
              <a:t>Можно </a:t>
            </a:r>
            <a:r>
              <a:rPr lang="ru-RU" sz="2000" dirty="0"/>
              <a:t>отследить неуважение, цинизм, порой жестокость у героев </a:t>
            </a:r>
            <a:r>
              <a:rPr lang="ru-RU" sz="2000" dirty="0" smtClean="0"/>
              <a:t>к своей семье</a:t>
            </a:r>
            <a:r>
              <a:rPr lang="ru-RU" sz="2000" dirty="0"/>
              <a:t>, родителям, братьям, </a:t>
            </a:r>
            <a:r>
              <a:rPr lang="ru-RU" sz="2000" dirty="0" smtClean="0"/>
              <a:t>сестрам. </a:t>
            </a:r>
            <a:r>
              <a:rPr lang="ru-RU" sz="2000" dirty="0"/>
              <a:t>Во многих мультфильмах ими наделяется главный, положительный герой.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4005064"/>
            <a:ext cx="48577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Последствия просмотра сцены. </a:t>
            </a:r>
            <a:r>
              <a:rPr lang="ru-RU" sz="2000" dirty="0"/>
              <a:t> </a:t>
            </a:r>
            <a:endParaRPr lang="ru-RU" sz="2000" dirty="0" smtClean="0"/>
          </a:p>
          <a:p>
            <a:r>
              <a:rPr lang="ru-RU" sz="2000" dirty="0"/>
              <a:t>	</a:t>
            </a:r>
            <a:r>
              <a:rPr lang="ru-RU" sz="2000" dirty="0" smtClean="0"/>
              <a:t>«</a:t>
            </a:r>
            <a:r>
              <a:rPr lang="ru-RU" sz="2000" dirty="0"/>
              <a:t>Воспитательный» эффект </a:t>
            </a:r>
            <a:r>
              <a:rPr lang="ru-RU" sz="2000" dirty="0" smtClean="0"/>
              <a:t>первыми  на себе почувствуют </a:t>
            </a:r>
            <a:r>
              <a:rPr lang="ru-RU" sz="2000" dirty="0"/>
              <a:t>его близкие взрослые в форме циничных </a:t>
            </a:r>
            <a:r>
              <a:rPr lang="ru-RU" sz="2000" dirty="0" smtClean="0"/>
              <a:t>высказываний, </a:t>
            </a:r>
            <a:r>
              <a:rPr lang="ru-RU" sz="2000" dirty="0"/>
              <a:t>непристойного поведения, грубости и безжалостности маленького телезрителя.</a:t>
            </a:r>
          </a:p>
        </p:txBody>
      </p:sp>
    </p:spTree>
    <p:extLst>
      <p:ext uri="{BB962C8B-B14F-4D97-AF65-F5344CB8AC3E}">
        <p14:creationId xmlns:p14="http://schemas.microsoft.com/office/powerpoint/2010/main" xmlns="" val="363464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Признаки «вредного» мультфильма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3600" dirty="0">
                <a:effectLst/>
              </a:rPr>
              <a:t>Использование несимпатичных, а порой даже уродливых героев. </a:t>
            </a:r>
            <a:endParaRPr lang="ru-RU" sz="3600" dirty="0"/>
          </a:p>
        </p:txBody>
      </p:sp>
      <p:pic>
        <p:nvPicPr>
          <p:cNvPr id="4" name="Объект 3" descr="E:\Files\НОУ\мультфильмы\preview_big_28210.normal.jpe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867" y="1794933"/>
            <a:ext cx="3183053" cy="2138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Files\НОУ\мультфильмы\9-multfilm-2009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21868" y="4453467"/>
            <a:ext cx="3198604" cy="2143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11960" y="1772816"/>
            <a:ext cx="43924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dirty="0" smtClean="0"/>
              <a:t>	</a:t>
            </a:r>
            <a:r>
              <a:rPr lang="ru-RU" sz="2000" dirty="0" smtClean="0"/>
              <a:t>Положительные </a:t>
            </a:r>
            <a:r>
              <a:rPr lang="ru-RU" sz="2000" dirty="0"/>
              <a:t>персонажи должны быть симпатичными или даже красивыми, а отрицательные – наоборот. Часто встречается, что все персонажи ужасны, уродливы и страшны вне зависимости от их роли.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4293096"/>
            <a:ext cx="42484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i="1" dirty="0"/>
              <a:t>Последствия просмотра сцены.</a:t>
            </a:r>
            <a:r>
              <a:rPr lang="ru-RU" sz="2000" i="1" dirty="0"/>
              <a:t> </a:t>
            </a:r>
            <a:endParaRPr lang="ru-RU" sz="2000" i="1" dirty="0" smtClean="0"/>
          </a:p>
          <a:p>
            <a:pPr fontAlgn="base"/>
            <a:r>
              <a:rPr lang="ru-RU" sz="2000" i="1" dirty="0"/>
              <a:t>	</a:t>
            </a:r>
            <a:r>
              <a:rPr lang="ru-RU" sz="2000" dirty="0" smtClean="0"/>
              <a:t> Для ребенка внешность </a:t>
            </a:r>
            <a:r>
              <a:rPr lang="ru-RU" sz="2000" dirty="0" err="1" smtClean="0"/>
              <a:t>куклы-мультяшки</a:t>
            </a:r>
            <a:r>
              <a:rPr lang="ru-RU" sz="2000" dirty="0" smtClean="0"/>
              <a:t> имеет особое значение. </a:t>
            </a:r>
          </a:p>
          <a:p>
            <a:pPr fontAlgn="base"/>
            <a:r>
              <a:rPr lang="ru-RU" sz="2000" dirty="0" smtClean="0"/>
              <a:t>У </a:t>
            </a:r>
            <a:r>
              <a:rPr lang="ru-RU" sz="2000" dirty="0"/>
              <a:t>ребёнка нет четких ориентиров для оценки поступков героев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35290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Признаки «вредного» </a:t>
            </a:r>
            <a:r>
              <a:rPr lang="ru-RU" sz="3600" dirty="0" smtClean="0"/>
              <a:t>мультфильма</a:t>
            </a:r>
            <a:br>
              <a:rPr lang="ru-RU" sz="3600" dirty="0" smtClean="0"/>
            </a:br>
            <a:r>
              <a:rPr lang="ru-RU" sz="4000" dirty="0">
                <a:effectLst/>
              </a:rPr>
              <a:t>Целующиеся принц и принцесса </a:t>
            </a:r>
            <a:r>
              <a:rPr lang="ru-RU" sz="4400" dirty="0"/>
              <a:t/>
            </a:r>
            <a:br>
              <a:rPr lang="ru-RU" sz="4400" dirty="0"/>
            </a:br>
            <a:endParaRPr lang="ru-RU" dirty="0"/>
          </a:p>
        </p:txBody>
      </p:sp>
      <p:pic>
        <p:nvPicPr>
          <p:cNvPr id="5" name="Рисунок 4" descr="E:\Files\НОУ\мультфильмы\vlcsnap-2012-11-21-12h58m39s222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221088"/>
            <a:ext cx="3240359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499992" y="1412776"/>
            <a:ext cx="417646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/>
              <a:t>	</a:t>
            </a:r>
            <a:r>
              <a:rPr lang="ru-RU" sz="2000" dirty="0" smtClean="0"/>
              <a:t>Это </a:t>
            </a:r>
            <a:r>
              <a:rPr lang="ru-RU" sz="2000" dirty="0"/>
              <a:t>немного перебор для формирующейся психики ребенка. Герои </a:t>
            </a:r>
            <a:r>
              <a:rPr lang="ru-RU" sz="2000" dirty="0" smtClean="0"/>
              <a:t>целуются и </a:t>
            </a:r>
            <a:r>
              <a:rPr lang="ru-RU" sz="2000" dirty="0"/>
              <a:t>всем своим видом намекают на сексуальный подтекст. Мультипликаторы с каждым годом все больше и больше «раздевают» принцессу, чтобы сделать ее образ неимоверно притягательным.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3933056"/>
            <a:ext cx="4752528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i="1" dirty="0"/>
              <a:t>Последствия просмотра сцены</a:t>
            </a:r>
            <a:r>
              <a:rPr lang="ru-RU" b="1" i="1" dirty="0" smtClean="0"/>
              <a:t>.</a:t>
            </a:r>
          </a:p>
          <a:p>
            <a:pPr fontAlgn="base"/>
            <a:r>
              <a:rPr lang="ru-RU" i="1" dirty="0"/>
              <a:t> </a:t>
            </a:r>
            <a:r>
              <a:rPr lang="ru-RU" i="1" dirty="0" smtClean="0"/>
              <a:t>	</a:t>
            </a:r>
            <a:r>
              <a:rPr lang="ru-RU" sz="2000" dirty="0" smtClean="0"/>
              <a:t>Девочки </a:t>
            </a:r>
            <a:r>
              <a:rPr lang="ru-RU" sz="2000" dirty="0"/>
              <a:t>формируют на основе такого образа стандарты своей фигуры и расстраиваются, если не получается быть похожими на свою </a:t>
            </a:r>
            <a:r>
              <a:rPr lang="ru-RU" sz="2000" dirty="0" smtClean="0"/>
              <a:t>героиню-красавицу</a:t>
            </a:r>
            <a:r>
              <a:rPr lang="ru-RU" sz="2000" dirty="0"/>
              <a:t>. Последствия </a:t>
            </a:r>
            <a:r>
              <a:rPr lang="ru-RU" sz="2000" dirty="0" smtClean="0"/>
              <a:t>– </a:t>
            </a:r>
            <a:r>
              <a:rPr lang="ru-RU" sz="2000" dirty="0"/>
              <a:t>девочки замыкаются в себе, </a:t>
            </a:r>
            <a:r>
              <a:rPr lang="ru-RU" sz="2000" dirty="0" err="1"/>
              <a:t>комплексуют</a:t>
            </a:r>
            <a:r>
              <a:rPr lang="ru-RU" sz="2000" dirty="0"/>
              <a:t>, а мальчики влюбляются только в заветных красавиц.</a:t>
            </a:r>
          </a:p>
        </p:txBody>
      </p:sp>
      <p:pic>
        <p:nvPicPr>
          <p:cNvPr id="2051" name="Picture 3" descr="K:\Files\НОУ\Ариэль и эрик-1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7196" y="1190383"/>
            <a:ext cx="2829183" cy="2598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7522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анкетирования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137160" indent="0">
              <a:buNone/>
            </a:pPr>
            <a:r>
              <a:rPr lang="ru-RU" dirty="0"/>
              <a:t>Опрошенные родители школьников на вопросы анкеты ответили следующим образом: </a:t>
            </a:r>
          </a:p>
          <a:p>
            <a:pPr marL="137160" indent="0">
              <a:buNone/>
            </a:pPr>
            <a:r>
              <a:rPr lang="ru-RU" dirty="0"/>
              <a:t>Зарубежные мультфильмы - 56%, отечественные -14</a:t>
            </a:r>
            <a:r>
              <a:rPr lang="ru-RU" dirty="0" smtClean="0"/>
              <a:t>%, </a:t>
            </a:r>
            <a:r>
              <a:rPr lang="ru-RU" dirty="0"/>
              <a:t>смешанные -30%.  </a:t>
            </a:r>
          </a:p>
          <a:p>
            <a:pPr marL="137160" indent="0">
              <a:buNone/>
            </a:pPr>
            <a:r>
              <a:rPr lang="ru-RU" dirty="0"/>
              <a:t>Из данных ответов очевидно: родители считают, что их дети отдают предпочтение зарубежным мультфильмам.</a:t>
            </a: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1725881895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01293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Результаты анкетирования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r>
              <a:rPr lang="ru-RU" dirty="0" smtClean="0"/>
              <a:t>Ограничивают </a:t>
            </a:r>
            <a:r>
              <a:rPr lang="ru-RU" dirty="0"/>
              <a:t>33%, </a:t>
            </a:r>
            <a:endParaRPr lang="ru-RU" dirty="0" smtClean="0"/>
          </a:p>
          <a:p>
            <a:pPr marL="137160" indent="0">
              <a:buNone/>
            </a:pPr>
            <a:r>
              <a:rPr lang="ru-RU" dirty="0" smtClean="0"/>
              <a:t> </a:t>
            </a:r>
            <a:r>
              <a:rPr lang="ru-RU" dirty="0"/>
              <a:t>не </a:t>
            </a:r>
            <a:r>
              <a:rPr lang="ru-RU" dirty="0" smtClean="0"/>
              <a:t>ограничивают </a:t>
            </a:r>
            <a:r>
              <a:rPr lang="ru-RU" dirty="0"/>
              <a:t>67</a:t>
            </a:r>
            <a:r>
              <a:rPr lang="ru-RU" dirty="0" smtClean="0"/>
              <a:t>%.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4102556758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07975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Результаты анкетирования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/>
              <a:t>Дети любят смотреть зарубежные мультфильмы – 48%, отечественные - 15%, смешанные- 37%. </a:t>
            </a:r>
            <a:endParaRPr lang="ru-RU" dirty="0" smtClean="0"/>
          </a:p>
          <a:p>
            <a:pPr marL="137160" indent="0">
              <a:buNone/>
            </a:pPr>
            <a:r>
              <a:rPr lang="ru-RU" dirty="0" smtClean="0"/>
              <a:t>Данные анкетирования взрослых и детей очень близки.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3192606455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55742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Результаты анкетирования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137160" indent="0">
              <a:buNone/>
            </a:pPr>
            <a:r>
              <a:rPr lang="ru-RU" dirty="0"/>
              <a:t>На вопрос "Кто твой любимый </a:t>
            </a:r>
            <a:r>
              <a:rPr lang="ru-RU" dirty="0" err="1"/>
              <a:t>мультгерой</a:t>
            </a:r>
            <a:r>
              <a:rPr lang="ru-RU" dirty="0"/>
              <a:t>?" были получены следующие ответы: </a:t>
            </a:r>
          </a:p>
          <a:p>
            <a:pPr marL="137160" indent="0">
              <a:buNone/>
            </a:pPr>
            <a:r>
              <a:rPr lang="ru-RU" dirty="0"/>
              <a:t>Черепашки – ниндзя и </a:t>
            </a:r>
            <a:r>
              <a:rPr lang="ru-RU" dirty="0" err="1"/>
              <a:t>Трансформеры</a:t>
            </a:r>
            <a:r>
              <a:rPr lang="ru-RU" dirty="0"/>
              <a:t> - 29%, Феи, волшебницы </a:t>
            </a:r>
            <a:r>
              <a:rPr lang="ru-RU" dirty="0" err="1" smtClean="0"/>
              <a:t>Wink</a:t>
            </a:r>
            <a:r>
              <a:rPr lang="en-US" dirty="0" smtClean="0"/>
              <a:t>s</a:t>
            </a:r>
            <a:r>
              <a:rPr lang="ru-RU" dirty="0" smtClean="0"/>
              <a:t>, </a:t>
            </a:r>
            <a:r>
              <a:rPr lang="ru-RU" dirty="0"/>
              <a:t>Русалочка - 32%, Губка Боб – 12%, Маша и медведь, </a:t>
            </a:r>
            <a:r>
              <a:rPr lang="ru-RU" dirty="0" err="1"/>
              <a:t>Смешарики</a:t>
            </a:r>
            <a:r>
              <a:rPr lang="ru-RU" dirty="0"/>
              <a:t> – 19%,  герои советских мультфильмов - 8%.</a:t>
            </a:r>
          </a:p>
          <a:p>
            <a:pPr marL="137160" indent="0">
              <a:buNone/>
            </a:pPr>
            <a:r>
              <a:rPr lang="ru-RU" dirty="0"/>
              <a:t>Взрослые занимают </a:t>
            </a:r>
            <a:r>
              <a:rPr lang="ru-RU" dirty="0" smtClean="0"/>
              <a:t>пассивную позицию. Дети сами </a:t>
            </a:r>
            <a:r>
              <a:rPr lang="ru-RU" dirty="0"/>
              <a:t>определяют героев для подражания, копируя их поведение и поступки.  </a:t>
            </a:r>
          </a:p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2171561527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8490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Результаты анкетирования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/>
              <a:t>1-1,5 часа -15%, </a:t>
            </a:r>
            <a:endParaRPr lang="ru-RU" dirty="0" smtClean="0"/>
          </a:p>
          <a:p>
            <a:pPr marL="137160" indent="0">
              <a:buNone/>
            </a:pPr>
            <a:r>
              <a:rPr lang="ru-RU" dirty="0" smtClean="0"/>
              <a:t>2-3 </a:t>
            </a:r>
            <a:r>
              <a:rPr lang="ru-RU" dirty="0"/>
              <a:t>часа - 39 %,  </a:t>
            </a:r>
            <a:endParaRPr lang="ru-RU" dirty="0" smtClean="0"/>
          </a:p>
          <a:p>
            <a:pPr marL="137160" indent="0">
              <a:buNone/>
            </a:pPr>
            <a:r>
              <a:rPr lang="ru-RU" dirty="0" smtClean="0"/>
              <a:t>много </a:t>
            </a:r>
            <a:r>
              <a:rPr lang="ru-RU" dirty="0"/>
              <a:t>- 46 %. </a:t>
            </a:r>
          </a:p>
          <a:p>
            <a:pPr marL="137160" indent="0">
              <a:buNone/>
            </a:pPr>
            <a:r>
              <a:rPr lang="ru-RU" dirty="0" smtClean="0"/>
              <a:t>Родители почти не контролируют время провождения за просмотром телевизора.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591252435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84811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Результаты анкетирования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marL="137160" indent="0">
              <a:buNone/>
            </a:pPr>
            <a:r>
              <a:rPr lang="ru-RU" dirty="0"/>
              <a:t>Черепашки – ниндзя  - 29%, Человек-паук - 24%, Губка Боб -15 %, феи </a:t>
            </a:r>
            <a:r>
              <a:rPr lang="ru-RU" dirty="0" err="1"/>
              <a:t>Винкс</a:t>
            </a:r>
            <a:r>
              <a:rPr lang="ru-RU" dirty="0"/>
              <a:t> -  32%, </a:t>
            </a:r>
          </a:p>
          <a:p>
            <a:pPr marL="137160" indent="0">
              <a:buNone/>
            </a:pPr>
            <a:r>
              <a:rPr lang="ru-RU" dirty="0"/>
              <a:t>Дети хотят быть наделёнными дополнительными силами, чтобы спасать мир, что доказывает отвлеченность школьников от реального мира, копируют своих любимых героев (поведение, речь, </a:t>
            </a:r>
            <a:r>
              <a:rPr lang="ru-RU" dirty="0" smtClean="0"/>
              <a:t>одежда</a:t>
            </a:r>
            <a:r>
              <a:rPr lang="ru-RU" dirty="0"/>
              <a:t>, стрижки). </a:t>
            </a:r>
          </a:p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385707705"/>
              </p:ext>
            </p:extLst>
          </p:nvPr>
        </p:nvGraphicFramePr>
        <p:xfrm>
          <a:off x="539552" y="16288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07795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Цель работы: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ctr">
              <a:buNone/>
            </a:pPr>
            <a:r>
              <a:rPr lang="ru-RU" sz="3600" dirty="0"/>
              <a:t>Н</a:t>
            </a:r>
            <a:r>
              <a:rPr lang="ru-RU" sz="3600" dirty="0" smtClean="0"/>
              <a:t>а </a:t>
            </a:r>
            <a:r>
              <a:rPr lang="ru-RU" sz="3600" dirty="0"/>
              <a:t>основе работы с литературой и практических исследований выяснить, какое влияние оказывают современные мультфильмы отечественного и зарубежного производства на сознание детей, и узнать, какие мультфильмы полезно смотреть, а какие нет.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6910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</a:rPr>
              <a:t>Цветовой тест М. </a:t>
            </a:r>
            <a:r>
              <a:rPr lang="ru-RU" dirty="0" err="1" smtClean="0">
                <a:effectLst/>
              </a:rPr>
              <a:t>Люшера</a:t>
            </a:r>
            <a:r>
              <a:rPr lang="ru-RU" dirty="0" smtClean="0">
                <a:effectLst/>
              </a:rPr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643050"/>
            <a:ext cx="70009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	Тест предназначен для диагностики нервно-психических состояний и выявления внутриличностных конфликтов у детей и подростков.</a:t>
            </a:r>
          </a:p>
          <a:p>
            <a:pPr algn="ctr"/>
            <a:r>
              <a:rPr lang="ru-RU" sz="3200" dirty="0" smtClean="0"/>
              <a:t>Тест состоит из 8 карточек разных цветов, обозначенных цифрами.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Цветовой тест М. </a:t>
            </a:r>
            <a:r>
              <a:rPr lang="ru-RU" dirty="0" err="1">
                <a:effectLst/>
              </a:rPr>
              <a:t>Люшера</a:t>
            </a:r>
            <a:r>
              <a:rPr lang="ru-RU" dirty="0">
                <a:effectLst/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 smtClean="0"/>
              <a:t>	Для теста были использованы мультфильмы:</a:t>
            </a:r>
          </a:p>
          <a:p>
            <a:pPr marL="137160" indent="0">
              <a:buNone/>
            </a:pPr>
            <a:r>
              <a:rPr lang="ru-RU" dirty="0" smtClean="0"/>
              <a:t> «</a:t>
            </a:r>
            <a:r>
              <a:rPr lang="ru-RU" dirty="0"/>
              <a:t>Том и </a:t>
            </a:r>
            <a:r>
              <a:rPr lang="ru-RU" dirty="0" err="1" smtClean="0"/>
              <a:t>Джери</a:t>
            </a:r>
            <a:r>
              <a:rPr lang="ru-RU" dirty="0" smtClean="0"/>
              <a:t>», </a:t>
            </a:r>
          </a:p>
          <a:p>
            <a:pPr marL="137160" indent="0">
              <a:buNone/>
            </a:pPr>
            <a:r>
              <a:rPr lang="ru-RU" dirty="0" smtClean="0"/>
              <a:t>«Кот  Леопольд».</a:t>
            </a:r>
          </a:p>
          <a:p>
            <a:pPr marL="137160" indent="0">
              <a:buNone/>
            </a:pPr>
            <a:r>
              <a:rPr lang="ru-RU" dirty="0" smtClean="0"/>
              <a:t>По сюжетной линии и составу персонажей они очень похожи между собой.</a:t>
            </a:r>
            <a:endParaRPr lang="ru-RU" dirty="0"/>
          </a:p>
        </p:txBody>
      </p:sp>
      <p:pic>
        <p:nvPicPr>
          <p:cNvPr id="1026" name="Picture 2" descr="K:\Files\НОУ\Download-Tom-and-Jerry-HD-Imag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322766"/>
            <a:ext cx="3096344" cy="232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K:\Files\НОУ\1713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861048"/>
            <a:ext cx="3317578" cy="2324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9372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</a:rPr>
              <a:t>Цветовой тест М. </a:t>
            </a:r>
            <a:r>
              <a:rPr lang="ru-RU" dirty="0" err="1" smtClean="0">
                <a:effectLst/>
              </a:rPr>
              <a:t>Люшера</a:t>
            </a:r>
            <a:r>
              <a:rPr lang="ru-RU" dirty="0" smtClean="0">
                <a:effectLst/>
              </a:rPr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1643050"/>
            <a:ext cx="664373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indent="0" algn="ctr">
              <a:buNone/>
            </a:pPr>
            <a:r>
              <a:rPr lang="ru-RU" sz="3200" dirty="0" smtClean="0"/>
              <a:t>Анализ теста показал, что настроение детей изменяется. </a:t>
            </a:r>
          </a:p>
          <a:p>
            <a:pPr marL="137160" indent="0" algn="ctr">
              <a:buNone/>
            </a:pPr>
            <a:r>
              <a:rPr lang="ru-RU" sz="3200" dirty="0" smtClean="0"/>
              <a:t>Результаты экспериментов показали, что настроение детей напрямую зависит от эмоционального фона просматриваемого мультфильма.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071546"/>
            <a:ext cx="8358246" cy="5786454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sz="4000" dirty="0" smtClean="0"/>
              <a:t>Не все мультфильмы, которые предпочитают смотреть дети, являются качественными и несут позитивное воспитательное значение.</a:t>
            </a:r>
          </a:p>
          <a:p>
            <a:pPr lvl="0"/>
            <a:r>
              <a:rPr lang="ru-RU" sz="4000" dirty="0" smtClean="0"/>
              <a:t>Существуют мультфильмы, которые по своим характеристикам оказывают как негативное, так и позитивное воздействие на развитие личности ребенка, независимо от их происхождения.</a:t>
            </a:r>
          </a:p>
          <a:p>
            <a:pPr lvl="0"/>
            <a:r>
              <a:rPr lang="ru-RU" sz="4000" dirty="0" smtClean="0"/>
              <a:t> Большинство родителей не контролируют выбор детей. Вследствие этого ребята, предпочитающие смотреть в основном зарубежные мультфильмы, испытывают негативное воздействие на эмоциональную сферу.</a:t>
            </a:r>
          </a:p>
          <a:p>
            <a:pPr lvl="0"/>
            <a:r>
              <a:rPr lang="ru-RU" sz="4000" dirty="0" smtClean="0"/>
              <a:t> Настроение детей напрямую зависит от эмоционального фона просматриваемого мультфильма.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</p:spPr>
        <p:txBody>
          <a:bodyPr>
            <a:normAutofit/>
          </a:bodyPr>
          <a:lstStyle/>
          <a:p>
            <a:r>
              <a:rPr lang="ru-RU" sz="8000" dirty="0" smtClean="0"/>
              <a:t>Спасибо </a:t>
            </a:r>
            <a:br>
              <a:rPr lang="ru-RU" sz="8000" dirty="0" smtClean="0"/>
            </a:br>
            <a:r>
              <a:rPr lang="ru-RU" sz="8000" dirty="0" smtClean="0"/>
              <a:t>за</a:t>
            </a:r>
            <a:br>
              <a:rPr lang="ru-RU" sz="8000" dirty="0" smtClean="0"/>
            </a:br>
            <a:r>
              <a:rPr lang="ru-RU" sz="8000" dirty="0" smtClean="0"/>
              <a:t>внимание!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xmlns="" val="84767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Для достижения цели поставлены следующие задачи: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изучить </a:t>
            </a:r>
            <a:r>
              <a:rPr lang="ru-RU" dirty="0"/>
              <a:t>литературу по данной проблеме;</a:t>
            </a:r>
          </a:p>
          <a:p>
            <a:r>
              <a:rPr lang="ru-RU" dirty="0" smtClean="0"/>
              <a:t>выяснить </a:t>
            </a:r>
            <a:r>
              <a:rPr lang="ru-RU" dirty="0"/>
              <a:t>какую пользу и вред может принести выдуманный мир мультипликации;</a:t>
            </a:r>
          </a:p>
          <a:p>
            <a:r>
              <a:rPr lang="ru-RU" dirty="0" smtClean="0"/>
              <a:t>провести </a:t>
            </a:r>
            <a:r>
              <a:rPr lang="ru-RU" dirty="0"/>
              <a:t>анкетирование в начальных классах, с целью выявления наиболее предпочтительных мультфильмов и их героев;</a:t>
            </a:r>
          </a:p>
          <a:p>
            <a:r>
              <a:rPr lang="ru-RU" dirty="0" smtClean="0"/>
              <a:t>сравнить </a:t>
            </a:r>
            <a:r>
              <a:rPr lang="ru-RU" dirty="0"/>
              <a:t>отечественные и зарубежные мультфильмы;</a:t>
            </a:r>
          </a:p>
          <a:p>
            <a:r>
              <a:rPr lang="ru-RU" dirty="0" smtClean="0"/>
              <a:t>изучить</a:t>
            </a:r>
            <a:r>
              <a:rPr lang="ru-RU" dirty="0"/>
              <a:t>, как влияют современные мультфильмы на тревожность и агрессивность младших школьников;</a:t>
            </a:r>
          </a:p>
          <a:p>
            <a:r>
              <a:rPr lang="ru-RU" dirty="0" smtClean="0"/>
              <a:t>проанализировать </a:t>
            </a:r>
            <a:r>
              <a:rPr lang="ru-RU" dirty="0"/>
              <a:t>результаты исследований и сделать выводы.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2967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В основу исследования 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положена </a:t>
            </a:r>
            <a:r>
              <a:rPr lang="ru-RU" dirty="0">
                <a:effectLst/>
              </a:rPr>
              <a:t>гипотеза: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ctr">
              <a:buNone/>
            </a:pPr>
            <a:r>
              <a:rPr lang="ru-RU" sz="3600" dirty="0"/>
              <a:t>В</a:t>
            </a:r>
            <a:r>
              <a:rPr lang="ru-RU" sz="3600" dirty="0" smtClean="0"/>
              <a:t>озможно</a:t>
            </a:r>
            <a:r>
              <a:rPr lang="ru-RU" sz="3600" dirty="0"/>
              <a:t>, </a:t>
            </a:r>
            <a:r>
              <a:rPr lang="ru-RU" sz="3600" dirty="0" smtClean="0"/>
              <a:t>мультфильмы, </a:t>
            </a:r>
            <a:r>
              <a:rPr lang="ru-RU" sz="3600" dirty="0"/>
              <a:t>в которых больше добра, а не насилия, будут способствовать гармоничному развитию ребенка, а те, в которых много </a:t>
            </a:r>
            <a:r>
              <a:rPr lang="ru-RU" sz="3600" dirty="0" smtClean="0"/>
              <a:t>насилия, </a:t>
            </a:r>
            <a:r>
              <a:rPr lang="ru-RU" sz="3600" dirty="0"/>
              <a:t>развивают у ребенка тревожность, страхи, неуверенность в общении с взрослыми и детьми.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1500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Методы исследования: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метод лингвистического описания, позволяющий изучить  теоретический </a:t>
            </a:r>
            <a:r>
              <a:rPr lang="ru-RU" sz="4000" dirty="0" smtClean="0"/>
              <a:t>материал;</a:t>
            </a:r>
          </a:p>
          <a:p>
            <a:r>
              <a:rPr lang="ru-RU" sz="4000" dirty="0"/>
              <a:t>метод статистического </a:t>
            </a:r>
            <a:r>
              <a:rPr lang="ru-RU" sz="4000" dirty="0" smtClean="0"/>
              <a:t>подсчета;</a:t>
            </a:r>
          </a:p>
          <a:p>
            <a:r>
              <a:rPr lang="ru-RU" sz="4000" dirty="0" smtClean="0"/>
              <a:t>метод </a:t>
            </a:r>
            <a:r>
              <a:rPr lang="ru-RU" sz="4000" dirty="0"/>
              <a:t>сравнения и анализа.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8595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Признаки «вредного» </a:t>
            </a:r>
            <a:r>
              <a:rPr lang="ru-RU" sz="3600" dirty="0" smtClean="0"/>
              <a:t>мультфильма</a:t>
            </a:r>
            <a:br>
              <a:rPr lang="ru-RU" sz="3600" dirty="0" smtClean="0"/>
            </a:br>
            <a:r>
              <a:rPr lang="ru-RU" sz="4000" dirty="0" smtClean="0"/>
              <a:t>Сцена</a:t>
            </a:r>
            <a:r>
              <a:rPr lang="ru-RU" dirty="0" smtClean="0"/>
              <a:t> - агрессия</a:t>
            </a:r>
            <a:endParaRPr lang="ru-RU" dirty="0"/>
          </a:p>
        </p:txBody>
      </p:sp>
      <p:pic>
        <p:nvPicPr>
          <p:cNvPr id="4" name="Объект 3" descr="E:\Files\НОУ\мультфильмы\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16832"/>
            <a:ext cx="266429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Files\НОУ\мультфильмы\aRMG3L7s3wIgl7kNqOGDatrbLHJ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509120"/>
            <a:ext cx="324036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779912" y="1772816"/>
            <a:ext cx="48245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000" dirty="0" smtClean="0"/>
              <a:t>	Главные </a:t>
            </a:r>
            <a:r>
              <a:rPr lang="ru-RU" sz="2000" dirty="0"/>
              <a:t>герои мультфильма агрессивны, они стремятся нанести вред окружающим, нередко калечат или убивают других персонажей, причём подробности жестокого, агрессивного отношения многократно </a:t>
            </a:r>
            <a:r>
              <a:rPr lang="ru-RU" sz="2000" dirty="0" smtClean="0"/>
              <a:t>повторяются.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4286256"/>
            <a:ext cx="42862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000" b="1" i="1" dirty="0" smtClean="0"/>
              <a:t>      Последствия просмотра сцены</a:t>
            </a:r>
            <a:r>
              <a:rPr lang="ru-RU" sz="2000" b="1" i="1" dirty="0"/>
              <a:t>.</a:t>
            </a:r>
            <a:r>
              <a:rPr lang="ru-RU" sz="2000" i="1" dirty="0"/>
              <a:t> </a:t>
            </a:r>
            <a:endParaRPr lang="ru-RU" sz="2000" i="1" dirty="0" smtClean="0"/>
          </a:p>
          <a:p>
            <a:pPr algn="just" fontAlgn="base"/>
            <a:r>
              <a:rPr lang="ru-RU" sz="2000" dirty="0" smtClean="0"/>
              <a:t>	Проявление жестокости, безжалостности,     немотивированной злости и агрессии ребенком в реальной жизни.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57142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Признаки «вредного» мультфильма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600" dirty="0">
                <a:effectLst/>
              </a:rPr>
              <a:t>Сцена – </a:t>
            </a:r>
            <a:r>
              <a:rPr lang="ru-RU" sz="3600" dirty="0" err="1" smtClean="0">
                <a:effectLst/>
              </a:rPr>
              <a:t>девиантного</a:t>
            </a:r>
            <a:r>
              <a:rPr lang="ru-RU" sz="3600" dirty="0" smtClean="0">
                <a:effectLst/>
              </a:rPr>
              <a:t> </a:t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поведения </a:t>
            </a:r>
            <a:r>
              <a:rPr lang="ru-RU" sz="3600" dirty="0">
                <a:effectLst/>
              </a:rPr>
              <a:t>героев</a:t>
            </a:r>
            <a:endParaRPr lang="ru-RU" sz="3600" dirty="0"/>
          </a:p>
        </p:txBody>
      </p:sp>
      <p:pic>
        <p:nvPicPr>
          <p:cNvPr id="4" name="Объект 3" descr="E:\Files\НОУ\мультфильмы\good-little-girl-fiolee-fionna-and-marshal-lee-35016140-1024-85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280831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Files\НОУ\мультфильмы\429d2ca7bb704af4c84a17b65498ebb3_aca6f66c9ebf67de420f293c4957ef8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8144" y="4509120"/>
            <a:ext cx="2808311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067944" y="1916832"/>
            <a:ext cx="460851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dirty="0" smtClean="0"/>
              <a:t>	</a:t>
            </a:r>
            <a:r>
              <a:rPr lang="ru-RU" sz="2000" dirty="0" smtClean="0"/>
              <a:t>Нарушение  общепринятых правил, </a:t>
            </a:r>
            <a:r>
              <a:rPr lang="ru-RU" sz="2000" dirty="0"/>
              <a:t>никто не наказывает, не ставит в угол, не говорит, что так делать нельзя. Плохие герои </a:t>
            </a:r>
            <a:r>
              <a:rPr lang="ru-RU" sz="2000" dirty="0" smtClean="0"/>
              <a:t>остаются безнаказанными</a:t>
            </a:r>
            <a:r>
              <a:rPr lang="ru-RU" sz="2000" dirty="0"/>
              <a:t>, так как нет объяснения что хорошо, а что плохо.</a:t>
            </a:r>
          </a:p>
          <a:p>
            <a:pPr algn="just" fontAlgn="base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3933057"/>
            <a:ext cx="52565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i="1" dirty="0"/>
              <a:t>Последствия просмотра сцены.</a:t>
            </a:r>
            <a:r>
              <a:rPr lang="ru-RU" sz="2000" i="1" dirty="0"/>
              <a:t> </a:t>
            </a:r>
            <a:endParaRPr lang="ru-RU" sz="2000" i="1" dirty="0" smtClean="0"/>
          </a:p>
          <a:p>
            <a:pPr algn="just" fontAlgn="base"/>
            <a:r>
              <a:rPr lang="ru-RU" sz="2000" dirty="0" smtClean="0"/>
              <a:t>	Закрепляется </a:t>
            </a:r>
            <a:r>
              <a:rPr lang="ru-RU" sz="2000" dirty="0"/>
              <a:t>представление о допустимости подобных форм </a:t>
            </a:r>
            <a:r>
              <a:rPr lang="ru-RU" sz="2000" dirty="0" smtClean="0"/>
              <a:t>поведения. Ребенок </a:t>
            </a:r>
            <a:r>
              <a:rPr lang="ru-RU" sz="2000" dirty="0"/>
              <a:t>пренебрегает запретами. Его представления о добре и зле становятся размытыми.</a:t>
            </a:r>
          </a:p>
        </p:txBody>
      </p:sp>
    </p:spTree>
    <p:extLst>
      <p:ext uri="{BB962C8B-B14F-4D97-AF65-F5344CB8AC3E}">
        <p14:creationId xmlns:p14="http://schemas.microsoft.com/office/powerpoint/2010/main" xmlns="" val="345235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Признаки «</a:t>
            </a:r>
            <a:r>
              <a:rPr lang="ru-RU" sz="3200" dirty="0" smtClean="0"/>
              <a:t>вредного</a:t>
            </a:r>
            <a:r>
              <a:rPr lang="ru-RU" sz="3200" dirty="0"/>
              <a:t>» </a:t>
            </a:r>
            <a:r>
              <a:rPr lang="ru-RU" sz="3200" dirty="0" smtClean="0"/>
              <a:t>мультфильма</a:t>
            </a:r>
            <a:br>
              <a:rPr lang="ru-RU" sz="3200" dirty="0" smtClean="0"/>
            </a:br>
            <a:r>
              <a:rPr lang="ru-RU" sz="3200" dirty="0">
                <a:effectLst/>
              </a:rPr>
              <a:t>Сцены неуважительного отношения к людям, животным, растениям. </a:t>
            </a:r>
            <a:endParaRPr lang="ru-RU" sz="3200" dirty="0"/>
          </a:p>
        </p:txBody>
      </p:sp>
      <p:pic>
        <p:nvPicPr>
          <p:cNvPr id="4" name="Объект 3" descr="E:\Files\НОУ\мультфильмы\главная-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1"/>
            <a:ext cx="316835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Files\НОУ\мультфильмы\big_startfilmru126410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168" y="4725144"/>
            <a:ext cx="244827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000496" y="1571612"/>
            <a:ext cx="4857784" cy="224676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2000" dirty="0" smtClean="0"/>
              <a:t>Показано </a:t>
            </a:r>
            <a:r>
              <a:rPr lang="ru-RU" sz="2000" dirty="0"/>
              <a:t>безнаказанное глумление </a:t>
            </a:r>
            <a:r>
              <a:rPr lang="ru-RU" sz="2000" dirty="0" smtClean="0"/>
              <a:t>над старостью</a:t>
            </a:r>
            <a:r>
              <a:rPr lang="ru-RU" sz="2000" dirty="0"/>
              <a:t>, </a:t>
            </a:r>
            <a:r>
              <a:rPr lang="ru-RU" sz="2000" dirty="0" smtClean="0"/>
              <a:t>беспомощностью, слабостью.</a:t>
            </a:r>
          </a:p>
          <a:p>
            <a:r>
              <a:rPr lang="ru-RU" sz="2000" dirty="0" smtClean="0"/>
              <a:t>Современные мультфильмы позиционируются </a:t>
            </a:r>
            <a:r>
              <a:rPr lang="ru-RU" sz="2000" dirty="0"/>
              <a:t>как развлекательные, легкие, </a:t>
            </a:r>
            <a:r>
              <a:rPr lang="ru-RU" sz="2000" dirty="0" err="1" smtClean="0"/>
              <a:t>юмористическиеНо</a:t>
            </a:r>
            <a:r>
              <a:rPr lang="ru-RU" sz="2000" dirty="0" smtClean="0"/>
              <a:t> </a:t>
            </a:r>
            <a:r>
              <a:rPr lang="ru-RU" sz="2000" dirty="0"/>
              <a:t>юмор, представленный в них, </a:t>
            </a:r>
            <a:r>
              <a:rPr lang="ru-RU" sz="2000" dirty="0" smtClean="0"/>
              <a:t>зачастую злой</a:t>
            </a:r>
            <a:r>
              <a:rPr lang="ru-RU" sz="2000" dirty="0"/>
              <a:t>, грубый, </a:t>
            </a:r>
            <a:r>
              <a:rPr lang="ru-RU" sz="2000" dirty="0" smtClean="0"/>
              <a:t>глупый и </a:t>
            </a:r>
            <a:r>
              <a:rPr lang="ru-RU" sz="2000" dirty="0"/>
              <a:t>примитивный.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4452182"/>
            <a:ext cx="48965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000" b="1" i="1" dirty="0"/>
              <a:t>Последствия просмотра сцены. </a:t>
            </a:r>
            <a:endParaRPr lang="ru-RU" sz="2000" b="1" i="1" dirty="0" smtClean="0"/>
          </a:p>
          <a:p>
            <a:pPr fontAlgn="base"/>
            <a:r>
              <a:rPr lang="ru-RU" sz="2000" i="1" dirty="0"/>
              <a:t>	</a:t>
            </a:r>
            <a:r>
              <a:rPr lang="ru-RU" sz="2000" dirty="0" smtClean="0"/>
              <a:t>Негативное </a:t>
            </a:r>
            <a:r>
              <a:rPr lang="ru-RU" sz="2000" dirty="0"/>
              <a:t>общение с близкими взрослыми и сверстниками: циничные высказывания, неприличные жесты, непристойное поведение, грубость, безжалостность. </a:t>
            </a:r>
          </a:p>
        </p:txBody>
      </p:sp>
    </p:spTree>
    <p:extLst>
      <p:ext uri="{BB962C8B-B14F-4D97-AF65-F5344CB8AC3E}">
        <p14:creationId xmlns:p14="http://schemas.microsoft.com/office/powerpoint/2010/main" xmlns="" val="51789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Признаки «вредного» </a:t>
            </a:r>
            <a:r>
              <a:rPr lang="ru-RU" sz="3200" dirty="0" smtClean="0"/>
              <a:t>мультфильма</a:t>
            </a:r>
            <a:br>
              <a:rPr lang="ru-RU" sz="3200" dirty="0" smtClean="0"/>
            </a:br>
            <a:r>
              <a:rPr lang="ru-RU" sz="3200" dirty="0">
                <a:effectLst/>
              </a:rPr>
              <a:t>Сцены с опасными для жизни ребенка формами поведения</a:t>
            </a:r>
            <a:endParaRPr lang="ru-RU" sz="3200" dirty="0"/>
          </a:p>
        </p:txBody>
      </p:sp>
      <p:pic>
        <p:nvPicPr>
          <p:cNvPr id="5" name="Объект 4" descr="E:\Files\НОУ\мультфильмы\0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4350" y="1668462"/>
            <a:ext cx="2977530" cy="176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:\Files\НОУ\мультфильмы\nicktoons_TMNT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20072" y="4077072"/>
            <a:ext cx="3528391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214810" y="2000240"/>
            <a:ext cx="40112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/>
              <a:t>	</a:t>
            </a:r>
            <a:r>
              <a:rPr lang="ru-RU" sz="2000" dirty="0" smtClean="0"/>
              <a:t>Повторять такие сцены в </a:t>
            </a:r>
            <a:r>
              <a:rPr lang="ru-RU" sz="2000" dirty="0"/>
              <a:t>реальной действительности глупо, нецелесообразно и опасно</a:t>
            </a:r>
            <a:r>
              <a:rPr lang="ru-RU" dirty="0"/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4221088"/>
            <a:ext cx="47525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i="1" dirty="0"/>
              <a:t>Последствия </a:t>
            </a:r>
            <a:r>
              <a:rPr lang="ru-RU" sz="2000" b="1" i="1" dirty="0" smtClean="0"/>
              <a:t>просмотра сцены</a:t>
            </a:r>
            <a:r>
              <a:rPr lang="ru-RU" sz="2000" b="1" i="1" dirty="0"/>
              <a:t>.</a:t>
            </a:r>
            <a:r>
              <a:rPr lang="ru-RU" sz="2000" i="1" dirty="0"/>
              <a:t> </a:t>
            </a:r>
            <a:endParaRPr lang="ru-RU" sz="2000" i="1" dirty="0" smtClean="0"/>
          </a:p>
          <a:p>
            <a:pPr fontAlgn="base"/>
            <a:r>
              <a:rPr lang="ru-RU" sz="2000" i="1" dirty="0"/>
              <a:t>	</a:t>
            </a:r>
            <a:r>
              <a:rPr lang="ru-RU" sz="2000" dirty="0" smtClean="0"/>
              <a:t>Склонность </a:t>
            </a:r>
            <a:r>
              <a:rPr lang="ru-RU" sz="2000" dirty="0"/>
              <a:t>к подражанию. Снижение у ребенка инстинкта самосохранения, порога чувствительности к опасности, что может привести к травме.</a:t>
            </a:r>
          </a:p>
        </p:txBody>
      </p:sp>
    </p:spTree>
    <p:extLst>
      <p:ext uri="{BB962C8B-B14F-4D97-AF65-F5344CB8AC3E}">
        <p14:creationId xmlns:p14="http://schemas.microsoft.com/office/powerpoint/2010/main" xmlns="" val="152490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226</TotalTime>
  <Words>747</Words>
  <Application>Microsoft Office PowerPoint</Application>
  <PresentationFormat>Экран (4:3)</PresentationFormat>
  <Paragraphs>113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Апекс</vt:lpstr>
      <vt:lpstr>Как мультфильмы влияют на детей? Исследовательская работа</vt:lpstr>
      <vt:lpstr>Цель работы:</vt:lpstr>
      <vt:lpstr>Для достижения цели поставлены следующие задачи: </vt:lpstr>
      <vt:lpstr>В основу исследования  положена гипотеза:</vt:lpstr>
      <vt:lpstr>Методы исследования: </vt:lpstr>
      <vt:lpstr>Признаки «вредного» мультфильма Сцена - агрессия</vt:lpstr>
      <vt:lpstr>Признаки «вредного» мультфильма Сцена – девиантного  поведения героев</vt:lpstr>
      <vt:lpstr>Признаки «вредного» мультфильма Сцены неуважительного отношения к людям, животным, растениям. </vt:lpstr>
      <vt:lpstr>Признаки «вредного» мультфильма Сцены с опасными для жизни ребенка формами поведения</vt:lpstr>
      <vt:lpstr>Признаки «вредного» мультфильма Сцены, где герои транслируют не свойственное их полу поведение</vt:lpstr>
      <vt:lpstr>Признаки «вредного» мультфильма Сцены неуважительного отношения  к своей семье.</vt:lpstr>
      <vt:lpstr>Признаки «вредного» мультфильма Использование несимпатичных, а порой даже уродливых героев. </vt:lpstr>
      <vt:lpstr>Признаки «вредного» мультфильма Целующиеся принц и принцесса  </vt:lpstr>
      <vt:lpstr>Результаты анкетирования</vt:lpstr>
      <vt:lpstr>Результаты анкетирования</vt:lpstr>
      <vt:lpstr>Результаты анкетирования</vt:lpstr>
      <vt:lpstr>Результаты анкетирования</vt:lpstr>
      <vt:lpstr>Результаты анкетирования</vt:lpstr>
      <vt:lpstr>Результаты анкетирования</vt:lpstr>
      <vt:lpstr>Цветовой тест М. Люшера.</vt:lpstr>
      <vt:lpstr>Цветовой тест М. Люшера.</vt:lpstr>
      <vt:lpstr>Цветовой тест М. Люшера.</vt:lpstr>
      <vt:lpstr>Вывод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мультфильмы влияют на детей? Исследовательская работа</dc:title>
  <dc:creator>ПКПК</dc:creator>
  <cp:lastModifiedBy>User</cp:lastModifiedBy>
  <cp:revision>44</cp:revision>
  <dcterms:created xsi:type="dcterms:W3CDTF">2017-01-17T11:04:28Z</dcterms:created>
  <dcterms:modified xsi:type="dcterms:W3CDTF">2017-01-20T14:35:22Z</dcterms:modified>
</cp:coreProperties>
</file>