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2" r:id="rId5"/>
    <p:sldId id="267" r:id="rId6"/>
    <p:sldId id="268" r:id="rId7"/>
    <p:sldId id="271" r:id="rId8"/>
    <p:sldId id="270" r:id="rId9"/>
    <p:sldId id="25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>
      <p:cViewPr>
        <p:scale>
          <a:sx n="90" d="100"/>
          <a:sy n="90" d="100"/>
        </p:scale>
        <p:origin x="-59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9" name="Группа 8"/>
          <p:cNvGrpSpPr/>
          <p:nvPr userDrawn="1"/>
        </p:nvGrpSpPr>
        <p:grpSpPr>
          <a:xfrm>
            <a:off x="0" y="-1"/>
            <a:ext cx="9144000" cy="274321"/>
            <a:chOff x="0" y="-1"/>
            <a:chExt cx="9144000" cy="274321"/>
          </a:xfrm>
        </p:grpSpPr>
        <p:pic>
          <p:nvPicPr>
            <p:cNvPr id="8" name="Рисунок 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6095"/>
              <a:ext cx="4501905" cy="268225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2095" y="-1"/>
              <a:ext cx="4501905" cy="268225"/>
            </a:xfrm>
            <a:prstGeom prst="rect">
              <a:avLst/>
            </a:prstGeom>
          </p:spPr>
        </p:pic>
      </p:grpSp>
      <p:grpSp>
        <p:nvGrpSpPr>
          <p:cNvPr id="12" name="Группа 11"/>
          <p:cNvGrpSpPr/>
          <p:nvPr userDrawn="1"/>
        </p:nvGrpSpPr>
        <p:grpSpPr>
          <a:xfrm>
            <a:off x="0" y="6583679"/>
            <a:ext cx="9144000" cy="274321"/>
            <a:chOff x="0" y="-1"/>
            <a:chExt cx="9144000" cy="274321"/>
          </a:xfrm>
        </p:grpSpPr>
        <p:pic>
          <p:nvPicPr>
            <p:cNvPr id="13" name="Рисунок 12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6095"/>
              <a:ext cx="4501905" cy="268225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2095" y="-1"/>
              <a:ext cx="4501905" cy="268225"/>
            </a:xfrm>
            <a:prstGeom prst="rect">
              <a:avLst/>
            </a:prstGeom>
          </p:spPr>
        </p:pic>
      </p:grp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758935" y="3294888"/>
            <a:ext cx="4501905" cy="26822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-2116840" y="3294888"/>
            <a:ext cx="4501905" cy="26822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617" y="-25128"/>
            <a:ext cx="3533775" cy="683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2121057" cy="4104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Группа 7"/>
          <p:cNvGrpSpPr/>
          <p:nvPr userDrawn="1"/>
        </p:nvGrpSpPr>
        <p:grpSpPr>
          <a:xfrm>
            <a:off x="0" y="-1"/>
            <a:ext cx="9144000" cy="274321"/>
            <a:chOff x="0" y="-1"/>
            <a:chExt cx="9144000" cy="274321"/>
          </a:xfrm>
        </p:grpSpPr>
        <p:pic>
          <p:nvPicPr>
            <p:cNvPr id="9" name="Рисунок 8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6095"/>
              <a:ext cx="4501905" cy="268225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2095" y="-1"/>
              <a:ext cx="4501905" cy="268225"/>
            </a:xfrm>
            <a:prstGeom prst="rect">
              <a:avLst/>
            </a:prstGeom>
          </p:spPr>
        </p:pic>
      </p:grpSp>
      <p:grpSp>
        <p:nvGrpSpPr>
          <p:cNvPr id="11" name="Группа 10"/>
          <p:cNvGrpSpPr/>
          <p:nvPr userDrawn="1"/>
        </p:nvGrpSpPr>
        <p:grpSpPr>
          <a:xfrm>
            <a:off x="0" y="6583679"/>
            <a:ext cx="9144000" cy="274321"/>
            <a:chOff x="0" y="-1"/>
            <a:chExt cx="9144000" cy="274321"/>
          </a:xfrm>
        </p:grpSpPr>
        <p:pic>
          <p:nvPicPr>
            <p:cNvPr id="12" name="Рисунок 11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6095"/>
              <a:ext cx="4501905" cy="268225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2095" y="-1"/>
              <a:ext cx="4501905" cy="268225"/>
            </a:xfrm>
            <a:prstGeom prst="rect">
              <a:avLst/>
            </a:prstGeom>
          </p:spPr>
        </p:pic>
      </p:grp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-2116840" y="3294888"/>
            <a:ext cx="4501905" cy="26822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758935" y="3294888"/>
            <a:ext cx="4501905" cy="2682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049336" y="2747002"/>
            <a:ext cx="2121057" cy="4104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Группа 7"/>
          <p:cNvGrpSpPr/>
          <p:nvPr userDrawn="1"/>
        </p:nvGrpSpPr>
        <p:grpSpPr>
          <a:xfrm>
            <a:off x="0" y="-1"/>
            <a:ext cx="9144000" cy="274321"/>
            <a:chOff x="0" y="-1"/>
            <a:chExt cx="9144000" cy="274321"/>
          </a:xfrm>
        </p:grpSpPr>
        <p:pic>
          <p:nvPicPr>
            <p:cNvPr id="9" name="Рисунок 8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6095"/>
              <a:ext cx="4501905" cy="268225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2095" y="-1"/>
              <a:ext cx="4501905" cy="268225"/>
            </a:xfrm>
            <a:prstGeom prst="rect">
              <a:avLst/>
            </a:prstGeom>
          </p:spPr>
        </p:pic>
      </p:grpSp>
      <p:grpSp>
        <p:nvGrpSpPr>
          <p:cNvPr id="11" name="Группа 10"/>
          <p:cNvGrpSpPr/>
          <p:nvPr userDrawn="1"/>
        </p:nvGrpSpPr>
        <p:grpSpPr>
          <a:xfrm>
            <a:off x="0" y="6583679"/>
            <a:ext cx="9144000" cy="274321"/>
            <a:chOff x="0" y="-1"/>
            <a:chExt cx="9144000" cy="274321"/>
          </a:xfrm>
        </p:grpSpPr>
        <p:pic>
          <p:nvPicPr>
            <p:cNvPr id="12" name="Рисунок 11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6095"/>
              <a:ext cx="4501905" cy="268225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2095" y="-1"/>
              <a:ext cx="4501905" cy="268225"/>
            </a:xfrm>
            <a:prstGeom prst="rect">
              <a:avLst/>
            </a:prstGeom>
          </p:spPr>
        </p:pic>
      </p:grp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-2116840" y="3294888"/>
            <a:ext cx="4501905" cy="26822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758935" y="3294888"/>
            <a:ext cx="4501905" cy="26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349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амка 8"/>
          <p:cNvSpPr/>
          <p:nvPr userDrawn="1"/>
        </p:nvSpPr>
        <p:spPr>
          <a:xfrm>
            <a:off x="0" y="0"/>
            <a:ext cx="9144000" cy="6857999"/>
          </a:xfrm>
          <a:prstGeom prst="frame">
            <a:avLst>
              <a:gd name="adj1" fmla="val 3567"/>
            </a:avLst>
          </a:prstGeom>
          <a:blipFill dpi="0"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-36576" y="6675786"/>
            <a:ext cx="75693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kern="1200" dirty="0" smtClean="0">
                <a:solidFill>
                  <a:srgbClr val="C00000"/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© </a:t>
            </a:r>
            <a:r>
              <a:rPr lang="en-US" sz="1000" kern="1200" dirty="0" err="1" smtClean="0">
                <a:solidFill>
                  <a:srgbClr val="C00000"/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FokinaLidia</a:t>
            </a:r>
            <a:endParaRPr lang="ru-RU" sz="1000" kern="1200" dirty="0">
              <a:solidFill>
                <a:srgbClr val="C00000"/>
              </a:solidFill>
              <a:effectLst/>
              <a:latin typeface="Alexandra Zeferino One" pitchFamily="66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131840" y="5013176"/>
            <a:ext cx="576064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Автор : Большакова Татьяна Сергеевна, 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Педагог дополнительного образования 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ГБОУ СОШ № 310 «Слово» Фрунзенского района             г. Санкт-Петербурга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2017 год</a:t>
            </a:r>
            <a:endParaRPr lang="ru-RU" sz="1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3" name="Заголовок 5"/>
          <p:cNvSpPr txBox="1">
            <a:spLocks/>
          </p:cNvSpPr>
          <p:nvPr/>
        </p:nvSpPr>
        <p:spPr>
          <a:xfrm>
            <a:off x="2699792" y="-227715"/>
            <a:ext cx="6192688" cy="6186309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ru-RU" sz="4000" b="1" dirty="0" smtClean="0">
              <a:solidFill>
                <a:srgbClr val="C00000"/>
              </a:solidFill>
              <a:latin typeface="Corbel" panose="020B0503020204020204" pitchFamily="34" charset="0"/>
            </a:endParaRPr>
          </a:p>
          <a:p>
            <a:pPr fontAlgn="base"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Corbel" panose="020B0503020204020204" pitchFamily="34" charset="0"/>
              </a:rPr>
              <a:t>Особенности </a:t>
            </a:r>
          </a:p>
          <a:p>
            <a:pPr fontAlgn="base"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Corbel" panose="020B0503020204020204" pitchFamily="34" charset="0"/>
              </a:rPr>
              <a:t>лепки из пластилина</a:t>
            </a:r>
          </a:p>
          <a:p>
            <a:pPr fontAlgn="base"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Corbel" panose="020B0503020204020204" pitchFamily="34" charset="0"/>
              </a:rPr>
              <a:t>для </a:t>
            </a:r>
            <a:r>
              <a:rPr lang="ru-RU" sz="3200" b="1" dirty="0">
                <a:solidFill>
                  <a:srgbClr val="C00000"/>
                </a:solidFill>
                <a:latin typeface="Corbel" panose="020B0503020204020204" pitchFamily="34" charset="0"/>
              </a:rPr>
              <a:t>детей с ограниченными возможностями </a:t>
            </a:r>
            <a:r>
              <a:rPr lang="ru-RU" sz="3200" b="1" dirty="0" smtClean="0">
                <a:solidFill>
                  <a:srgbClr val="C00000"/>
                </a:solidFill>
                <a:latin typeface="Corbel" panose="020B0503020204020204" pitchFamily="34" charset="0"/>
              </a:rPr>
              <a:t>здоровья</a:t>
            </a:r>
          </a:p>
          <a:p>
            <a:pPr fontAlgn="base">
              <a:spcAft>
                <a:spcPct val="0"/>
              </a:spcAft>
              <a:defRPr/>
            </a:pPr>
            <a:endParaRPr lang="ru-RU" sz="3200" b="1" dirty="0" smtClean="0">
              <a:solidFill>
                <a:srgbClr val="C00000"/>
              </a:solidFill>
              <a:latin typeface="Corbel" panose="020B0503020204020204" pitchFamily="34" charset="0"/>
            </a:endParaRPr>
          </a:p>
          <a:p>
            <a:pPr fontAlgn="base"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Corbel" panose="020B0503020204020204" pitchFamily="34" charset="0"/>
              </a:rPr>
              <a:t>Мастер класс</a:t>
            </a:r>
            <a:endParaRPr lang="ru-RU" sz="3200" b="1" dirty="0">
              <a:solidFill>
                <a:srgbClr val="C00000"/>
              </a:solidFill>
              <a:latin typeface="Corbel" panose="020B0503020204020204" pitchFamily="34" charset="0"/>
            </a:endParaRPr>
          </a:p>
          <a:p>
            <a:pPr fontAlgn="base">
              <a:spcAft>
                <a:spcPct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 pitchFamily="34" charset="0"/>
              </a:rPr>
              <a:t>Роза из пластилина</a:t>
            </a:r>
          </a:p>
          <a:p>
            <a:pPr fontAlgn="base">
              <a:spcAft>
                <a:spcPct val="0"/>
              </a:spcAft>
              <a:defRPr/>
            </a:pPr>
            <a:endParaRPr lang="ru-RU" sz="4000" dirty="0" smtClean="0">
              <a:solidFill>
                <a:srgbClr val="C00000"/>
              </a:solidFill>
              <a:latin typeface="Corbel" panose="020B0503020204020204" pitchFamily="34" charset="0"/>
            </a:endParaRPr>
          </a:p>
          <a:p>
            <a:pPr fontAlgn="base">
              <a:spcAft>
                <a:spcPct val="0"/>
              </a:spcAft>
              <a:defRPr/>
            </a:pPr>
            <a:r>
              <a:rPr lang="ru-RU" sz="4000" dirty="0">
                <a:solidFill>
                  <a:srgbClr val="C00000"/>
                </a:solidFill>
                <a:latin typeface="Corbel" panose="020B0503020204020204" pitchFamily="34" charset="0"/>
              </a:rPr>
              <a:t/>
            </a:r>
            <a:br>
              <a:rPr lang="ru-RU" sz="4000" dirty="0">
                <a:solidFill>
                  <a:srgbClr val="C00000"/>
                </a:solidFill>
                <a:latin typeface="Corbel" panose="020B0503020204020204" pitchFamily="34" charset="0"/>
              </a:rPr>
            </a:br>
            <a:endParaRPr lang="ru-RU" sz="40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66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64704"/>
            <a:ext cx="75608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Пластилин для детей  </a:t>
            </a:r>
            <a:r>
              <a:rPr lang="ru-RU" sz="4400" dirty="0"/>
              <a:t>– это…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1859340"/>
            <a:ext cx="7200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2400" b="1" dirty="0" smtClean="0"/>
              <a:t>  </a:t>
            </a:r>
            <a:r>
              <a:rPr lang="ru-RU" sz="2400" b="1" dirty="0"/>
              <a:t>Средство коррекции – инструмент </a:t>
            </a:r>
            <a:r>
              <a:rPr lang="ru-RU" sz="2400" b="1" dirty="0" smtClean="0"/>
              <a:t>развития и укрепления </a:t>
            </a:r>
            <a:r>
              <a:rPr lang="ru-RU" sz="2400" b="1" dirty="0"/>
              <a:t>мелкой </a:t>
            </a:r>
            <a:r>
              <a:rPr lang="ru-RU" sz="2400" b="1" dirty="0" smtClean="0"/>
              <a:t>моторики</a:t>
            </a:r>
          </a:p>
          <a:p>
            <a:pPr>
              <a:defRPr/>
            </a:pPr>
            <a:endParaRPr lang="ru-RU" sz="2400" b="1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/>
              <a:t>Средство </a:t>
            </a:r>
            <a:r>
              <a:rPr lang="ru-RU" sz="2400" dirty="0"/>
              <a:t>развития речи, мышления, воображения, </a:t>
            </a:r>
            <a:r>
              <a:rPr lang="ru-RU" sz="2400" dirty="0" smtClean="0"/>
              <a:t>восприятия</a:t>
            </a:r>
          </a:p>
          <a:p>
            <a:pPr fontAlgn="auto">
              <a:spcAft>
                <a:spcPts val="0"/>
              </a:spcAft>
              <a:defRPr/>
            </a:pPr>
            <a:endParaRPr lang="ru-RU" sz="24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/>
              <a:t>  Средство </a:t>
            </a:r>
            <a:r>
              <a:rPr lang="ru-RU" sz="2400" dirty="0"/>
              <a:t>развития творческих </a:t>
            </a:r>
            <a:r>
              <a:rPr lang="ru-RU" sz="2400" dirty="0" smtClean="0"/>
              <a:t>способностей</a:t>
            </a:r>
          </a:p>
          <a:p>
            <a:pPr fontAlgn="auto">
              <a:spcAft>
                <a:spcPts val="0"/>
              </a:spcAft>
              <a:defRPr/>
            </a:pPr>
            <a:endParaRPr lang="ru-RU" sz="24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/>
              <a:t>  Техника</a:t>
            </a:r>
            <a:r>
              <a:rPr lang="ru-RU" sz="2400" dirty="0"/>
              <a:t>, дающая право на ошибку (недочёты легко исправить стекой</a:t>
            </a:r>
            <a:r>
              <a:rPr lang="ru-RU" sz="2400" dirty="0" smtClean="0"/>
              <a:t>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1426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2965" y="404664"/>
            <a:ext cx="75608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Пластилин как инструмент </a:t>
            </a:r>
          </a:p>
          <a:p>
            <a:pPr algn="ctr"/>
            <a:r>
              <a:rPr lang="ru-RU" sz="2800" dirty="0" smtClean="0"/>
              <a:t>развития и укрепления </a:t>
            </a:r>
            <a:r>
              <a:rPr lang="ru-RU" sz="2800" dirty="0"/>
              <a:t>мелкой </a:t>
            </a:r>
            <a:r>
              <a:rPr lang="ru-RU" sz="2800" dirty="0" smtClean="0"/>
              <a:t>моторики детей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1556792"/>
            <a:ext cx="692662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u="sng" dirty="0"/>
              <a:t>Ребёнок учится:</a:t>
            </a:r>
          </a:p>
          <a:p>
            <a:pPr marL="514350" indent="-514350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2000" dirty="0"/>
              <a:t>Регулировать нажим, размазывая </a:t>
            </a:r>
            <a:r>
              <a:rPr lang="ru-RU" sz="2000" dirty="0" smtClean="0"/>
              <a:t>пластилин.</a:t>
            </a:r>
            <a:endParaRPr lang="ru-RU" sz="2000" dirty="0"/>
          </a:p>
          <a:p>
            <a:pPr marL="514350" indent="-514350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2000" dirty="0"/>
              <a:t>Формировать контур предмета с помощью стеков  и </a:t>
            </a:r>
            <a:r>
              <a:rPr lang="ru-RU" sz="2000" dirty="0" smtClean="0"/>
              <a:t>пальцев.</a:t>
            </a:r>
            <a:endParaRPr lang="ru-RU" sz="2000" dirty="0"/>
          </a:p>
          <a:p>
            <a:pPr marL="514350" indent="-514350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2000" dirty="0"/>
              <a:t>Включать в лепку все пальцы руки.</a:t>
            </a:r>
          </a:p>
          <a:p>
            <a:pPr marL="514350" indent="-514350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2000" dirty="0"/>
              <a:t>Использовать ладонь для формования предметов.</a:t>
            </a:r>
          </a:p>
          <a:p>
            <a:pPr marL="514350" indent="-514350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2000" dirty="0"/>
              <a:t>Держать стеку под разными </a:t>
            </a:r>
            <a:r>
              <a:rPr lang="ru-RU" sz="2000" dirty="0" smtClean="0"/>
              <a:t>углами.</a:t>
            </a:r>
            <a:endParaRPr lang="ru-RU" sz="2000" dirty="0"/>
          </a:p>
          <a:p>
            <a:pPr marL="514350" indent="-514350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2000" dirty="0"/>
              <a:t>Не выходить за контуры  </a:t>
            </a:r>
            <a:r>
              <a:rPr lang="ru-RU" sz="2000" dirty="0" smtClean="0"/>
              <a:t>изображения.</a:t>
            </a:r>
            <a:endParaRPr lang="ru-RU" sz="2000" dirty="0"/>
          </a:p>
          <a:p>
            <a:pPr marL="514350" indent="-514350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2000" dirty="0"/>
              <a:t>Разминать пластилин перед лепкой, поддерживая оптимальный тонус мышц.</a:t>
            </a:r>
          </a:p>
          <a:p>
            <a:pPr marL="514350" indent="-514350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2000" dirty="0"/>
              <a:t>Накладывать пластилин в несколько слоёв, </a:t>
            </a:r>
            <a:r>
              <a:rPr lang="ru-RU" sz="2000" dirty="0" smtClean="0"/>
              <a:t>выравнивать. </a:t>
            </a:r>
            <a:r>
              <a:rPr lang="ru-RU" sz="2000" dirty="0"/>
              <a:t>поверхность стекой и пластилином.</a:t>
            </a:r>
          </a:p>
          <a:p>
            <a:pPr marL="514350" indent="-514350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2000" dirty="0"/>
              <a:t>Изготавливать очень мелкие предметы с помощью подушечек пальцев.</a:t>
            </a:r>
          </a:p>
        </p:txBody>
      </p:sp>
    </p:spTree>
    <p:extLst>
      <p:ext uri="{BB962C8B-B14F-4D97-AF65-F5344CB8AC3E}">
        <p14:creationId xmlns:p14="http://schemas.microsoft.com/office/powerpoint/2010/main" val="159603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2965" y="404664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Мастер класс</a:t>
            </a:r>
          </a:p>
          <a:p>
            <a:pPr algn="ctr"/>
            <a:r>
              <a:rPr lang="ru-RU" sz="3600" dirty="0" smtClean="0"/>
              <a:t> Роза из пластилина</a:t>
            </a:r>
            <a:endParaRPr lang="ru-RU" sz="4400" dirty="0"/>
          </a:p>
        </p:txBody>
      </p:sp>
      <p:pic>
        <p:nvPicPr>
          <p:cNvPr id="7170" name="Picture 2" descr="C:\Users\User\Desktop\коррекция\Новая папка\1 слай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23801"/>
            <a:ext cx="6694529" cy="488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977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2965" y="404664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Мастер класс</a:t>
            </a:r>
          </a:p>
          <a:p>
            <a:pPr algn="ctr"/>
            <a:r>
              <a:rPr lang="ru-RU" sz="3600" dirty="0" smtClean="0"/>
              <a:t> Роза из пластилина</a:t>
            </a:r>
            <a:endParaRPr lang="ru-RU" sz="4400" dirty="0"/>
          </a:p>
        </p:txBody>
      </p:sp>
      <p:pic>
        <p:nvPicPr>
          <p:cNvPr id="8194" name="Picture 2" descr="C:\Users\User\Desktop\коррекция\Новая папка\2 слай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502423"/>
            <a:ext cx="6552728" cy="491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46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2965" y="404664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Мастер класс</a:t>
            </a:r>
          </a:p>
          <a:p>
            <a:pPr algn="ctr"/>
            <a:r>
              <a:rPr lang="ru-RU" sz="3600" dirty="0" smtClean="0"/>
              <a:t> Роза из пластилина</a:t>
            </a:r>
            <a:endParaRPr lang="ru-RU" sz="4400" dirty="0"/>
          </a:p>
        </p:txBody>
      </p:sp>
      <p:pic>
        <p:nvPicPr>
          <p:cNvPr id="9218" name="Picture 2" descr="C:\Users\User\Desktop\коррекция\Новая папка\3 слай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04993"/>
            <a:ext cx="6624736" cy="497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6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2965" y="404664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/>
              <a:t>Сохранение работ из пластилина</a:t>
            </a:r>
            <a:endParaRPr lang="ru-RU" sz="4400" b="1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68747" y="908720"/>
            <a:ext cx="684413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Чтобы творческие работы сохранялись как можно дольше их необходимо покрыть акриловым или нитро лаком в 2-3 слоя. После такой обработки  композиции из пластилина могут храниться долгое время.</a:t>
            </a:r>
          </a:p>
          <a:p>
            <a:pPr algn="ctr"/>
            <a:endParaRPr lang="ru-RU" sz="3200" dirty="0"/>
          </a:p>
          <a:p>
            <a:pPr algn="ctr"/>
            <a:r>
              <a:rPr lang="ru-RU" sz="3200" dirty="0" smtClean="0"/>
              <a:t>Не обработанные лаком работы нельзя хранить у батарей и в теплых местах.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7305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2965" y="404664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Мои работа из полимерной глины</a:t>
            </a:r>
            <a:endParaRPr lang="ru-RU" sz="4400" dirty="0"/>
          </a:p>
        </p:txBody>
      </p:sp>
      <p:pic>
        <p:nvPicPr>
          <p:cNvPr id="12290" name="Picture 2" descr="C:\Users\User\Desktop\коррекция\Новая папка\мои работы\мои работ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084732"/>
            <a:ext cx="6996550" cy="5249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14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79208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900" b="1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внимание!</a:t>
            </a:r>
            <a:br>
              <a:rPr lang="ru-RU" sz="4900" b="1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900" b="1" dirty="0">
              <a:ln>
                <a:solidFill>
                  <a:schemeClr val="bg1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95539"/>
            <a:ext cx="7704856" cy="532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15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234</Words>
  <Application>Microsoft Office PowerPoint</Application>
  <PresentationFormat>Экран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Благодарю за внимание!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Розы</dc:title>
  <dc:creator>Фокина Лидия Петровна</dc:creator>
  <cp:keywords>Шаблон презентации</cp:keywords>
  <cp:lastModifiedBy>User</cp:lastModifiedBy>
  <cp:revision>17</cp:revision>
  <dcterms:created xsi:type="dcterms:W3CDTF">2017-02-23T13:11:39Z</dcterms:created>
  <dcterms:modified xsi:type="dcterms:W3CDTF">2017-10-17T05:58:50Z</dcterms:modified>
</cp:coreProperties>
</file>