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95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9550">
            <a:alpha val="7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health.mail.ru/pic/news/2015/08/12/f6/59/f659fa17913d11fce633ea6887736d7b.jpg"/>
          <p:cNvPicPr>
            <a:picLocks noChangeAspect="1" noChangeArrowheads="1"/>
          </p:cNvPicPr>
          <p:nvPr/>
        </p:nvPicPr>
        <p:blipFill>
          <a:blip r:embed="rId2" cstate="print">
            <a:lum bright="28000" contrast="-69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04800" y="4419600"/>
            <a:ext cx="685636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«Существует лишь одно добро – знание,</a:t>
            </a:r>
          </a:p>
          <a:p>
            <a:r>
              <a:rPr lang="ru-RU" sz="2800" b="1" dirty="0" smtClean="0"/>
              <a:t>существует лишь одно зло – невежество»</a:t>
            </a:r>
          </a:p>
          <a:p>
            <a:pPr algn="r"/>
            <a:r>
              <a:rPr lang="ru-RU" sz="2800" b="1" dirty="0" smtClean="0"/>
              <a:t>Древнегреческий философ,</a:t>
            </a:r>
          </a:p>
          <a:p>
            <a:pPr algn="r"/>
            <a:r>
              <a:rPr lang="ru-RU" sz="2800" b="1" dirty="0" smtClean="0"/>
              <a:t>Сократ</a:t>
            </a:r>
            <a:endParaRPr lang="ru-RU" sz="28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24200" y="381000"/>
            <a:ext cx="25766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/>
              <a:t>ПРОВЕРЬ СЕБЯ!</a:t>
            </a:r>
            <a:endParaRPr lang="ru-RU" sz="28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371600"/>
            <a:ext cx="37338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 вариант</a:t>
            </a:r>
          </a:p>
          <a:p>
            <a:endParaRPr lang="ru-RU" sz="2800" dirty="0" smtClean="0"/>
          </a:p>
          <a:p>
            <a:r>
              <a:rPr lang="ru-RU" sz="2800" dirty="0" smtClean="0"/>
              <a:t>а) 5387 – 4879 + 3697 = 508 + 3697 = </a:t>
            </a:r>
            <a:r>
              <a:rPr lang="ru-RU" sz="3600" b="1" u="sng" dirty="0" smtClean="0"/>
              <a:t>4205</a:t>
            </a:r>
          </a:p>
          <a:p>
            <a:endParaRPr lang="ru-RU" sz="2800" dirty="0" smtClean="0"/>
          </a:p>
          <a:p>
            <a:r>
              <a:rPr lang="ru-RU" sz="2800" dirty="0" smtClean="0"/>
              <a:t>б) 5307 + 3001 – 1892 = 8308 – 1892 = </a:t>
            </a:r>
            <a:r>
              <a:rPr lang="ru-RU" sz="3600" b="1" u="sng" dirty="0" smtClean="0"/>
              <a:t>6416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876800" y="1371600"/>
            <a:ext cx="3768980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2 вариант</a:t>
            </a:r>
          </a:p>
          <a:p>
            <a:endParaRPr lang="ru-RU" sz="2800" dirty="0" smtClean="0"/>
          </a:p>
          <a:p>
            <a:r>
              <a:rPr lang="ru-RU" sz="2800" dirty="0" smtClean="0"/>
              <a:t>а) 7301 – 2514 + 3829 = </a:t>
            </a:r>
          </a:p>
          <a:p>
            <a:r>
              <a:rPr lang="ru-RU" sz="2800" dirty="0" smtClean="0"/>
              <a:t>4787 + 3829 = </a:t>
            </a:r>
            <a:r>
              <a:rPr lang="ru-RU" sz="3600" b="1" u="sng" dirty="0" smtClean="0"/>
              <a:t>8616</a:t>
            </a:r>
            <a:r>
              <a:rPr lang="ru-RU" sz="3600" dirty="0" smtClean="0"/>
              <a:t> </a:t>
            </a:r>
          </a:p>
          <a:p>
            <a:endParaRPr lang="ru-RU" sz="2800" dirty="0" smtClean="0"/>
          </a:p>
          <a:p>
            <a:r>
              <a:rPr lang="ru-RU" sz="2800" dirty="0" smtClean="0"/>
              <a:t>б) 2534 + 3897 – 2529 =</a:t>
            </a:r>
          </a:p>
          <a:p>
            <a:r>
              <a:rPr lang="ru-RU" sz="2800" dirty="0" smtClean="0"/>
              <a:t>6431 – 2529 = </a:t>
            </a:r>
            <a:r>
              <a:rPr lang="ru-RU" sz="3600" b="1" u="sng" dirty="0" smtClean="0"/>
              <a:t>3902</a:t>
            </a:r>
            <a:endParaRPr lang="ru-RU" sz="3600" b="1" u="sng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524000" y="1676400"/>
            <a:ext cx="6172200" cy="4572000"/>
            <a:chOff x="1524000" y="1524000"/>
            <a:chExt cx="6172200" cy="457200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524000" y="1524000"/>
              <a:ext cx="6172200" cy="1524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524000" y="1981200"/>
              <a:ext cx="6135526" cy="46166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Я все понял (-а) и все сделал (-а) правильно!</a:t>
              </a:r>
              <a:endParaRPr lang="ru-RU" sz="2400" b="1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524000" y="3048000"/>
              <a:ext cx="6172200" cy="1524000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286000" y="3505200"/>
              <a:ext cx="4671022" cy="461665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У меня возникли трудности при…</a:t>
              </a:r>
              <a:endParaRPr lang="ru-RU" sz="2400" b="1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524000" y="4572000"/>
              <a:ext cx="6172200" cy="1524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514600" y="5029200"/>
              <a:ext cx="4287136" cy="46166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Я допустил (-а) много ошибок!</a:t>
              </a:r>
              <a:endParaRPr lang="ru-RU" sz="2400" b="1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590800" y="533400"/>
            <a:ext cx="4240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/>
              <a:t>ПОДВЕДЕМ ИТОГИ УРОКА</a:t>
            </a:r>
            <a:endParaRPr lang="ru-RU" sz="2800" b="1" u="sng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9800" y="685800"/>
            <a:ext cx="4650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u="sng" dirty="0" smtClean="0"/>
              <a:t>ДОМАШНЕЕ ЗАДАНИЕ</a:t>
            </a:r>
            <a:endParaRPr lang="ru-RU" sz="36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1828800"/>
            <a:ext cx="35493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П. 7, С. 41 – 42 </a:t>
            </a:r>
          </a:p>
          <a:p>
            <a:r>
              <a:rPr lang="ru-RU" sz="2800" b="1" dirty="0" smtClean="0"/>
              <a:t>№ 286, № 287, № 288</a:t>
            </a:r>
            <a:endParaRPr lang="ru-RU" sz="2800" b="1" dirty="0"/>
          </a:p>
        </p:txBody>
      </p:sp>
      <p:pic>
        <p:nvPicPr>
          <p:cNvPr id="4" name="Picture 2" descr="http://static.baza.farpost.ru/v/1440464824366_hugeBlo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895600"/>
            <a:ext cx="3638550" cy="363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1219200"/>
            <a:ext cx="58787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u="sng" dirty="0" smtClean="0"/>
              <a:t>СПАСИБО ЗА ВНИМАНИЕ!</a:t>
            </a:r>
            <a:endParaRPr lang="ru-RU" sz="4000" b="1" u="sng" dirty="0"/>
          </a:p>
        </p:txBody>
      </p:sp>
      <p:pic>
        <p:nvPicPr>
          <p:cNvPr id="21506" name="Picture 2" descr="http://more-cliparts.net/images/8cz8ppy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743200"/>
            <a:ext cx="5265208" cy="3475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83142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124200"/>
            <a:ext cx="8317327" cy="291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096000" y="2057400"/>
            <a:ext cx="5334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410200" y="2743200"/>
            <a:ext cx="609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76400" y="3886200"/>
            <a:ext cx="1143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924800" y="4419600"/>
            <a:ext cx="5334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352800" y="5105400"/>
            <a:ext cx="609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029200" y="5715000"/>
            <a:ext cx="8382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57200" y="685800"/>
            <a:ext cx="259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/>
              <a:t>УСТНО</a:t>
            </a:r>
            <a:endParaRPr lang="ru-RU" sz="4000" b="1" u="sng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762000"/>
            <a:ext cx="82067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ВЫЧИТАНИЕ НАТУРАЛЬНЫХ ЧИСЕЛ. </a:t>
            </a:r>
          </a:p>
          <a:p>
            <a:pPr algn="ctr"/>
            <a:r>
              <a:rPr lang="ru-RU" sz="4000" b="1" dirty="0" smtClean="0"/>
              <a:t>ЕГО СВОЙСТВА</a:t>
            </a:r>
            <a:endParaRPr lang="ru-RU" sz="4000" b="1" dirty="0"/>
          </a:p>
        </p:txBody>
      </p:sp>
      <p:pic>
        <p:nvPicPr>
          <p:cNvPr id="2050" name="Picture 2" descr="http://tak-to-ent.net/images/1naglposob/komponenty_vychitanij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667000"/>
            <a:ext cx="7410450" cy="3686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381000"/>
            <a:ext cx="4512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/>
              <a:t>ГРАФИЧЕСКИЙ ДИКТАНТ</a:t>
            </a:r>
            <a:endParaRPr lang="ru-RU" sz="32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295400" y="1219200"/>
            <a:ext cx="4048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«__» – ВЕРНО, «</a:t>
            </a:r>
            <a:r>
              <a:rPr lang="el-GR" sz="2400" dirty="0" smtClean="0"/>
              <a:t>Λ</a:t>
            </a:r>
            <a:r>
              <a:rPr lang="ru-RU" sz="2400" dirty="0" smtClean="0"/>
              <a:t>» - НЕВЕРНО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981200"/>
            <a:ext cx="8447954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1. Результат вычитания называют разностью.</a:t>
            </a:r>
          </a:p>
          <a:p>
            <a:r>
              <a:rPr lang="ru-RU" sz="2800" dirty="0" smtClean="0"/>
              <a:t>2. Чтобы найти неизвестное уменьшаемое, </a:t>
            </a:r>
          </a:p>
          <a:p>
            <a:r>
              <a:rPr lang="ru-RU" sz="2800" dirty="0" smtClean="0"/>
              <a:t>надо из разности отнять вычитаемое.</a:t>
            </a:r>
          </a:p>
          <a:p>
            <a:r>
              <a:rPr lang="ru-RU" sz="2800" dirty="0" smtClean="0"/>
              <a:t>3. Вычитаемое всегда меньше, чем разность.</a:t>
            </a:r>
          </a:p>
          <a:p>
            <a:r>
              <a:rPr lang="ru-RU" sz="2800" dirty="0" smtClean="0"/>
              <a:t>4. Правильность выполнения вычитания проверяется </a:t>
            </a:r>
          </a:p>
          <a:p>
            <a:r>
              <a:rPr lang="ru-RU" sz="2800" dirty="0" smtClean="0"/>
              <a:t>вычитанием.</a:t>
            </a:r>
          </a:p>
          <a:p>
            <a:r>
              <a:rPr lang="ru-RU" sz="2800" dirty="0" smtClean="0"/>
              <a:t>5. Вычитаемое всегда меньше уменьшаемого.</a:t>
            </a:r>
          </a:p>
          <a:p>
            <a:r>
              <a:rPr lang="ru-RU" sz="2800" dirty="0" smtClean="0"/>
              <a:t>6. Разность всегда больше уменьшаемого.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7000" y="685800"/>
            <a:ext cx="3643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/>
              <a:t>ВЗАИМОПРОВЕРКА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71800" y="1447800"/>
            <a:ext cx="3048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__</a:t>
            </a:r>
            <a:r>
              <a:rPr lang="el-GR" sz="4400" b="1" dirty="0" smtClean="0"/>
              <a:t>ΛΛΛ</a:t>
            </a:r>
            <a:r>
              <a:rPr lang="ru-RU" sz="4400" b="1" dirty="0" smtClean="0"/>
              <a:t>__</a:t>
            </a:r>
            <a:r>
              <a:rPr lang="el-GR" sz="4400" b="1" dirty="0" smtClean="0"/>
              <a:t>Λ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3200400"/>
            <a:ext cx="726493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1. Результат вычитания называют разностью.</a:t>
            </a:r>
          </a:p>
          <a:p>
            <a:r>
              <a:rPr lang="ru-RU" sz="2400" dirty="0" smtClean="0"/>
              <a:t>2. Чтобы найти неизвестное уменьшаемое, </a:t>
            </a:r>
          </a:p>
          <a:p>
            <a:r>
              <a:rPr lang="ru-RU" sz="2400" dirty="0" smtClean="0"/>
              <a:t>надо из разности отнять вычитаемое.</a:t>
            </a:r>
          </a:p>
          <a:p>
            <a:r>
              <a:rPr lang="ru-RU" sz="2400" dirty="0" smtClean="0"/>
              <a:t>3. Вычитаемое всегда меньше, чем разность.</a:t>
            </a:r>
          </a:p>
          <a:p>
            <a:r>
              <a:rPr lang="ru-RU" sz="2400" dirty="0" smtClean="0"/>
              <a:t>4. Правильность выполнения вычитания проверяется </a:t>
            </a:r>
          </a:p>
          <a:p>
            <a:r>
              <a:rPr lang="ru-RU" sz="2400" dirty="0" smtClean="0"/>
              <a:t>вычитанием.</a:t>
            </a:r>
          </a:p>
          <a:p>
            <a:r>
              <a:rPr lang="ru-RU" sz="2400" dirty="0" smtClean="0"/>
              <a:t>5. Вычитаемое всегда меньше уменьшаемого.</a:t>
            </a:r>
          </a:p>
          <a:p>
            <a:r>
              <a:rPr lang="ru-RU" sz="2400" dirty="0" smtClean="0"/>
              <a:t>6. Разность всегда больше уменьшаемого.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533400"/>
            <a:ext cx="4998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/>
              <a:t>ВЫЧИСЛИТЕ УДОБНЫМ СПОСОБОМ</a:t>
            </a:r>
            <a:endParaRPr lang="ru-RU" sz="24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524000"/>
            <a:ext cx="4172937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А) 3189 – (1189 + 1250)</a:t>
            </a:r>
          </a:p>
          <a:p>
            <a:endParaRPr lang="ru-RU" sz="3200" dirty="0" smtClean="0"/>
          </a:p>
          <a:p>
            <a:r>
              <a:rPr lang="ru-RU" sz="3200" dirty="0" smtClean="0"/>
              <a:t>Б) 9862 – (1000 + 3541)</a:t>
            </a:r>
          </a:p>
          <a:p>
            <a:endParaRPr lang="ru-RU" sz="3200" dirty="0" smtClean="0"/>
          </a:p>
          <a:p>
            <a:r>
              <a:rPr lang="ru-RU" sz="3200" dirty="0" smtClean="0"/>
              <a:t>В) 2478 + 8265 – 4265</a:t>
            </a:r>
          </a:p>
          <a:p>
            <a:endParaRPr lang="ru-RU" sz="3200" dirty="0" smtClean="0"/>
          </a:p>
          <a:p>
            <a:r>
              <a:rPr lang="ru-RU" sz="3200" dirty="0" smtClean="0"/>
              <a:t>Г) 1275 + (3325 – 2980)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85800"/>
            <a:ext cx="44953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/>
              <a:t>Выполните упражнения</a:t>
            </a:r>
            <a:endParaRPr lang="ru-RU" sz="32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1752600"/>
            <a:ext cx="22493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С. 44 № 256</a:t>
            </a:r>
          </a:p>
          <a:p>
            <a:r>
              <a:rPr lang="ru-RU" sz="3200" dirty="0" smtClean="0"/>
              <a:t>С. 45 № 266</a:t>
            </a:r>
            <a:endParaRPr lang="ru-RU" sz="3200" dirty="0"/>
          </a:p>
        </p:txBody>
      </p:sp>
      <p:pic>
        <p:nvPicPr>
          <p:cNvPr id="17410" name="Picture 2" descr="http://static.baza.farpost.ru/v/1440464824366_hugeBlo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62200"/>
            <a:ext cx="3943350" cy="3943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533400"/>
            <a:ext cx="83673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/>
              <a:t>ЗАМЕНИТЕ ЗВЕЗДОЧКИ ЦИФРАМИ ТАК, ЧТОБЫ ПОЛУЧИЛОСЬ</a:t>
            </a:r>
          </a:p>
          <a:p>
            <a:r>
              <a:rPr lang="ru-RU" sz="2400" b="1" u="sng" dirty="0" smtClean="0"/>
              <a:t> ВЕРНОЕ ДЕЙСТВИЕ</a:t>
            </a:r>
            <a:endParaRPr lang="ru-RU" sz="2400" b="1" u="sng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76399"/>
            <a:ext cx="4659354" cy="175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4038600"/>
            <a:ext cx="4673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533400"/>
            <a:ext cx="50778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/>
              <a:t>Вычислите самостоятельно</a:t>
            </a:r>
            <a:endParaRPr lang="ru-RU" sz="32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752600"/>
            <a:ext cx="37338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 вариант</a:t>
            </a:r>
          </a:p>
          <a:p>
            <a:endParaRPr lang="ru-RU" sz="2800" dirty="0" smtClean="0"/>
          </a:p>
          <a:p>
            <a:r>
              <a:rPr lang="ru-RU" sz="2800" dirty="0" smtClean="0"/>
              <a:t>а) 5387 – 4879 + 3697</a:t>
            </a:r>
          </a:p>
          <a:p>
            <a:endParaRPr lang="ru-RU" sz="2800" dirty="0" smtClean="0"/>
          </a:p>
          <a:p>
            <a:r>
              <a:rPr lang="ru-RU" sz="2800" dirty="0" smtClean="0"/>
              <a:t>б) 5307 + 3001 - 1892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34000" y="1676400"/>
            <a:ext cx="352853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2 вариант</a:t>
            </a:r>
          </a:p>
          <a:p>
            <a:endParaRPr lang="ru-RU" sz="2800" dirty="0" smtClean="0"/>
          </a:p>
          <a:p>
            <a:r>
              <a:rPr lang="ru-RU" sz="2800" dirty="0" smtClean="0"/>
              <a:t>а) 7301 – 2514 + 3829</a:t>
            </a:r>
          </a:p>
          <a:p>
            <a:endParaRPr lang="ru-RU" sz="2800" dirty="0" smtClean="0"/>
          </a:p>
          <a:p>
            <a:r>
              <a:rPr lang="ru-RU" sz="2800" dirty="0" smtClean="0"/>
              <a:t>б) 2534 + 3897 – 2529 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350</Words>
  <Application>Microsoft Office PowerPoint</Application>
  <PresentationFormat>Экран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SMAIL</dc:creator>
  <cp:lastModifiedBy>SMAIL</cp:lastModifiedBy>
  <cp:revision>11</cp:revision>
  <dcterms:created xsi:type="dcterms:W3CDTF">2017-10-15T12:33:00Z</dcterms:created>
  <dcterms:modified xsi:type="dcterms:W3CDTF">2017-10-15T22:01:49Z</dcterms:modified>
</cp:coreProperties>
</file>