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89" r:id="rId3"/>
    <p:sldId id="301" r:id="rId4"/>
    <p:sldId id="302" r:id="rId5"/>
    <p:sldId id="300" r:id="rId6"/>
    <p:sldId id="299" r:id="rId7"/>
    <p:sldId id="290" r:id="rId8"/>
    <p:sldId id="257" r:id="rId9"/>
    <p:sldId id="291" r:id="rId10"/>
    <p:sldId id="261" r:id="rId11"/>
    <p:sldId id="258" r:id="rId12"/>
    <p:sldId id="270" r:id="rId13"/>
    <p:sldId id="274" r:id="rId14"/>
    <p:sldId id="276" r:id="rId15"/>
    <p:sldId id="280" r:id="rId16"/>
    <p:sldId id="281" r:id="rId17"/>
    <p:sldId id="275" r:id="rId18"/>
    <p:sldId id="259" r:id="rId19"/>
    <p:sldId id="279" r:id="rId20"/>
    <p:sldId id="282" r:id="rId21"/>
    <p:sldId id="293" r:id="rId22"/>
    <p:sldId id="292" r:id="rId23"/>
    <p:sldId id="295" r:id="rId24"/>
    <p:sldId id="298" r:id="rId25"/>
    <p:sldId id="296" r:id="rId26"/>
    <p:sldId id="297" r:id="rId27"/>
    <p:sldId id="29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701DE-D744-4747-8316-CE6F39F192BB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7C0DE-69C1-4627-AA49-54826060A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863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21051-F7DF-4F94-B536-0E126B6D798F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8D54-3AA5-4858-A308-7AF3D9C30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21051-F7DF-4F94-B536-0E126B6D798F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8D54-3AA5-4858-A308-7AF3D9C30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21051-F7DF-4F94-B536-0E126B6D798F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8D54-3AA5-4858-A308-7AF3D9C30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21051-F7DF-4F94-B536-0E126B6D798F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8D54-3AA5-4858-A308-7AF3D9C30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21051-F7DF-4F94-B536-0E126B6D798F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8D54-3AA5-4858-A308-7AF3D9C30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21051-F7DF-4F94-B536-0E126B6D798F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8D54-3AA5-4858-A308-7AF3D9C30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21051-F7DF-4F94-B536-0E126B6D798F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8D54-3AA5-4858-A308-7AF3D9C30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21051-F7DF-4F94-B536-0E126B6D798F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8D54-3AA5-4858-A308-7AF3D9C30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21051-F7DF-4F94-B536-0E126B6D798F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8D54-3AA5-4858-A308-7AF3D9C30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21051-F7DF-4F94-B536-0E126B6D798F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8D54-3AA5-4858-A308-7AF3D9C30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21051-F7DF-4F94-B536-0E126B6D798F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8D54-3AA5-4858-A308-7AF3D9C30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21051-F7DF-4F94-B536-0E126B6D798F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A8D54-3AA5-4858-A308-7AF3D9C30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196752"/>
            <a:ext cx="6408712" cy="792088"/>
          </a:xfrm>
        </p:spPr>
        <p:txBody>
          <a:bodyPr>
            <a:noAutofit/>
          </a:bodyPr>
          <a:lstStyle/>
          <a:p>
            <a:pPr algn="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Искусство Древнего Египта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88640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МХК- 9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05900" y="0"/>
            <a:ext cx="7062813" cy="5326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	</a:t>
            </a:r>
            <a:r>
              <a:rPr lang="ru-RU" sz="2400" b="1" i="1" dirty="0" smtClean="0">
                <a:latin typeface="Palatino Linotype" pitchFamily="18" charset="0"/>
                <a:cs typeface="Arial" pitchFamily="34" charset="0"/>
              </a:rPr>
              <a:t>Шу и Тефнут породили небо-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Нут</a:t>
            </a:r>
            <a:r>
              <a:rPr lang="ru-RU" sz="2400" b="1" i="1" dirty="0" smtClean="0">
                <a:latin typeface="Palatino Linotype" pitchFamily="18" charset="0"/>
                <a:cs typeface="Arial" pitchFamily="34" charset="0"/>
              </a:rPr>
              <a:t> и землю-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Геба</a:t>
            </a:r>
            <a:r>
              <a:rPr lang="ru-RU" sz="2400" b="1" i="1" dirty="0" smtClean="0">
                <a:latin typeface="Palatino Linotype" pitchFamily="18" charset="0"/>
                <a:cs typeface="Arial" pitchFamily="34" charset="0"/>
              </a:rPr>
              <a:t>.</a:t>
            </a:r>
            <a:endParaRPr lang="ru-RU" sz="2400" b="1" i="1" dirty="0">
              <a:latin typeface="Palatino Linotype" pitchFamily="18" charset="0"/>
              <a:cs typeface="Arial" pitchFamily="34" charset="0"/>
            </a:endParaRPr>
          </a:p>
        </p:txBody>
      </p:sp>
      <p:pic>
        <p:nvPicPr>
          <p:cNvPr id="4" name="Рисунок 3" descr="6653316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44199" y="404664"/>
            <a:ext cx="9182365" cy="645333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8028384" y="5085184"/>
            <a:ext cx="539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Геб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otvoreni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74858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48583" y="188641"/>
            <a:ext cx="4395417" cy="6480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	</a:t>
            </a:r>
            <a:r>
              <a:rPr lang="ru-RU" sz="2400" b="1" dirty="0" smtClean="0">
                <a:latin typeface="Palatino Linotype" pitchFamily="18" charset="0"/>
                <a:cs typeface="Arial" pitchFamily="34" charset="0"/>
              </a:rPr>
              <a:t>Египетские мифы упоминают почти 1500 богов, но их более 4.000…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	Ра</a:t>
            </a:r>
            <a:r>
              <a:rPr lang="ru-RU" sz="2400" b="1" i="1" dirty="0" smtClean="0">
                <a:latin typeface="Palatino Linotype" pitchFamily="18" charset="0"/>
                <a:cs typeface="Arial" pitchFamily="34" charset="0"/>
              </a:rPr>
              <a:t> – создатель неба и земли.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>
                <a:latin typeface="Palatino Linotype" pitchFamily="18" charset="0"/>
                <a:cs typeface="Arial" pitchFamily="34" charset="0"/>
              </a:rPr>
              <a:t>	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Анубис</a:t>
            </a:r>
            <a:r>
              <a:rPr lang="ru-RU" sz="2400" b="1" i="1" dirty="0" smtClean="0">
                <a:latin typeface="Palatino Linotype" pitchFamily="18" charset="0"/>
                <a:cs typeface="Arial" pitchFamily="34" charset="0"/>
              </a:rPr>
              <a:t> – бог мёртвых и бальзамирования.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>
                <a:latin typeface="Palatino Linotype" pitchFamily="18" charset="0"/>
                <a:cs typeface="Arial" pitchFamily="34" charset="0"/>
              </a:rPr>
              <a:t>	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Осирис</a:t>
            </a:r>
            <a:r>
              <a:rPr lang="ru-RU" sz="2400" b="1" i="1" dirty="0" smtClean="0">
                <a:latin typeface="Palatino Linotype" pitchFamily="18" charset="0"/>
                <a:cs typeface="Arial" pitchFamily="34" charset="0"/>
              </a:rPr>
              <a:t> – бог загробного мира.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>
                <a:latin typeface="Palatino Linotype" pitchFamily="18" charset="0"/>
                <a:cs typeface="Arial" pitchFamily="34" charset="0"/>
              </a:rPr>
              <a:t>	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Исида </a:t>
            </a:r>
            <a:r>
              <a:rPr lang="ru-RU" sz="2400" b="1" i="1" dirty="0" smtClean="0">
                <a:latin typeface="Palatino Linotype" pitchFamily="18" charset="0"/>
                <a:cs typeface="Arial" pitchFamily="34" charset="0"/>
              </a:rPr>
              <a:t>– сестра и жена Осириса, научила людей ремёслам.	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>
                <a:latin typeface="Palatino Linotype" pitchFamily="18" charset="0"/>
                <a:cs typeface="Arial" pitchFamily="34" charset="0"/>
              </a:rPr>
              <a:t>	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Маат</a:t>
            </a:r>
            <a:r>
              <a:rPr lang="ru-RU" sz="2400" b="1" i="1" dirty="0" smtClean="0">
                <a:latin typeface="Palatino Linotype" pitchFamily="18" charset="0"/>
                <a:cs typeface="Arial" pitchFamily="34" charset="0"/>
              </a:rPr>
              <a:t> – богиня справедливости и истины, олицетворяла собой гармонию  Вселенной.</a:t>
            </a:r>
            <a:endParaRPr lang="ru-RU" sz="2400" b="1" i="1" dirty="0">
              <a:latin typeface="Palatino Linotype" pitchFamily="18" charset="0"/>
              <a:cs typeface="Arial" pitchFamily="34" charset="0"/>
            </a:endParaRPr>
          </a:p>
        </p:txBody>
      </p:sp>
      <p:pic>
        <p:nvPicPr>
          <p:cNvPr id="4" name="Рисунок 3" descr="Бог Нун.jpg"/>
          <p:cNvPicPr>
            <a:picLocks noChangeAspect="1"/>
          </p:cNvPicPr>
          <p:nvPr/>
        </p:nvPicPr>
        <p:blipFill>
          <a:blip r:embed="rId3" cstate="email">
            <a:lum bright="-20000" contrast="40000"/>
          </a:blip>
          <a:stretch>
            <a:fillRect/>
          </a:stretch>
        </p:blipFill>
        <p:spPr>
          <a:xfrm rot="20715676">
            <a:off x="341903" y="819810"/>
            <a:ext cx="4236464" cy="3530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3888432" cy="70609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+mn-lt"/>
              </a:rPr>
              <a:t>Боги и люди</a:t>
            </a:r>
            <a:endParaRPr lang="ru-RU" sz="36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8521" y="548680"/>
            <a:ext cx="5400601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	</a:t>
            </a:r>
            <a:r>
              <a:rPr lang="ru-RU" sz="2400" b="1" dirty="0" smtClean="0">
                <a:cs typeface="Arial" pitchFamily="34" charset="0"/>
              </a:rPr>
              <a:t>Согласно мифам, боги отличались от людей: их кожа была из золота, кости – из серебра, волосы – из лазурита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. 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4" name="Рисунок 3" descr="ptah_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39543" y="0"/>
            <a:ext cx="412702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740791" y="6310131"/>
            <a:ext cx="1298753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Бог Птах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074673"/>
            <a:ext cx="49320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cs typeface="Arial" pitchFamily="34" charset="0"/>
              </a:rPr>
              <a:t>Боги были невидимы. Но они, подобно людям, старели, болели, ели и пили, плакали, шутили, испытывали жалость, гнев, зависть.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013665"/>
            <a:ext cx="49320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cs typeface="Arial" pitchFamily="34" charset="0"/>
              </a:rPr>
              <a:t>Людей они создали для того, чтобы те приносили им жертвы. Волю богов исполняли младшие силы, добрые и злые, которые окружали людей.</a:t>
            </a:r>
            <a:endParaRPr lang="ru-RU" sz="2400" b="1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3563888" cy="706090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latin typeface="+mn-lt"/>
              </a:rPr>
              <a:t>Культ фараона</a:t>
            </a:r>
            <a:endParaRPr lang="ru-RU" sz="36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4283968" cy="2592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	</a:t>
            </a:r>
            <a:r>
              <a:rPr lang="ru-RU" sz="2400" b="1" dirty="0" smtClean="0">
                <a:cs typeface="Arial" pitchFamily="34" charset="0"/>
              </a:rPr>
              <a:t>Культ царя играл огромную роль в египетской религии. Фараон считался живым воплощением бога-сокола Гора, сына и наследника Ра, «младшим Солнцем». </a:t>
            </a:r>
            <a:endParaRPr lang="ru-RU" sz="2400" b="1" dirty="0">
              <a:cs typeface="Arial" pitchFamily="34" charset="0"/>
            </a:endParaRPr>
          </a:p>
        </p:txBody>
      </p:sp>
      <p:pic>
        <p:nvPicPr>
          <p:cNvPr id="4" name="Рисунок 3" descr="425px-Tutanchamun_Mask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45753" y="0"/>
            <a:ext cx="442547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9552" y="6222364"/>
            <a:ext cx="5141729" cy="46166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cs typeface="Arial" pitchFamily="34" charset="0"/>
              </a:rPr>
              <a:t>Золотая маска фараона Тутанхамона</a:t>
            </a:r>
            <a:endParaRPr lang="ru-RU" sz="2400" b="1" dirty="0"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85293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400" b="1" dirty="0" smtClean="0">
                <a:cs typeface="Arial" pitchFamily="34" charset="0"/>
              </a:rPr>
              <a:t>Подобно светилу, царь «воссияивал», когда всходил на трон, и «заходил за горизонт» когда умирал. Тело его, считалось, было золотым, как у солнца, и испускало невидимое сияние.</a:t>
            </a:r>
            <a:endParaRPr lang="ru-RU" sz="2400" b="1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932040" cy="324036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	</a:t>
            </a:r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Согласно египетским представлениям у человека есть несколько проявлений: </a:t>
            </a:r>
            <a:r>
              <a:rPr lang="ru-RU" sz="2000" b="1" u="sng" dirty="0" smtClean="0">
                <a:latin typeface="Palatino Linotype" pitchFamily="18" charset="0"/>
                <a:cs typeface="Arial" pitchFamily="34" charset="0"/>
              </a:rPr>
              <a:t>тело, ба </a:t>
            </a:r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(жизненная сила, душа), </a:t>
            </a:r>
            <a:r>
              <a:rPr lang="ru-RU" sz="2000" b="1" u="sng" dirty="0" smtClean="0">
                <a:latin typeface="Palatino Linotype" pitchFamily="18" charset="0"/>
                <a:cs typeface="Arial" pitchFamily="34" charset="0"/>
              </a:rPr>
              <a:t>анх</a:t>
            </a:r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 (дух), </a:t>
            </a:r>
            <a:r>
              <a:rPr lang="ru-RU" sz="2000" b="1" u="sng" dirty="0" smtClean="0">
                <a:latin typeface="Palatino Linotype" pitchFamily="18" charset="0"/>
                <a:cs typeface="Arial" pitchFamily="34" charset="0"/>
              </a:rPr>
              <a:t>ка</a:t>
            </a:r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 (двойник, видимо любое его изображение), </a:t>
            </a:r>
            <a:r>
              <a:rPr lang="ru-RU" sz="2000" b="1" u="sng" dirty="0" smtClean="0">
                <a:latin typeface="Palatino Linotype" pitchFamily="18" charset="0"/>
                <a:cs typeface="Arial" pitchFamily="34" charset="0"/>
              </a:rPr>
              <a:t>рен</a:t>
            </a:r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 (имя). Часть их оставалась с человеком после смерти, участвуя в его посмертном возрождении. </a:t>
            </a:r>
            <a:endParaRPr lang="ru-RU" sz="2000" b="1" dirty="0">
              <a:latin typeface="Palatino Linotype" pitchFamily="18" charset="0"/>
              <a:cs typeface="Arial" pitchFamily="34" charset="0"/>
            </a:endParaRPr>
          </a:p>
        </p:txBody>
      </p:sp>
      <p:pic>
        <p:nvPicPr>
          <p:cNvPr id="4" name="Рисунок 3" descr="4511__42813b842364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60033" y="-1"/>
            <a:ext cx="4283968" cy="2741739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Рахотеп и Нефрет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82195" y="2741738"/>
            <a:ext cx="3439643" cy="411626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0723" y="2955424"/>
            <a:ext cx="466529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Однако, возможность эту получал лишь тот, кто сохранил своё тело (отсюда обычай мумификации), построил «дом вечности» (гробницу), поставил в неё свою статую - ка и обеспечил её  постоянной заупокойной едой-питьём (жертвоприношениями).</a:t>
            </a:r>
            <a:endParaRPr lang="ru-RU" sz="2000" b="1" dirty="0">
              <a:latin typeface="Palatino Linotyp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8224" y="2758616"/>
            <a:ext cx="2579632" cy="6206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+mn-lt"/>
              </a:rPr>
              <a:t>Суд Осириса</a:t>
            </a:r>
            <a:endParaRPr lang="ru-RU" sz="28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8856984" cy="3068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		</a:t>
            </a:r>
            <a:r>
              <a:rPr lang="ru-RU" sz="2400" b="1" dirty="0" smtClean="0">
                <a:cs typeface="Arial" pitchFamily="34" charset="0"/>
              </a:rPr>
              <a:t>Во </a:t>
            </a:r>
            <a:r>
              <a:rPr lang="en-US" sz="2400" b="1" dirty="0" smtClean="0">
                <a:cs typeface="Arial" pitchFamily="34" charset="0"/>
              </a:rPr>
              <a:t>II </a:t>
            </a:r>
            <a:r>
              <a:rPr lang="ru-RU" sz="2400" b="1" dirty="0" smtClean="0">
                <a:cs typeface="Arial" pitchFamily="34" charset="0"/>
              </a:rPr>
              <a:t>тысячелетии до н.э. миф об Осирисе получил широчайшее распространение. Тогда же сложилось представление о посмертном суде и воздаянии. На суде в царстве Осириса умерший «отчитывался» за свою жизнь перед богами. Сердце умершего взвешивалось на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Весах Истины</a:t>
            </a:r>
            <a:r>
              <a:rPr lang="ru-RU" sz="2400" b="1" dirty="0" smtClean="0">
                <a:cs typeface="Arial" pitchFamily="34" charset="0"/>
              </a:rPr>
              <a:t>. Если он говорил правду, то попадал в египетский рай, а сердце преступника  пожирало чудовище Амамат. </a:t>
            </a:r>
            <a:endParaRPr lang="ru-RU" sz="2400" b="1" dirty="0">
              <a:cs typeface="Arial" pitchFamily="34" charset="0"/>
            </a:endParaRPr>
          </a:p>
        </p:txBody>
      </p:sp>
      <p:pic>
        <p:nvPicPr>
          <p:cNvPr id="4" name="Рисунок 3" descr="Книга мёртвых Хунефера. Суд Осириса.jpg"/>
          <p:cNvPicPr>
            <a:picLocks noChangeAspect="1"/>
          </p:cNvPicPr>
          <p:nvPr/>
        </p:nvPicPr>
        <p:blipFill>
          <a:blip r:embed="rId2" cstate="email">
            <a:lum bright="-20000" contrast="30000"/>
          </a:blip>
          <a:stretch>
            <a:fillRect/>
          </a:stretch>
        </p:blipFill>
        <p:spPr>
          <a:xfrm>
            <a:off x="11174" y="2852936"/>
            <a:ext cx="6865082" cy="397555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4032448" cy="54868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Palatino Linotype" pitchFamily="18" charset="0"/>
              </a:rPr>
              <a:t>«Книга мёртвых»</a:t>
            </a:r>
            <a:endParaRPr lang="ru-RU" sz="3200" b="1" dirty="0"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352" y="477469"/>
            <a:ext cx="4499992" cy="1512168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	</a:t>
            </a:r>
            <a:r>
              <a:rPr lang="ru-RU" sz="2400" b="1" dirty="0" smtClean="0">
                <a:cs typeface="Arial" pitchFamily="34" charset="0"/>
              </a:rPr>
              <a:t>Вся жизнь древнего египтянина служила подготовкой к великому путешествию в загробный мир. </a:t>
            </a:r>
            <a:endParaRPr lang="ru-RU" sz="2000" b="1" dirty="0">
              <a:cs typeface="Arial" pitchFamily="34" charset="0"/>
            </a:endParaRPr>
          </a:p>
        </p:txBody>
      </p:sp>
      <p:pic>
        <p:nvPicPr>
          <p:cNvPr id="4" name="Рисунок 3" descr="Книга Мёртвых. Душа перед Осирисом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99992" y="0"/>
            <a:ext cx="465839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86219" y="1988840"/>
            <a:ext cx="43924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cs typeface="Arial" pitchFamily="34" charset="0"/>
              </a:rPr>
              <a:t>«Книгу мёртвых», которую клали в гроб каждому усопшему, можно с полным основанием назвать главной книгой египтянина. Это не набор поучений или молитв – это верный спутник усопшего, помогающий ему не сбиться с пути в столь непохожем на земной мире ином.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4896544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atin typeface="Palatino Linotype" pitchFamily="18" charset="0"/>
              </a:rPr>
              <a:t>	</a:t>
            </a:r>
            <a:endParaRPr lang="ru-RU" sz="2400" b="1" dirty="0">
              <a:latin typeface="Palatino Linotyp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16632"/>
            <a:ext cx="871296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	</a:t>
            </a:r>
            <a:r>
              <a:rPr lang="ru-RU" sz="2200" b="1" dirty="0" smtClean="0"/>
              <a:t>Перед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судом Осириса </a:t>
            </a:r>
            <a:r>
              <a:rPr lang="ru-RU" sz="2200" b="1" dirty="0" smtClean="0"/>
              <a:t>покойный клялся: «Я не делал зла, я не крал, не лгал, не убивал священных животных,  я не был причиной слёз, не завидовал, не говорил дурного о царе, не пренебрегал богами»</a:t>
            </a:r>
          </a:p>
          <a:p>
            <a:r>
              <a:rPr lang="ru-RU" sz="2200" b="1" dirty="0" smtClean="0"/>
              <a:t>	В гробницы клали посуду, украшения, оружие, а на стенах изображали слуг, которые должны были служить своему господину. Для новой жизни важно было сохранить тело, в которое вернётся душа. Его особым образом обрабатывали, высушивали и обматывали бинтами – изготавливали мумию. Мумию клали в гроб –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саркофаг.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206611"/>
            <a:ext cx="673224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88640"/>
            <a:ext cx="4139952" cy="648072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	</a:t>
            </a:r>
            <a:r>
              <a:rPr lang="ru-RU" sz="2200" b="1" dirty="0" smtClean="0">
                <a:cs typeface="Arial" pitchFamily="34" charset="0"/>
              </a:rPr>
              <a:t>Египетские </a:t>
            </a:r>
            <a:r>
              <a:rPr lang="ru-RU" sz="2200" b="1" dirty="0">
                <a:cs typeface="Arial" pitchFamily="34" charset="0"/>
              </a:rPr>
              <a:t>пирамиды — величайшие архитектурные памятники Древнего Египта, среди которых одно из «семи чудес света» —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пирамида Хеопса. </a:t>
            </a:r>
            <a:r>
              <a:rPr lang="ru-RU" sz="2200" b="1" dirty="0">
                <a:cs typeface="Arial" pitchFamily="34" charset="0"/>
              </a:rPr>
              <a:t>Слово «пирамида» — греческое. Всего в Египте было обнаружено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118 пирамид</a:t>
            </a:r>
            <a:r>
              <a:rPr lang="ru-RU" sz="2200" b="1" dirty="0">
                <a:cs typeface="Arial" pitchFamily="34" charset="0"/>
              </a:rPr>
              <a:t>.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Первая </a:t>
            </a:r>
            <a:r>
              <a:rPr lang="ru-RU" sz="2200" b="1" dirty="0" smtClean="0">
                <a:cs typeface="Arial" pitchFamily="34" charset="0"/>
              </a:rPr>
              <a:t> </a:t>
            </a:r>
            <a:r>
              <a:rPr lang="ru-RU" sz="2200" b="1" dirty="0">
                <a:cs typeface="Arial" pitchFamily="34" charset="0"/>
              </a:rPr>
              <a:t>египетская пирамида была построена по приказу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фараона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Джосера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ru-RU" sz="2200" b="1" dirty="0">
                <a:cs typeface="Arial" pitchFamily="34" charset="0"/>
              </a:rPr>
              <a:t>— Ступенчатая пирамида в </a:t>
            </a:r>
            <a:r>
              <a:rPr lang="ru-RU" sz="2200" b="1" dirty="0" err="1" smtClean="0">
                <a:cs typeface="Arial" pitchFamily="34" charset="0"/>
              </a:rPr>
              <a:t>Саккара</a:t>
            </a:r>
            <a:r>
              <a:rPr lang="ru-RU" sz="2200" b="1" dirty="0">
                <a:cs typeface="Arial" pitchFamily="34" charset="0"/>
              </a:rPr>
              <a:t>,</a:t>
            </a:r>
            <a:r>
              <a:rPr lang="ru-RU" sz="2200" b="1" dirty="0" smtClean="0">
                <a:cs typeface="Arial" pitchFamily="34" charset="0"/>
              </a:rPr>
              <a:t> </a:t>
            </a:r>
            <a:r>
              <a:rPr lang="ru-RU" sz="2200" b="1" dirty="0">
                <a:cs typeface="Arial" pitchFamily="34" charset="0"/>
              </a:rPr>
              <a:t>архитектором </a:t>
            </a:r>
            <a:r>
              <a:rPr lang="ru-RU" sz="2200" b="1" dirty="0" smtClean="0">
                <a:cs typeface="Arial" pitchFamily="34" charset="0"/>
              </a:rPr>
              <a:t>которой считается </a:t>
            </a:r>
            <a:r>
              <a:rPr lang="ru-RU" sz="2200" b="1" dirty="0">
                <a:cs typeface="Arial" pitchFamily="34" charset="0"/>
              </a:rPr>
              <a:t>высший </a:t>
            </a:r>
            <a:r>
              <a:rPr lang="ru-RU" sz="2200" b="1" dirty="0" smtClean="0">
                <a:cs typeface="Arial" pitchFamily="34" charset="0"/>
              </a:rPr>
              <a:t>сановник </a:t>
            </a:r>
            <a:r>
              <a:rPr lang="ru-RU" sz="2200" b="1" dirty="0" err="1" smtClean="0">
                <a:cs typeface="Arial" pitchFamily="34" charset="0"/>
              </a:rPr>
              <a:t>Джосера</a:t>
            </a:r>
            <a:r>
              <a:rPr lang="ru-RU" sz="2200" b="1" dirty="0" smtClean="0">
                <a:cs typeface="Arial" pitchFamily="34" charset="0"/>
              </a:rPr>
              <a:t>  </a:t>
            </a:r>
            <a:r>
              <a:rPr lang="ru-RU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Имхотеп</a:t>
            </a:r>
            <a:r>
              <a:rPr lang="ru-RU" sz="2200" b="1" dirty="0">
                <a:cs typeface="Arial" pitchFamily="34" charset="0"/>
              </a:rPr>
              <a:t>. Самыми известными пирамидами являются Великие пирамиды на плато Гиза (пирамиды Хеопса, </a:t>
            </a:r>
            <a:r>
              <a:rPr lang="ru-RU" sz="2200" b="1" dirty="0" err="1">
                <a:cs typeface="Arial" pitchFamily="34" charset="0"/>
              </a:rPr>
              <a:t>Хефрена</a:t>
            </a:r>
            <a:r>
              <a:rPr lang="ru-RU" sz="2200" b="1" dirty="0">
                <a:cs typeface="Arial" pitchFamily="34" charset="0"/>
              </a:rPr>
              <a:t> и </a:t>
            </a:r>
            <a:r>
              <a:rPr lang="ru-RU" sz="2200" b="1" dirty="0" err="1">
                <a:cs typeface="Arial" pitchFamily="34" charset="0"/>
              </a:rPr>
              <a:t>Микерина</a:t>
            </a:r>
            <a:r>
              <a:rPr lang="ru-RU" sz="2200" b="1" dirty="0" smtClean="0">
                <a:cs typeface="Arial" pitchFamily="34" charset="0"/>
              </a:rPr>
              <a:t>).</a:t>
            </a:r>
            <a:endParaRPr lang="ru-RU" sz="2200" b="1" dirty="0"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10868"/>
            <a:ext cx="5019131" cy="3447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659" y="0"/>
            <a:ext cx="503379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5482952" cy="70609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Palatino Linotype" pitchFamily="18" charset="0"/>
              </a:rPr>
              <a:t>Пирамиды</a:t>
            </a:r>
            <a:endParaRPr lang="ru-RU" sz="3600" b="1" dirty="0"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692696"/>
            <a:ext cx="5472608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	</a:t>
            </a:r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В ХХ</a:t>
            </a:r>
            <a:r>
              <a:rPr lang="en-US" sz="2000" b="1" dirty="0" smtClean="0">
                <a:latin typeface="Palatino Linotype" pitchFamily="18" charset="0"/>
                <a:cs typeface="Arial" pitchFamily="34" charset="0"/>
              </a:rPr>
              <a:t>VIII </a:t>
            </a:r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в. до н.э. для царя Джосера впервые была построена ступенчатая пирамида из камня.</a:t>
            </a:r>
            <a:endParaRPr lang="ru-RU" sz="2000" b="1" dirty="0">
              <a:latin typeface="Palatino Linotype" pitchFamily="18" charset="0"/>
              <a:cs typeface="Arial" pitchFamily="34" charset="0"/>
            </a:endParaRPr>
          </a:p>
        </p:txBody>
      </p:sp>
      <p:pic>
        <p:nvPicPr>
          <p:cNvPr id="4" name="Рисунок 3" descr="Egypt_Saqqara_DjosersPyramid_01.jpg"/>
          <p:cNvPicPr>
            <a:picLocks noChangeAspect="1"/>
          </p:cNvPicPr>
          <p:nvPr/>
        </p:nvPicPr>
        <p:blipFill>
          <a:blip r:embed="rId2" cstate="email">
            <a:lum bright="-10000"/>
          </a:blip>
          <a:stretch>
            <a:fillRect/>
          </a:stretch>
        </p:blipFill>
        <p:spPr>
          <a:xfrm>
            <a:off x="0" y="0"/>
            <a:ext cx="3419872" cy="2564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Пирамида Хуфу.jpg"/>
          <p:cNvPicPr>
            <a:picLocks noChangeAspect="1"/>
          </p:cNvPicPr>
          <p:nvPr/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>
          <a:xfrm>
            <a:off x="4498136" y="2755844"/>
            <a:ext cx="4647536" cy="2473356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8189" y="2708919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Самая большая пирамида царя Хуфу (Хеопса) имела высоту 146,5 м.</a:t>
            </a:r>
            <a:endParaRPr lang="ru-RU" sz="2000" b="1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1667158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Учёные подсчитали, что всего было построено около сотни пирамид.</a:t>
            </a:r>
            <a:endParaRPr lang="ru-RU" sz="2000" b="1" dirty="0">
              <a:latin typeface="Palatino Linotype" pitchFamily="18" charset="0"/>
              <a:cs typeface="Arial" pitchFamily="34" charset="0"/>
            </a:endParaRPr>
          </a:p>
        </p:txBody>
      </p:sp>
      <p:pic>
        <p:nvPicPr>
          <p:cNvPr id="9" name="Рисунок 8" descr="amazing_pics_of_ancient_egypt5.jpg"/>
          <p:cNvPicPr>
            <a:picLocks noChangeAspect="1"/>
          </p:cNvPicPr>
          <p:nvPr/>
        </p:nvPicPr>
        <p:blipFill>
          <a:blip r:embed="rId4" cstate="email">
            <a:lum bright="-10000" contrast="20000"/>
          </a:blip>
          <a:stretch>
            <a:fillRect/>
          </a:stretch>
        </p:blipFill>
        <p:spPr>
          <a:xfrm>
            <a:off x="129118" y="3719838"/>
            <a:ext cx="3722802" cy="220060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851920" y="4869160"/>
            <a:ext cx="52920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latin typeface="Palatino Linotype" pitchFamily="18" charset="0"/>
              <a:cs typeface="Arial" pitchFamily="34" charset="0"/>
            </a:endParaRPr>
          </a:p>
          <a:p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С середины </a:t>
            </a:r>
            <a:r>
              <a:rPr lang="en-US" sz="2000" b="1" dirty="0" smtClean="0">
                <a:latin typeface="Palatino Linotype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тысячелетия до н.э. в целях большей сохранности погребений, а также экономии средств, царские гробницы вырубались в скалах.</a:t>
            </a:r>
            <a:endParaRPr lang="ru-RU" sz="2000" b="1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9118" y="5877272"/>
            <a:ext cx="3701522" cy="70788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Гробница царицы Хатшепсут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Дэйр-эль-Бахри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0" y="1340768"/>
            <a:ext cx="4572000" cy="18722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Дома: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err="1" smtClean="0"/>
              <a:t>Рт</a:t>
            </a:r>
            <a:r>
              <a:rPr lang="ru-RU" sz="2400" b="1" dirty="0" smtClean="0"/>
              <a:t>: Кто такой Сфинкс?</a:t>
            </a:r>
            <a:br>
              <a:rPr lang="ru-RU" sz="2400" b="1" dirty="0" smtClean="0"/>
            </a:br>
            <a:r>
              <a:rPr lang="ru-RU" sz="2400" b="1" dirty="0" smtClean="0"/>
              <a:t>Какую загадку он предлагал решить? Кто справился?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04664"/>
            <a:ext cx="4538005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798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536504" cy="72008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Культ животных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1584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		</a:t>
            </a:r>
            <a:r>
              <a:rPr lang="ru-RU" sz="2000" b="1" dirty="0" smtClean="0">
                <a:latin typeface="Palatino Linotype" pitchFamily="18" charset="0"/>
                <a:cs typeface="Arial" pitchFamily="34" charset="0"/>
              </a:rPr>
              <a:t>Египтяне поклонялись чуть ли не всем живым существам, веря, что в их облике могут проявлять себя боги. Многие из них жили при храмах богов, которые в них «вселялись». После смерти таких животных мумифицировали и хоронили с почестями.</a:t>
            </a:r>
            <a:endParaRPr lang="ru-RU" sz="2000" b="1" dirty="0">
              <a:latin typeface="Palatino Linotype" pitchFamily="18" charset="0"/>
              <a:cs typeface="Arial" pitchFamily="34" charset="0"/>
            </a:endParaRPr>
          </a:p>
        </p:txBody>
      </p:sp>
      <p:pic>
        <p:nvPicPr>
          <p:cNvPr id="8" name="Рисунок 7" descr="Гор-сокол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71800" y="2393518"/>
            <a:ext cx="3096344" cy="4482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800px-British_museum,_Egypt_mummies_of_animals_(4423733728)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1809718"/>
            <a:ext cx="3491880" cy="2699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Egipet_Skarab_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509120"/>
            <a:ext cx="2843808" cy="23668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48645215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868144" y="1890822"/>
            <a:ext cx="3228628" cy="4985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"/>
            <a:ext cx="9144000" cy="6881835"/>
          </a:xfrm>
        </p:spPr>
      </p:pic>
    </p:spTree>
    <p:extLst>
      <p:ext uri="{BB962C8B-B14F-4D97-AF65-F5344CB8AC3E}">
        <p14:creationId xmlns:p14="http://schemas.microsoft.com/office/powerpoint/2010/main" val="219321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638132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	</a:t>
            </a:r>
            <a:r>
              <a:rPr lang="ru-RU" sz="2400" b="1" dirty="0" smtClean="0"/>
              <a:t>Древнеегипетское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искусство строго канонизировано</a:t>
            </a:r>
            <a:r>
              <a:rPr lang="ru-RU" sz="2400" b="1" dirty="0" smtClean="0"/>
              <a:t>, то есть подчинено закону, правилам. На </a:t>
            </a:r>
            <a:r>
              <a:rPr lang="ru-RU" sz="2400" b="1" dirty="0"/>
              <a:t>протяжении более 3500 лет художники придерживались форм и канонов, которые были разработаны ещё во времена Древнего </a:t>
            </a:r>
            <a:r>
              <a:rPr lang="ru-RU" sz="2400" b="1" dirty="0" smtClean="0"/>
              <a:t>царства. </a:t>
            </a:r>
            <a:r>
              <a:rPr lang="ru-RU" sz="2400" b="1" dirty="0"/>
              <a:t>Эти художественные стандарты выражались в простых линиях, формах, характерной плоской проекции </a:t>
            </a:r>
            <a:r>
              <a:rPr lang="ru-RU" sz="2400" b="1" dirty="0" smtClean="0"/>
              <a:t>фигур. </a:t>
            </a:r>
            <a:r>
              <a:rPr lang="ru-RU" sz="2400" b="1" u="sng" dirty="0" smtClean="0"/>
              <a:t>Верхняя часть тела человека</a:t>
            </a:r>
            <a:r>
              <a:rPr lang="ru-RU" sz="2400" b="1" dirty="0" smtClean="0"/>
              <a:t> (плечи, руки) выглядят так, как будто мы </a:t>
            </a:r>
            <a:r>
              <a:rPr lang="ru-RU" sz="2400" b="1" u="sng" dirty="0" smtClean="0"/>
              <a:t>смотрим на него спереди</a:t>
            </a:r>
            <a:r>
              <a:rPr lang="ru-RU" sz="2400" b="1" dirty="0" smtClean="0"/>
              <a:t>, а </a:t>
            </a:r>
            <a:r>
              <a:rPr lang="ru-RU" sz="2400" b="1" u="sng" dirty="0" smtClean="0"/>
              <a:t>ноги</a:t>
            </a:r>
            <a:r>
              <a:rPr lang="ru-RU" sz="2400" b="1" dirty="0" smtClean="0"/>
              <a:t> – будто </a:t>
            </a:r>
            <a:r>
              <a:rPr lang="ru-RU" sz="2400" b="1" u="sng" dirty="0" smtClean="0"/>
              <a:t>смотрим сбоку</a:t>
            </a:r>
            <a:r>
              <a:rPr lang="ru-RU" sz="2400" b="1" dirty="0" smtClean="0"/>
              <a:t>, голова тоже повёрнута к нам боком, но глаз нарисован так, словно мы глядим человеку прямо в лицо. Краски </a:t>
            </a:r>
            <a:r>
              <a:rPr lang="ru-RU" sz="2400" b="1" dirty="0"/>
              <a:t>получали из минералов, таких как железная руда (красная и жёлтая охра), медные руды (синий и зелёный), сажа или древесный уголь (чёрный) и известняк (белый). </a:t>
            </a:r>
            <a:r>
              <a:rPr lang="ru-RU" sz="2400" b="1" dirty="0" smtClean="0"/>
              <a:t> </a:t>
            </a:r>
            <a:r>
              <a:rPr lang="ru-RU" sz="2400" b="1" u="sng" dirty="0" smtClean="0"/>
              <a:t>Мужские фигуры </a:t>
            </a:r>
            <a:r>
              <a:rPr lang="ru-RU" sz="2400" b="1" dirty="0" smtClean="0"/>
              <a:t>окрашивали в </a:t>
            </a:r>
            <a:r>
              <a:rPr lang="ru-RU" sz="2400" b="1" u="sng" dirty="0" smtClean="0"/>
              <a:t>кирпично-красный цвет, а женские – в жёлтый</a:t>
            </a:r>
            <a:r>
              <a:rPr lang="ru-RU" sz="2400" b="1" dirty="0" smtClean="0"/>
              <a:t>. Одежда  мужчин состояла из набедренной повязки, женщин – из длинного облегающего платья на широких лямках.  </a:t>
            </a:r>
            <a:br>
              <a:rPr lang="ru-RU" sz="2400" b="1" dirty="0" smtClean="0"/>
            </a:br>
            <a:r>
              <a:rPr lang="ru-RU" sz="24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6231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4176464" cy="576064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Бюст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Нефертити</a:t>
            </a:r>
            <a:r>
              <a:rPr lang="ru-RU" sz="2400" b="1" dirty="0" smtClean="0"/>
              <a:t>…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- бюст </a:t>
            </a:r>
            <a:r>
              <a:rPr lang="ru-RU" sz="2400" b="1" dirty="0"/>
              <a:t>царицы </a:t>
            </a:r>
            <a:r>
              <a:rPr lang="ru-RU" sz="2400" b="1" dirty="0" err="1"/>
              <a:t>Нефертити</a:t>
            </a:r>
            <a:r>
              <a:rPr lang="ru-RU" sz="2400" b="1" dirty="0"/>
              <a:t>, которая </a:t>
            </a:r>
            <a:r>
              <a:rPr lang="ru-RU" sz="2400" b="1" dirty="0" smtClean="0"/>
              <a:t> стала </a:t>
            </a:r>
            <a:r>
              <a:rPr lang="ru-RU" sz="2400" b="1" dirty="0"/>
              <a:t>одним из символов красоты и изысканности древнеегипетской </a:t>
            </a:r>
            <a:r>
              <a:rPr lang="ru-RU" sz="2400" b="1" dirty="0" smtClean="0"/>
              <a:t>культуры,</a:t>
            </a:r>
            <a:br>
              <a:rPr lang="ru-RU" sz="2400" b="1" dirty="0" smtClean="0"/>
            </a:br>
            <a:r>
              <a:rPr lang="ru-RU" sz="2400" b="1" dirty="0" smtClean="0"/>
              <a:t>- «главная </a:t>
            </a:r>
            <a:r>
              <a:rPr lang="ru-RU" sz="2400" b="1" dirty="0"/>
              <a:t>супруга» древнеегипетского фараона XVIII династии Эхнатона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(около 1351—1334 </a:t>
            </a:r>
            <a:r>
              <a:rPr lang="ru-RU" sz="2400" b="1" dirty="0"/>
              <a:t>до н. э</a:t>
            </a:r>
            <a:r>
              <a:rPr lang="ru-RU" sz="2400" b="1" dirty="0" smtClean="0"/>
              <a:t>.)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8775" y="0"/>
            <a:ext cx="4685225" cy="6858000"/>
          </a:xfrm>
        </p:spPr>
      </p:pic>
    </p:spTree>
    <p:extLst>
      <p:ext uri="{BB962C8B-B14F-4D97-AF65-F5344CB8AC3E}">
        <p14:creationId xmlns:p14="http://schemas.microsoft.com/office/powerpoint/2010/main" val="301892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/>
              <a:t>	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Иероглифы</a:t>
            </a:r>
            <a:r>
              <a:rPr lang="ru-RU" sz="2400" b="1" dirty="0" smtClean="0"/>
              <a:t> – «священное письмо», которое удалось разгадать французскому учёному Шампольону в 1822 году (по двум царским именам: Птолемей и Клеопатра). В египетском письме более 700 иероглифов.</a:t>
            </a:r>
            <a:endParaRPr lang="ru-RU" sz="2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4"/>
          </a:xfrm>
        </p:spPr>
      </p:pic>
    </p:spTree>
    <p:extLst>
      <p:ext uri="{BB962C8B-B14F-4D97-AF65-F5344CB8AC3E}">
        <p14:creationId xmlns:p14="http://schemas.microsoft.com/office/powerpoint/2010/main" val="253458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211959" cy="659735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Розе́ттский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ка́мень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/>
              <a:t>— плита из </a:t>
            </a:r>
            <a:r>
              <a:rPr lang="ru-RU" sz="2200" b="1" dirty="0" err="1"/>
              <a:t>гранодиорита</a:t>
            </a:r>
            <a:r>
              <a:rPr lang="ru-RU" sz="2200" b="1" dirty="0"/>
              <a:t>, найденная в 1799 году в Египте возле небольшого города Розетта (теперь Рашид), недалеко от Александрии, с выбитыми на ней тремя идентичными по смыслу текстами, в том числе двумя на древнеегипетском языке — начертанными древнеегипетскими иероглифами и египетским демотическим </a:t>
            </a:r>
            <a:r>
              <a:rPr lang="ru-RU" sz="2200" b="1" dirty="0" smtClean="0"/>
              <a:t>письмом ещё на </a:t>
            </a:r>
            <a:r>
              <a:rPr lang="ru-RU" sz="2200" b="1" dirty="0"/>
              <a:t>древнегреческом языке. Древнегреческий был хорошо известен </a:t>
            </a:r>
            <a:r>
              <a:rPr lang="ru-RU" sz="2200" b="1" dirty="0" smtClean="0"/>
              <a:t>лингвистам.</a:t>
            </a:r>
            <a:br>
              <a:rPr lang="ru-RU" sz="2200" b="1" dirty="0" smtClean="0"/>
            </a:br>
            <a:r>
              <a:rPr lang="ru-RU" sz="2200" b="1" dirty="0" smtClean="0"/>
              <a:t>Он </a:t>
            </a:r>
            <a:r>
              <a:rPr lang="ru-RU" sz="2200" b="1" dirty="0"/>
              <a:t>весит примерно 760 кг.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0"/>
            <a:ext cx="50040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38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920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/>
              <a:t>	Игра в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сенет</a:t>
            </a:r>
            <a:r>
              <a:rPr lang="ru-RU" sz="2400" b="1" dirty="0" smtClean="0"/>
              <a:t> – это 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древнеегипетская настольная игра</a:t>
            </a:r>
            <a:r>
              <a:rPr lang="ru-RU" sz="2400" b="1" dirty="0"/>
              <a:t>. Возможно, старейшая известная игра с передвижением фишек на доске.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2736"/>
            <a:ext cx="9144000" cy="5819470"/>
          </a:xfrm>
        </p:spPr>
      </p:pic>
    </p:spTree>
    <p:extLst>
      <p:ext uri="{BB962C8B-B14F-4D97-AF65-F5344CB8AC3E}">
        <p14:creationId xmlns:p14="http://schemas.microsoft.com/office/powerpoint/2010/main" val="325886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556792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/>
              <a:t>	</a:t>
            </a:r>
            <a:r>
              <a:rPr lang="ru-RU" sz="2400" b="1" dirty="0" smtClean="0"/>
              <a:t>Искусство </a:t>
            </a:r>
            <a:r>
              <a:rPr lang="ru-RU" sz="2400" b="1" dirty="0"/>
              <a:t>Древнего Египта было открыто учёными  во время Египетского похода Наполеона. В результате экспедиции было собрано и вывезено в Европу огромное количество памятников истории.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3484"/>
            <a:ext cx="9144000" cy="542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17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84168" y="3720574"/>
            <a:ext cx="2736304" cy="50405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err="1" smtClean="0"/>
              <a:t>А.Н.Габаев</a:t>
            </a:r>
            <a:r>
              <a:rPr lang="ru-RU" sz="2400" b="1" dirty="0" smtClean="0"/>
              <a:t> (1963)</a:t>
            </a:r>
            <a:endParaRPr lang="ru-RU" sz="2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130"/>
            <a:ext cx="5940152" cy="6885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-15728"/>
            <a:ext cx="3239568" cy="3736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901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"/>
            <a:ext cx="9144000" cy="685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6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116632"/>
            <a:ext cx="4690578" cy="640871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	</a:t>
            </a:r>
            <a:r>
              <a:rPr lang="ru-RU" sz="2400" b="1" dirty="0" err="1" smtClean="0"/>
              <a:t>Нарцисси́зм</a:t>
            </a:r>
            <a:r>
              <a:rPr lang="ru-RU" sz="2400" b="1" dirty="0" smtClean="0"/>
              <a:t> </a:t>
            </a:r>
            <a:r>
              <a:rPr lang="ru-RU" sz="2400" b="1" dirty="0"/>
              <a:t>— свойство характера, заключённое в чрезмерной самовлюблённости и завышенной самооценке, в большинстве случаев не соответствующей действительности. Термин происходит из греческого мифа о Нарциссе, прекрасном молодом человеке, который предпочёл любоваться на своё отражение в водах ручья и отверг любовь нимфы Эхо. </a:t>
            </a:r>
            <a:r>
              <a:rPr lang="ru-RU" sz="2400" b="1" dirty="0" smtClean="0"/>
              <a:t>В </a:t>
            </a:r>
            <a:r>
              <a:rPr lang="ru-RU" sz="2400" b="1" dirty="0"/>
              <a:t>наказание за это он был обречён влюбиться в собственное отражение и в итоге превратился в цветок, его именем и названный.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082" y="0"/>
            <a:ext cx="4345918" cy="3933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083" y="3853302"/>
            <a:ext cx="4345918" cy="3001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176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6048672"/>
          </a:xfrm>
        </p:spPr>
        <p:txBody>
          <a:bodyPr>
            <a:normAutofit/>
          </a:bodyPr>
          <a:lstStyle/>
          <a:p>
            <a:pPr algn="l"/>
            <a:endParaRPr lang="ru-RU" sz="2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381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7314" y="25343"/>
            <a:ext cx="2948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              </a:t>
            </a:r>
            <a:r>
              <a:rPr lang="ru-RU" sz="2000" b="1" dirty="0" err="1" smtClean="0">
                <a:solidFill>
                  <a:schemeClr val="bg1"/>
                </a:solidFill>
              </a:rPr>
              <a:t>А.Габаев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«Вечность и мгновение»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1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16633"/>
            <a:ext cx="3816424" cy="2736304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/>
              <a:t> </a:t>
            </a:r>
            <a:r>
              <a:rPr lang="ru-RU" sz="2400" b="1" dirty="0" smtClean="0"/>
              <a:t> Пирамиды.</a:t>
            </a:r>
            <a:br>
              <a:rPr lang="ru-RU" sz="2400" b="1" dirty="0" smtClean="0"/>
            </a:br>
            <a:r>
              <a:rPr lang="ru-RU" sz="2400" b="1" dirty="0"/>
              <a:t> </a:t>
            </a:r>
            <a:r>
              <a:rPr lang="ru-RU" sz="2400" b="1" dirty="0" smtClean="0"/>
              <a:t> Художественный канон в искусстве.</a:t>
            </a:r>
            <a:br>
              <a:rPr lang="ru-RU" sz="2400" b="1" dirty="0" smtClean="0"/>
            </a:br>
            <a:r>
              <a:rPr lang="ru-RU" sz="2400" b="1" dirty="0" smtClean="0"/>
              <a:t>  Письменность.</a:t>
            </a:r>
            <a:br>
              <a:rPr lang="ru-RU" sz="2400" b="1" dirty="0" smtClean="0"/>
            </a:br>
            <a:r>
              <a:rPr lang="ru-RU" sz="2400" b="1" dirty="0"/>
              <a:t> </a:t>
            </a:r>
            <a:r>
              <a:rPr lang="ru-RU" sz="2400" b="1" dirty="0" smtClean="0"/>
              <a:t> Древнеегипетская мифология.</a:t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394" y="0"/>
            <a:ext cx="515745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0" y="2852936"/>
            <a:ext cx="4286250" cy="400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36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5292080" cy="63093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latin typeface="Palatino Linotype" pitchFamily="18" charset="0"/>
                <a:cs typeface="Arial" pitchFamily="34" charset="0"/>
              </a:rPr>
              <a:t>	</a:t>
            </a:r>
            <a:r>
              <a:rPr lang="ru-RU" sz="2400" b="1" dirty="0" smtClean="0">
                <a:cs typeface="Arial" pitchFamily="34" charset="0"/>
              </a:rPr>
              <a:t>Эта цивилизации Древнего мира</a:t>
            </a:r>
            <a:r>
              <a:rPr lang="ru-RU" sz="2400" b="1" dirty="0">
                <a:cs typeface="Arial" pitchFamily="34" charset="0"/>
              </a:rPr>
              <a:t>, с</a:t>
            </a:r>
            <a:r>
              <a:rPr lang="ru-RU" sz="2400" b="1" dirty="0" smtClean="0">
                <a:cs typeface="Arial" pitchFamily="34" charset="0"/>
              </a:rPr>
              <a:t>уществовавшей на северо-востоке Африки вдоль </a:t>
            </a:r>
            <a:r>
              <a:rPr lang="ru-RU" sz="2400" b="1" dirty="0">
                <a:cs typeface="Arial" pitchFamily="34" charset="0"/>
              </a:rPr>
              <a:t>нижнего течения реки </a:t>
            </a:r>
            <a:r>
              <a:rPr lang="ru-RU" sz="2400" b="1" dirty="0" smtClean="0">
                <a:cs typeface="Arial" pitchFamily="34" charset="0"/>
              </a:rPr>
              <a:t>Нил</a:t>
            </a:r>
            <a:r>
              <a:rPr lang="ru-RU" sz="2400" b="1" dirty="0">
                <a:cs typeface="Arial" pitchFamily="34" charset="0"/>
              </a:rPr>
              <a:t>. История Древнего Египта составляет около 40 </a:t>
            </a:r>
            <a:r>
              <a:rPr lang="ru-RU" sz="2400" b="1" dirty="0" smtClean="0">
                <a:cs typeface="Arial" pitchFamily="34" charset="0"/>
              </a:rPr>
              <a:t>веков. Временные </a:t>
            </a:r>
            <a:r>
              <a:rPr lang="ru-RU" sz="2400" b="1" dirty="0">
                <a:cs typeface="Arial" pitchFamily="34" charset="0"/>
              </a:rPr>
              <a:t>границы существования древнеегипетской </a:t>
            </a:r>
            <a:r>
              <a:rPr lang="ru-RU" sz="2400" b="1" dirty="0" smtClean="0">
                <a:cs typeface="Arial" pitchFamily="34" charset="0"/>
              </a:rPr>
              <a:t>культуры— </a:t>
            </a:r>
            <a:r>
              <a:rPr lang="ru-RU" sz="2400" b="1" dirty="0">
                <a:cs typeface="Arial" pitchFamily="34" charset="0"/>
              </a:rPr>
              <a:t>с середины IV тысячелетия до н. э. </a:t>
            </a:r>
            <a:endParaRPr lang="ru-RU" sz="2400" b="1" dirty="0" smtClean="0"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cs typeface="Arial" pitchFamily="34" charset="0"/>
              </a:rPr>
              <a:t>и </a:t>
            </a:r>
            <a:r>
              <a:rPr lang="ru-RU" sz="2400" b="1" dirty="0">
                <a:cs typeface="Arial" pitchFamily="34" charset="0"/>
              </a:rPr>
              <a:t>по IV век н. э</a:t>
            </a:r>
            <a:r>
              <a:rPr lang="ru-RU" sz="2400" b="1" dirty="0" smtClean="0">
                <a:cs typeface="Arial" pitchFamily="34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cs typeface="Arial" pitchFamily="34" charset="0"/>
              </a:rPr>
              <a:t>Искусство </a:t>
            </a:r>
            <a:r>
              <a:rPr lang="ru-RU" sz="2400" b="1" dirty="0">
                <a:cs typeface="Arial" pitchFamily="34" charset="0"/>
              </a:rPr>
              <a:t>Древнего Египта — это монументальное искусство, служившее в основном целям религиозного культа. Особенностью его является то, что большинство произведений создавалось для мёртвых. Древнеегипетские мастера хорошо обращались с камнем, металлом, деревом и стеклом.</a:t>
            </a:r>
          </a:p>
        </p:txBody>
      </p:sp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14942" y="285728"/>
            <a:ext cx="3714776" cy="6286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15" y="0"/>
            <a:ext cx="8928992" cy="2492896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	«Давным-давно, много миллионов лет назад, был Хаос – бескрайний и бездонный океан. Он назывался </a:t>
            </a:r>
            <a:r>
              <a:rPr lang="ru-RU" sz="2000" b="1" dirty="0" err="1" smtClean="0"/>
              <a:t>Нун</a:t>
            </a:r>
            <a:r>
              <a:rPr lang="ru-RU" sz="2000" b="1" dirty="0" smtClean="0"/>
              <a:t>. Мрачное он представлял зрелище! Не было ни воздуха, ни тепла, ни света: всё окутывал первозданный мрак, всюду царила тишина. Но однажды свершилось чудо: вода заплескалась, и на поверхности появился великий бог </a:t>
            </a:r>
            <a:r>
              <a:rPr lang="ru-RU" sz="2000" b="1" dirty="0" err="1" smtClean="0"/>
              <a:t>Атум</a:t>
            </a:r>
            <a:r>
              <a:rPr lang="ru-RU" sz="2000" b="1" dirty="0" smtClean="0"/>
              <a:t>. </a:t>
            </a:r>
            <a:br>
              <a:rPr lang="ru-RU" sz="2000" b="1" dirty="0" smtClean="0"/>
            </a:br>
            <a:r>
              <a:rPr lang="ru-RU" sz="2000" b="1" dirty="0"/>
              <a:t>	</a:t>
            </a:r>
            <a:r>
              <a:rPr lang="ru-RU" sz="2000" b="1" dirty="0" err="1" smtClean="0"/>
              <a:t>Атум</a:t>
            </a:r>
            <a:r>
              <a:rPr lang="ru-RU" sz="2000" b="1" dirty="0" smtClean="0"/>
              <a:t> создал бога ветра Шу и богиню </a:t>
            </a:r>
            <a:r>
              <a:rPr lang="ru-RU" sz="2000" b="1" dirty="0" err="1" smtClean="0"/>
              <a:t>Тефнут</a:t>
            </a:r>
            <a:r>
              <a:rPr lang="ru-RU" sz="2000" b="1" dirty="0" smtClean="0"/>
              <a:t> – женщину с головой свирепой львицы…» </a:t>
            </a:r>
            <a:endParaRPr lang="ru-RU" sz="2000" b="1" dirty="0"/>
          </a:p>
        </p:txBody>
      </p:sp>
      <p:pic>
        <p:nvPicPr>
          <p:cNvPr id="4" name="Рисунок 3" descr="Символика бога Атум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23" y="2564904"/>
            <a:ext cx="3329157" cy="4293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420888"/>
            <a:ext cx="4145997" cy="290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1" y="2437062"/>
            <a:ext cx="2880321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740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1567</TotalTime>
  <Words>277</Words>
  <Application>Microsoft Office PowerPoint</Application>
  <PresentationFormat>Экран (4:3)</PresentationFormat>
  <Paragraphs>56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Искусство Древнего Египта</vt:lpstr>
      <vt:lpstr>Дома:  Рт: Кто такой Сфинкс? Какую загадку он предлагал решить? Кто справился?</vt:lpstr>
      <vt:lpstr>А.Н.Габаев (1963)</vt:lpstr>
      <vt:lpstr>Презентация PowerPoint</vt:lpstr>
      <vt:lpstr> Нарцисси́зм — свойство характера, заключённое в чрезмерной самовлюблённости и завышенной самооценке, в большинстве случаев не соответствующей действительности. Термин происходит из греческого мифа о Нарциссе, прекрасном молодом человеке, который предпочёл любоваться на своё отражение в водах ручья и отверг любовь нимфы Эхо. В наказание за это он был обречён влюбиться в собственное отражение и в итоге превратился в цветок, его именем и названный.</vt:lpstr>
      <vt:lpstr>Презентация PowerPoint</vt:lpstr>
      <vt:lpstr>  Пирамиды.   Художественный канон в искусстве.   Письменность.   Древнеегипетская мифология. </vt:lpstr>
      <vt:lpstr>Презентация PowerPoint</vt:lpstr>
      <vt:lpstr> «Давным-давно, много миллионов лет назад, был Хаос – бескрайний и бездонный океан. Он назывался Нун. Мрачное он представлял зрелище! Не было ни воздуха, ни тепла, ни света: всё окутывал первозданный мрак, всюду царила тишина. Но однажды свершилось чудо: вода заплескалась, и на поверхности появился великий бог Атум.   Атум создал бога ветра Шу и богиню Тефнут – женщину с головой свирепой львицы…» </vt:lpstr>
      <vt:lpstr>Презентация PowerPoint</vt:lpstr>
      <vt:lpstr>Презентация PowerPoint</vt:lpstr>
      <vt:lpstr>Боги и люди</vt:lpstr>
      <vt:lpstr>Культ фараона</vt:lpstr>
      <vt:lpstr>Презентация PowerPoint</vt:lpstr>
      <vt:lpstr>Суд Осириса</vt:lpstr>
      <vt:lpstr>«Книга мёртвых»</vt:lpstr>
      <vt:lpstr> </vt:lpstr>
      <vt:lpstr>Презентация PowerPoint</vt:lpstr>
      <vt:lpstr>Пирамиды</vt:lpstr>
      <vt:lpstr>Культ животных</vt:lpstr>
      <vt:lpstr>Презентация PowerPoint</vt:lpstr>
      <vt:lpstr> Древнеегипетское искусство строго канонизировано, то есть подчинено закону, правилам. На протяжении более 3500 лет художники придерживались форм и канонов, которые были разработаны ещё во времена Древнего царства. Эти художественные стандарты выражались в простых линиях, формах, характерной плоской проекции фигур. Верхняя часть тела человека (плечи, руки) выглядят так, как будто мы смотрим на него спереди, а ноги – будто смотрим сбоку, голова тоже повёрнута к нам боком, но глаз нарисован так, словно мы глядим человеку прямо в лицо. Краски получали из минералов, таких как железная руда (красная и жёлтая охра), медные руды (синий и зелёный), сажа или древесный уголь (чёрный) и известняк (белый).  Мужские фигуры окрашивали в кирпично-красный цвет, а женские – в жёлтый. Одежда  мужчин состояла из набедренной повязки, женщин – из длинного облегающего платья на широких лямках.    </vt:lpstr>
      <vt:lpstr>Бюст Нефертити…  - бюст царицы Нефертити, которая  стала одним из символов красоты и изысканности древнеегипетской культуры, - «главная супруга» древнеегипетского фараона XVIII династии Эхнатона  (около 1351—1334 до н. э.)  </vt:lpstr>
      <vt:lpstr> Иероглифы – «священное письмо», которое удалось разгадать французскому учёному Шампольону в 1822 году (по двум царским именам: Птолемей и Клеопатра). В египетском письме более 700 иероглифов.</vt:lpstr>
      <vt:lpstr> Розе́ттский ка́мень — плита из гранодиорита, найденная в 1799 году в Египте возле небольшого города Розетта (теперь Рашид), недалеко от Александрии, с выбитыми на ней тремя идентичными по смыслу текстами, в том числе двумя на древнеегипетском языке — начертанными древнеегипетскими иероглифами и египетским демотическим письмом ещё на древнегреческом языке. Древнегреческий был хорошо известен лингвистам. Он весит примерно 760 кг. </vt:lpstr>
      <vt:lpstr> Игра в сенет – это  древнеегипетская настольная игра. Возможно, старейшая известная игра с передвижением фишек на доске.</vt:lpstr>
      <vt:lpstr> Искусство Древнего Египта было открыто учёными  во время Египетского похода Наполеона. В результате экспедиции было собрано и вывезено в Европу огромное количество памятников истории.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Религии Древнего Египта</dc:title>
  <dc:creator>Карасёва</dc:creator>
  <cp:lastModifiedBy>Пользователь Windows</cp:lastModifiedBy>
  <cp:revision>166</cp:revision>
  <dcterms:created xsi:type="dcterms:W3CDTF">2010-10-06T04:56:28Z</dcterms:created>
  <dcterms:modified xsi:type="dcterms:W3CDTF">2017-10-18T09:26:29Z</dcterms:modified>
</cp:coreProperties>
</file>