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9" r:id="rId17"/>
    <p:sldId id="270" r:id="rId1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BC571-D150-4422-A609-E4442B5A6963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E0C27-3F44-4A47-9468-698692167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257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E0C27-3F44-4A47-9468-698692167FA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766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8" name="Рисунок 37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Рисунок 38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61000"/>
            <a:ext cx="8229600" cy="5249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-9360" y="-7920"/>
            <a:ext cx="9162000" cy="1040400"/>
          </a:xfrm>
          <a:custGeom>
            <a:avLst/>
            <a:gdLst/>
            <a:ahLst/>
            <a:cxn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2"/>
          <p:cNvSpPr/>
          <p:nvPr/>
        </p:nvSpPr>
        <p:spPr>
          <a:xfrm>
            <a:off x="4381560" y="-7920"/>
            <a:ext cx="4761360" cy="637200"/>
          </a:xfrm>
          <a:custGeom>
            <a:avLst/>
            <a:gdLst/>
            <a:ahLst/>
            <a:cxn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 rot="21436200">
            <a:off x="-18000" y="202320"/>
            <a:ext cx="9162000" cy="646560"/>
          </a:xfrm>
          <a:custGeom>
            <a:avLst/>
            <a:gdLst/>
            <a:ahLst/>
            <a:cxnLst/>
            <a:rect l="0" t="0" r="r" b="b"/>
            <a:pathLst>
              <a:path w="5773" h="1056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 rot="21436200">
            <a:off x="-13680" y="276480"/>
            <a:ext cx="9174600" cy="528120"/>
          </a:xfrm>
          <a:custGeom>
            <a:avLst/>
            <a:gdLst/>
            <a:ahLst/>
            <a:cxn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827584" y="1916832"/>
            <a:ext cx="8315696" cy="36264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ru-RU" sz="3200" b="1" i="1" strike="noStrike" dirty="0">
                <a:latin typeface="Calibri"/>
                <a:ea typeface="DejaVu Sans"/>
              </a:rPr>
              <a:t>Конспект занятия по развитию речи в </a:t>
            </a:r>
            <a:r>
              <a:rPr lang="ru-RU" sz="3200" b="1" i="1" dirty="0" smtClean="0">
                <a:latin typeface="Calibri"/>
                <a:ea typeface="DejaVu Sans"/>
              </a:rPr>
              <a:t>подготовительной группе</a:t>
            </a:r>
            <a:r>
              <a:rPr lang="ru-RU" sz="3200" b="1" i="1" strike="noStrike" dirty="0" smtClean="0">
                <a:latin typeface="Calibri"/>
                <a:ea typeface="DejaVu Sans"/>
              </a:rPr>
              <a:t> на </a:t>
            </a:r>
            <a:r>
              <a:rPr lang="ru-RU" sz="3200" b="1" i="1" strike="noStrike" dirty="0">
                <a:latin typeface="Calibri"/>
                <a:ea typeface="DejaVu Sans"/>
              </a:rPr>
              <a:t>тему</a:t>
            </a:r>
            <a:endParaRPr sz="3200" dirty="0"/>
          </a:p>
          <a:p>
            <a:pPr algn="ctr"/>
            <a:r>
              <a:rPr lang="ru-RU" sz="3200" b="1" i="1" strike="noStrike" dirty="0">
                <a:latin typeface="Calibri"/>
                <a:ea typeface="DejaVu Sans"/>
              </a:rPr>
              <a:t>«Рассказывание по картине «Ежи»</a:t>
            </a:r>
            <a:endParaRPr sz="3200" dirty="0"/>
          </a:p>
          <a:p>
            <a:pPr algn="ctr">
              <a:lnSpc>
                <a:spcPct val="100000"/>
              </a:lnSpc>
            </a:pPr>
            <a:r>
              <a:rPr lang="ru-RU" sz="3200" b="1" i="1" strike="noStrike" dirty="0">
                <a:latin typeface="Calibri"/>
                <a:ea typeface="DejaVu Sans"/>
              </a:rPr>
              <a:t>из серии  «Дикие животные»</a:t>
            </a:r>
            <a:endParaRPr sz="3200" dirty="0"/>
          </a:p>
        </p:txBody>
      </p:sp>
      <p:sp>
        <p:nvSpPr>
          <p:cNvPr id="121" name="CustomShape 2"/>
          <p:cNvSpPr/>
          <p:nvPr/>
        </p:nvSpPr>
        <p:spPr>
          <a:xfrm>
            <a:off x="518040" y="288000"/>
            <a:ext cx="8273880" cy="107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122" name="CustomShape 3"/>
          <p:cNvSpPr/>
          <p:nvPr/>
        </p:nvSpPr>
        <p:spPr>
          <a:xfrm>
            <a:off x="259560" y="5688000"/>
            <a:ext cx="8790480" cy="86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dirty="0">
                <a:solidFill>
                  <a:srgbClr val="000000"/>
                </a:solidFill>
                <a:latin typeface="Calibri"/>
                <a:ea typeface="DejaVu Sans"/>
              </a:rPr>
              <a:t>Составила  </a:t>
            </a:r>
            <a:r>
              <a:rPr lang="ru-RU" sz="2000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воспитатель – </a:t>
            </a:r>
            <a:r>
              <a:rPr lang="ru-RU" sz="2000" b="1" strike="noStrike" dirty="0" err="1" smtClean="0">
                <a:solidFill>
                  <a:srgbClr val="000000"/>
                </a:solidFill>
                <a:latin typeface="Calibri"/>
                <a:ea typeface="DejaVu Sans"/>
              </a:rPr>
              <a:t>Мутьева</a:t>
            </a:r>
            <a:r>
              <a:rPr lang="ru-RU" sz="2000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 М.В.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CustomShape 2"/>
          <p:cNvSpPr/>
          <p:nvPr/>
        </p:nvSpPr>
        <p:spPr>
          <a:xfrm>
            <a:off x="251640" y="0"/>
            <a:ext cx="8640000" cy="4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Calibri"/>
                <a:ea typeface="DejaVu Sans"/>
              </a:rPr>
              <a:t>     </a:t>
            </a:r>
            <a:endParaRPr/>
          </a:p>
        </p:txBody>
      </p:sp>
      <p:pic>
        <p:nvPicPr>
          <p:cNvPr id="150" name="Picture 2"/>
          <p:cNvPicPr/>
          <p:nvPr/>
        </p:nvPicPr>
        <p:blipFill>
          <a:blip r:embed="rId2"/>
          <a:stretch/>
        </p:blipFill>
        <p:spPr>
          <a:xfrm>
            <a:off x="708120" y="864000"/>
            <a:ext cx="7871040" cy="5903280"/>
          </a:xfrm>
          <a:prstGeom prst="rect">
            <a:avLst/>
          </a:prstGeom>
          <a:ln w="9360"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-29880" y="0"/>
            <a:ext cx="9369720" cy="109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solidFill>
                  <a:srgbClr val="FFFFFF"/>
                </a:solidFill>
                <a:latin typeface="Calibri"/>
                <a:ea typeface="DejaVu Sans"/>
              </a:rPr>
              <a:t>  </a:t>
            </a:r>
            <a:r>
              <a:rPr lang="ru-RU" sz="2400" strike="noStrike" dirty="0">
                <a:latin typeface="Calibri"/>
                <a:ea typeface="DejaVu Sans"/>
              </a:rPr>
              <a:t>Питается ежик жуками, гусеницами , яйцами, червяками и улитками. Иногда может поймать мышь , лягушку и даже змею</a:t>
            </a:r>
            <a:r>
              <a:rPr lang="ru-RU" sz="2400" strike="noStrike" dirty="0">
                <a:solidFill>
                  <a:srgbClr val="FFFFFF"/>
                </a:solidFill>
                <a:latin typeface="Calibri"/>
                <a:ea typeface="DejaVu Sans"/>
              </a:rPr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53" name="Picture 2"/>
          <p:cNvPicPr/>
          <p:nvPr/>
        </p:nvPicPr>
        <p:blipFill>
          <a:blip r:embed="rId2"/>
          <a:stretch/>
        </p:blipFill>
        <p:spPr>
          <a:xfrm>
            <a:off x="745920" y="793080"/>
            <a:ext cx="7965360" cy="5974200"/>
          </a:xfrm>
          <a:prstGeom prst="rect">
            <a:avLst/>
          </a:prstGeom>
          <a:ln w="9360">
            <a:noFill/>
          </a:ln>
        </p:spPr>
      </p:pic>
      <p:sp>
        <p:nvSpPr>
          <p:cNvPr id="154" name="CustomShape 2"/>
          <p:cNvSpPr/>
          <p:nvPr/>
        </p:nvSpPr>
        <p:spPr>
          <a:xfrm>
            <a:off x="285840" y="72000"/>
            <a:ext cx="8571600" cy="576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strike="noStrike" dirty="0">
                <a:latin typeface="Calibri"/>
                <a:ea typeface="DejaVu Sans"/>
              </a:rPr>
              <a:t>Ест ёж и грибы и ягоды.</a:t>
            </a:r>
            <a:endParaRPr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56" name="Picture 2"/>
          <p:cNvPicPr/>
          <p:nvPr/>
        </p:nvPicPr>
        <p:blipFill>
          <a:blip r:embed="rId2"/>
          <a:stretch/>
        </p:blipFill>
        <p:spPr>
          <a:xfrm>
            <a:off x="792000" y="54360"/>
            <a:ext cx="7511040" cy="5632920"/>
          </a:xfrm>
          <a:prstGeom prst="rect">
            <a:avLst/>
          </a:prstGeom>
          <a:ln w="9360">
            <a:noFill/>
          </a:ln>
        </p:spPr>
      </p:pic>
      <p:sp>
        <p:nvSpPr>
          <p:cNvPr id="157" name="CustomShape 2"/>
          <p:cNvSpPr/>
          <p:nvPr/>
        </p:nvSpPr>
        <p:spPr>
          <a:xfrm>
            <a:off x="864000" y="5688000"/>
            <a:ext cx="8278920" cy="819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solidFill>
                  <a:srgbClr val="FFFFFF"/>
                </a:solidFill>
                <a:latin typeface="Constantia"/>
                <a:ea typeface="DejaVu Sans"/>
              </a:rPr>
              <a:t>    </a:t>
            </a:r>
            <a:r>
              <a:rPr lang="ru-RU" sz="2400" strike="noStrike" dirty="0">
                <a:latin typeface="Calibri"/>
                <a:ea typeface="DejaVu Sans"/>
              </a:rPr>
              <a:t>С большим удовольствием  ёжик съест яблоко или грушу , капусту. Он очень любит фрукты и овощи.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2"/>
          <p:cNvSpPr/>
          <p:nvPr/>
        </p:nvSpPr>
        <p:spPr>
          <a:xfrm>
            <a:off x="292320" y="797040"/>
            <a:ext cx="8725320" cy="5473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r>
              <a:rPr lang="ru-RU" sz="2000" b="1" strike="noStrike">
                <a:solidFill>
                  <a:srgbClr val="000000"/>
                </a:solidFill>
                <a:latin typeface="Arial"/>
                <a:ea typeface="DejaVu Sans"/>
              </a:rPr>
              <a:t>Динамическая пауза с элементами зрительной гимнастики «Ёжик»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Ходит ёжик по полянке, ищёт он грибы - опятки.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(ходьба на месте, повороты головы вправо и влево)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Глазки щурил, открывал, но грибов не увидал.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(прищуриться и открыть глаза, развести руки в стороны)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Вверх смотрел он, вниз глядел,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(посмотреть вверх- вниз)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Сам тихонечко пыхтел.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(произнести «пых», «пых», «пых»)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Смотрел влево, смотрел вправо,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(голова неподвижна, посмотреть влево – вправо)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Вдруг увидел гриб на славу!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(закрыть и широко открыть глаза)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Оглянулся он ещё через левое плечо,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(руки спрятать за спину, повернуть голову влево, посмотреть назад)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Через правое ещё.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 (повернуть голову вправо, посмотреть назад)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Ёж затопал по тропинке и грибок унёс на спинке.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(ходьба на месте, высоко поднимая ноги)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04665"/>
            <a:ext cx="7968884" cy="59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631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-29880" y="0"/>
            <a:ext cx="93697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Calibri"/>
                <a:ea typeface="DejaVu Sans"/>
              </a:rPr>
              <a:t>                      рассказ по картине «Ежиха с ежатами »</a:t>
            </a:r>
            <a:endParaRPr/>
          </a:p>
        </p:txBody>
      </p:sp>
      <p:sp>
        <p:nvSpPr>
          <p:cNvPr id="162" name="CustomShape 2"/>
          <p:cNvSpPr/>
          <p:nvPr/>
        </p:nvSpPr>
        <p:spPr>
          <a:xfrm>
            <a:off x="755576" y="4077072"/>
            <a:ext cx="4680520" cy="25372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Что делает ежиха?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Что делают ежата?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Что едят ежи?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Зачем нужны ежу иголки?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Как можно сказать о еже? Какой он?</a:t>
            </a:r>
            <a:endParaRPr sz="2000" dirty="0"/>
          </a:p>
        </p:txBody>
      </p:sp>
      <p:sp>
        <p:nvSpPr>
          <p:cNvPr id="163" name="CustomShape 3"/>
          <p:cNvSpPr/>
          <p:nvPr/>
        </p:nvSpPr>
        <p:spPr>
          <a:xfrm>
            <a:off x="467544" y="620688"/>
            <a:ext cx="5903488" cy="44633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Ребята, вам нравится картина?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Как бы  вы назвали эту картину?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Что изображено на этой картине?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Что делают ежи?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Как вы думаете, какое настроение у ежей?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Ежи дикие или домашние животные?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Где они живут?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Какая травка на полянке?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Какое время года?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Какая шубка у ежей?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Для чего им нужна такая шубка?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720000" y="1008000"/>
            <a:ext cx="7703280" cy="563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А сейчас ребята послушайте, какую сказку я придумала по этой картине: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Жила-была ежиха со своими ежатами. Жили они в норке на лесной опушке. И вот однажды, в один ясный, летний день всё небо затянуло тучами, и пошёл дождь. Но недолго шёл дождь, и опять засияло солнышко на небе.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Ежиха с ежатами решила прогуляться. Вылезли они с норки и отправились на прогулку. Долго гуляли ежата и очень проголодались. Вышли они на полянку, которую хорошо освещало солнышко. Это была необычная полянка, на ней ежата любили играть. Здесь они увидели червячков и букашек, которые вылезли после дождя и решили полакомиться. Но два ежонка были очень шустрые и схватили одного червяка вместе, потому что он был самый большой. Мама-ежиха их поругала и сказала, что нужно делиться друг с другом. </a:t>
            </a: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144000" y="72000"/>
            <a:ext cx="8711280" cy="67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400" b="1" strike="noStrike">
                <a:solidFill>
                  <a:srgbClr val="000000"/>
                </a:solidFill>
                <a:latin typeface="Arial"/>
                <a:ea typeface="DejaVu Sans"/>
              </a:rPr>
              <a:t>Задачи:</a:t>
            </a:r>
            <a:endParaRPr/>
          </a:p>
          <a:p>
            <a:endParaRPr/>
          </a:p>
          <a:p>
            <a:r>
              <a:rPr lang="ru-RU" sz="2400" b="1" strike="noStrike">
                <a:solidFill>
                  <a:srgbClr val="000000"/>
                </a:solidFill>
                <a:latin typeface="Arial"/>
                <a:ea typeface="DejaVu Sans"/>
              </a:rPr>
              <a:t>образовательные:</a:t>
            </a:r>
            <a:r>
              <a:rPr lang="ru-RU" sz="2400" strike="noStrike">
                <a:solidFill>
                  <a:srgbClr val="000000"/>
                </a:solidFill>
                <a:latin typeface="Arial"/>
                <a:ea typeface="DejaVu Sans"/>
              </a:rPr>
              <a:t> развивать связную речь, учить подбирать признаки и действия к слову «ёж», закрепить употребление предлогов в речи, формировать умение рассматривать картину и рассуждать над её содержанием, учить составлять рассказ по ней</a:t>
            </a:r>
            <a:endParaRPr/>
          </a:p>
          <a:p>
            <a:endParaRPr/>
          </a:p>
          <a:p>
            <a:r>
              <a:rPr lang="ru-RU" sz="2400" b="1" strike="noStrike">
                <a:solidFill>
                  <a:srgbClr val="000000"/>
                </a:solidFill>
                <a:latin typeface="Arial"/>
                <a:ea typeface="DejaVu Sans"/>
              </a:rPr>
              <a:t>коррекционные: </a:t>
            </a:r>
            <a:r>
              <a:rPr lang="ru-RU" sz="2400" strike="noStrike">
                <a:solidFill>
                  <a:srgbClr val="000000"/>
                </a:solidFill>
                <a:latin typeface="Arial"/>
                <a:ea typeface="DejaVu Sans"/>
              </a:rPr>
              <a:t>развивать зрительное внимание, координацию движений, прослеживающую функцию глаза</a:t>
            </a:r>
            <a:endParaRPr/>
          </a:p>
          <a:p>
            <a:endParaRPr/>
          </a:p>
          <a:p>
            <a:r>
              <a:rPr lang="ru-RU" sz="2400" b="1" strike="noStrike">
                <a:solidFill>
                  <a:srgbClr val="000000"/>
                </a:solidFill>
                <a:latin typeface="Arial"/>
                <a:ea typeface="DejaVu Sans"/>
              </a:rPr>
              <a:t>воспитательные:</a:t>
            </a:r>
            <a:r>
              <a:rPr lang="ru-RU" sz="2400" strike="noStrike">
                <a:solidFill>
                  <a:srgbClr val="000000"/>
                </a:solidFill>
                <a:latin typeface="Arial"/>
                <a:ea typeface="DejaVu Sans"/>
              </a:rPr>
              <a:t> активизировать интерес к занятию, воспитывать бережное отношение к природе, прививать любовь к животным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2"/>
          <p:cNvPicPr/>
          <p:nvPr/>
        </p:nvPicPr>
        <p:blipFill>
          <a:blip r:embed="rId2"/>
          <a:stretch/>
        </p:blipFill>
        <p:spPr>
          <a:xfrm>
            <a:off x="1218600" y="1205280"/>
            <a:ext cx="6695280" cy="4599984"/>
          </a:xfrm>
          <a:prstGeom prst="rect">
            <a:avLst/>
          </a:prstGeom>
          <a:ln w="9360">
            <a:noFill/>
          </a:ln>
        </p:spPr>
      </p:pic>
      <p:sp>
        <p:nvSpPr>
          <p:cNvPr id="125" name="CustomShape 1"/>
          <p:cNvSpPr/>
          <p:nvPr/>
        </p:nvSpPr>
        <p:spPr>
          <a:xfrm>
            <a:off x="48960" y="0"/>
            <a:ext cx="9034560" cy="120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Ёж – небольшой зверек, живет в лесу, в зарослях кустарников.</a:t>
            </a:r>
            <a:endParaRPr dirty="0"/>
          </a:p>
          <a:p>
            <a:pPr algn="just"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Спинка покрыта короткими колючими иглами, а голова и брюшко – шерсткой.</a:t>
            </a:r>
            <a:endParaRPr dirty="0"/>
          </a:p>
        </p:txBody>
      </p:sp>
      <p:sp>
        <p:nvSpPr>
          <p:cNvPr id="126" name="CustomShape 2"/>
          <p:cNvSpPr/>
          <p:nvPr/>
        </p:nvSpPr>
        <p:spPr>
          <a:xfrm>
            <a:off x="-24120" y="5904000"/>
            <a:ext cx="9180720" cy="95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За  своими иголками еж ухаживает, чистит их с помощью пальцев на лапках</a:t>
            </a:r>
            <a:r>
              <a:rPr lang="ru-RU" sz="2400" strike="noStrike" dirty="0">
                <a:solidFill>
                  <a:srgbClr val="00CCCC"/>
                </a:solidFill>
                <a:latin typeface="Calibri"/>
                <a:ea typeface="DejaVu Sans"/>
              </a:rPr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2"/>
          <p:cNvPicPr/>
          <p:nvPr/>
        </p:nvPicPr>
        <p:blipFill>
          <a:blip r:embed="rId3"/>
          <a:stretch/>
        </p:blipFill>
        <p:spPr>
          <a:xfrm>
            <a:off x="1043608" y="404664"/>
            <a:ext cx="7115792" cy="5066616"/>
          </a:xfrm>
          <a:prstGeom prst="rect">
            <a:avLst/>
          </a:prstGeom>
          <a:ln w="9360">
            <a:noFill/>
          </a:ln>
        </p:spPr>
      </p:pic>
      <p:sp>
        <p:nvSpPr>
          <p:cNvPr id="128" name="CustomShape 1"/>
          <p:cNvSpPr/>
          <p:nvPr/>
        </p:nvSpPr>
        <p:spPr>
          <a:xfrm>
            <a:off x="323528" y="5661248"/>
            <a:ext cx="8857552" cy="10543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Во время отдыха они прячется в колючих кустах. Там свернувшись  в клубок, ежи спят . А на зиму они роют себе глубокую нору, в которой спят всю зиму.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179640" y="0"/>
            <a:ext cx="8712000" cy="82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Calibri"/>
                <a:ea typeface="DejaVu Sans"/>
              </a:rPr>
              <a:t>   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31" name="Picture 2"/>
          <p:cNvPicPr/>
          <p:nvPr/>
        </p:nvPicPr>
        <p:blipFill>
          <a:blip r:embed="rId2"/>
          <a:stretch/>
        </p:blipFill>
        <p:spPr>
          <a:xfrm>
            <a:off x="1043608" y="1097280"/>
            <a:ext cx="7139880" cy="5284048"/>
          </a:xfrm>
          <a:prstGeom prst="rect">
            <a:avLst/>
          </a:prstGeom>
          <a:ln w="9360"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299160" y="72000"/>
            <a:ext cx="8534520" cy="102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Напуганный ёж сворачивается клубком, а если иглы топорщатся вертикально – это значит, что он недоволен.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4" name="Picture 2"/>
          <p:cNvPicPr/>
          <p:nvPr/>
        </p:nvPicPr>
        <p:blipFill>
          <a:blip r:embed="rId2"/>
          <a:stretch/>
        </p:blipFill>
        <p:spPr>
          <a:xfrm>
            <a:off x="665616" y="836712"/>
            <a:ext cx="7811688" cy="5581440"/>
          </a:xfrm>
          <a:prstGeom prst="rect">
            <a:avLst/>
          </a:prstGeom>
          <a:ln w="9360">
            <a:noFill/>
          </a:ln>
        </p:spPr>
      </p:pic>
      <p:sp>
        <p:nvSpPr>
          <p:cNvPr id="135" name="CustomShape 2"/>
          <p:cNvSpPr/>
          <p:nvPr/>
        </p:nvSpPr>
        <p:spPr>
          <a:xfrm>
            <a:off x="-83520" y="144000"/>
            <a:ext cx="9299880" cy="93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strike="noStrike" dirty="0">
                <a:latin typeface="Calibri"/>
                <a:ea typeface="DejaVu Sans"/>
              </a:rPr>
              <a:t>Семья  ежей  вышла  на   прогулку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2"/>
          <p:cNvSpPr/>
          <p:nvPr/>
        </p:nvSpPr>
        <p:spPr>
          <a:xfrm>
            <a:off x="142920" y="0"/>
            <a:ext cx="4856760" cy="4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8" name="Picture 4"/>
          <p:cNvPicPr/>
          <p:nvPr/>
        </p:nvPicPr>
        <p:blipFill>
          <a:blip r:embed="rId2"/>
          <a:stretch/>
        </p:blipFill>
        <p:spPr>
          <a:xfrm>
            <a:off x="4951440" y="1152000"/>
            <a:ext cx="4026960" cy="3095280"/>
          </a:xfrm>
          <a:prstGeom prst="rect">
            <a:avLst/>
          </a:prstGeom>
          <a:ln w="9360">
            <a:noFill/>
          </a:ln>
        </p:spPr>
      </p:pic>
      <p:sp>
        <p:nvSpPr>
          <p:cNvPr id="139" name="CustomShape 3"/>
          <p:cNvSpPr/>
          <p:nvPr/>
        </p:nvSpPr>
        <p:spPr>
          <a:xfrm>
            <a:off x="216000" y="0"/>
            <a:ext cx="8783280" cy="12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solidFill>
                  <a:srgbClr val="FFFFFF"/>
                </a:solidFill>
                <a:latin typeface="Calibri"/>
                <a:ea typeface="DejaVu Sans"/>
              </a:rPr>
              <a:t>  </a:t>
            </a:r>
            <a:r>
              <a:rPr lang="ru-RU" sz="2400" strike="noStrike" dirty="0">
                <a:latin typeface="Calibri"/>
                <a:ea typeface="DejaVu Sans"/>
              </a:rPr>
              <a:t>Ежата рождаются голыми, слепыми, с  ярко-Розовой кожей, масса их тела всего 12 грамм. Через несколько часов после рождения у ежат появляются белые и тёмные мягкие иглы.</a:t>
            </a:r>
            <a:endParaRPr dirty="0"/>
          </a:p>
        </p:txBody>
      </p:sp>
      <p:pic>
        <p:nvPicPr>
          <p:cNvPr id="140" name="Рисунок 139"/>
          <p:cNvPicPr/>
          <p:nvPr/>
        </p:nvPicPr>
        <p:blipFill>
          <a:blip r:embed="rId3"/>
          <a:stretch/>
        </p:blipFill>
        <p:spPr>
          <a:xfrm>
            <a:off x="199440" y="3389400"/>
            <a:ext cx="4751280" cy="3305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2"/>
          <p:cNvSpPr/>
          <p:nvPr/>
        </p:nvSpPr>
        <p:spPr>
          <a:xfrm>
            <a:off x="304920" y="158220"/>
            <a:ext cx="8533080" cy="4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Calibri"/>
                <a:ea typeface="DejaVu Sans"/>
              </a:rPr>
              <a:t>   </a:t>
            </a:r>
            <a:endParaRPr/>
          </a:p>
        </p:txBody>
      </p:sp>
      <p:pic>
        <p:nvPicPr>
          <p:cNvPr id="143" name="Picture 2"/>
          <p:cNvPicPr/>
          <p:nvPr/>
        </p:nvPicPr>
        <p:blipFill>
          <a:blip r:embed="rId2"/>
          <a:stretch/>
        </p:blipFill>
        <p:spPr>
          <a:xfrm>
            <a:off x="541800" y="704880"/>
            <a:ext cx="8131680" cy="6098400"/>
          </a:xfrm>
          <a:prstGeom prst="rect">
            <a:avLst/>
          </a:prstGeom>
          <a:ln w="9360">
            <a:noFill/>
          </a:ln>
        </p:spPr>
      </p:pic>
      <p:sp>
        <p:nvSpPr>
          <p:cNvPr id="144" name="CustomShape 3"/>
          <p:cNvSpPr/>
          <p:nvPr/>
        </p:nvSpPr>
        <p:spPr>
          <a:xfrm>
            <a:off x="288000" y="72000"/>
            <a:ext cx="8423280" cy="108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strike="noStrike" dirty="0">
                <a:latin typeface="Calibri"/>
                <a:ea typeface="DejaVu Sans"/>
              </a:rPr>
              <a:t>Ежиха – мама  кормит свих ежат молоком</a:t>
            </a:r>
            <a:endParaRPr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6" name="Picture 2"/>
          <p:cNvPicPr/>
          <p:nvPr/>
        </p:nvPicPr>
        <p:blipFill>
          <a:blip r:embed="rId2"/>
          <a:stretch/>
        </p:blipFill>
        <p:spPr>
          <a:xfrm>
            <a:off x="729360" y="864000"/>
            <a:ext cx="7943040" cy="5956920"/>
          </a:xfrm>
          <a:prstGeom prst="rect">
            <a:avLst/>
          </a:prstGeom>
          <a:ln w="9360">
            <a:noFill/>
          </a:ln>
        </p:spPr>
      </p:pic>
      <p:sp>
        <p:nvSpPr>
          <p:cNvPr id="147" name="CustomShape 2"/>
          <p:cNvSpPr/>
          <p:nvPr/>
        </p:nvSpPr>
        <p:spPr>
          <a:xfrm>
            <a:off x="0" y="0"/>
            <a:ext cx="9071280" cy="86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На охоту ёж выходит вечером и ночью, можно услышать, как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он пыхтит, фыркает и топает.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1354</TotalTime>
  <Words>721</Words>
  <Application>Microsoft Office PowerPoint</Application>
  <PresentationFormat>Экран (4:3)</PresentationFormat>
  <Paragraphs>67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Calibri</vt:lpstr>
      <vt:lpstr>Constantia</vt:lpstr>
      <vt:lpstr>DejaVu Sans</vt:lpstr>
      <vt:lpstr>Georgia</vt:lpstr>
      <vt:lpstr>StarSymbol</vt:lpstr>
      <vt:lpstr>Trebuchet MS</vt:lpstr>
      <vt:lpstr>Office Theme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delfin</dc:creator>
  <cp:lastModifiedBy>Пользователь</cp:lastModifiedBy>
  <cp:revision>44</cp:revision>
  <dcterms:created xsi:type="dcterms:W3CDTF">2013-11-11T18:49:43Z</dcterms:created>
  <dcterms:modified xsi:type="dcterms:W3CDTF">2017-10-18T07:22:15Z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