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309" r:id="rId2"/>
    <p:sldId id="322" r:id="rId3"/>
    <p:sldId id="310" r:id="rId4"/>
    <p:sldId id="314" r:id="rId5"/>
    <p:sldId id="315" r:id="rId6"/>
    <p:sldId id="316" r:id="rId7"/>
    <p:sldId id="257" r:id="rId8"/>
    <p:sldId id="269" r:id="rId9"/>
    <p:sldId id="258" r:id="rId10"/>
    <p:sldId id="270" r:id="rId11"/>
    <p:sldId id="260" r:id="rId12"/>
    <p:sldId id="271" r:id="rId13"/>
    <p:sldId id="259" r:id="rId14"/>
    <p:sldId id="272" r:id="rId15"/>
    <p:sldId id="267" r:id="rId16"/>
    <p:sldId id="273" r:id="rId17"/>
    <p:sldId id="261" r:id="rId18"/>
    <p:sldId id="275" r:id="rId19"/>
    <p:sldId id="262" r:id="rId20"/>
    <p:sldId id="276" r:id="rId21"/>
    <p:sldId id="263" r:id="rId22"/>
    <p:sldId id="277" r:id="rId23"/>
    <p:sldId id="264" r:id="rId24"/>
    <p:sldId id="278" r:id="rId25"/>
    <p:sldId id="311" r:id="rId26"/>
    <p:sldId id="279" r:id="rId27"/>
    <p:sldId id="280" r:id="rId28"/>
    <p:sldId id="283" r:id="rId29"/>
    <p:sldId id="284" r:id="rId30"/>
    <p:sldId id="281" r:id="rId31"/>
    <p:sldId id="282" r:id="rId32"/>
    <p:sldId id="285" r:id="rId33"/>
    <p:sldId id="286" r:id="rId34"/>
    <p:sldId id="287" r:id="rId35"/>
    <p:sldId id="288" r:id="rId36"/>
    <p:sldId id="289" r:id="rId37"/>
    <p:sldId id="290" r:id="rId38"/>
    <p:sldId id="317" r:id="rId39"/>
    <p:sldId id="318" r:id="rId40"/>
    <p:sldId id="321" r:id="rId41"/>
    <p:sldId id="299" r:id="rId42"/>
    <p:sldId id="301" r:id="rId43"/>
    <p:sldId id="300" r:id="rId44"/>
    <p:sldId id="302" r:id="rId45"/>
    <p:sldId id="303" r:id="rId46"/>
    <p:sldId id="304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51" autoAdjust="0"/>
    <p:restoredTop sz="94676" autoAdjust="0"/>
  </p:normalViewPr>
  <p:slideViewPr>
    <p:cSldViewPr>
      <p:cViewPr varScale="1">
        <p:scale>
          <a:sx n="110" d="100"/>
          <a:sy n="110" d="100"/>
        </p:scale>
        <p:origin x="-17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09.04.2015 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Интеллектуальная игра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химии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среди учащихся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8-х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AutoShape 2" descr="https://im1-tub-ru.yandex.net/i?id=5e7810d7fb43f86a56832d86dac7fa0c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240030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6" name="AutoShape 4" descr="https://im1-tub-ru.yandex.net/i?id=5e7810d7fb43f86a56832d86dac7fa0c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240030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кислот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2.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0004-001-KHim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2500306"/>
            <a:ext cx="3857650" cy="392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945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оксидов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CuCl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O, N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BaO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O, Cu(OH)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4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оксидов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3.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8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солей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KOH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AlCl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Al(NO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Al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S, Ba(NO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BaCl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Cu(OH)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CuSO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9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солей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2.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33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кислотных оксидов приведены в ряду: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O, N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BaO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SO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N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CuO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4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кислотных оксидов приведены в ряду: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1.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70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7)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азотной кислоты: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2788473"/>
            <a:ext cx="35283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1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7)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азотной кислоты: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2788473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3.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2" name="AutoShape 2" descr="https://im1-tub-ru.yandex.net/i?id=5e7810d7fb43f86a56832d86dac7fa0c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240030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4" name="Picture 4" descr="http://im0-tub-ru.yandex.net/i?id=22dd0fe488000a81c31bb5241ad955b6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2928" y="2143116"/>
            <a:ext cx="3762410" cy="37624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21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8)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сульфида цинка: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860481"/>
            <a:ext cx="37444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ZnSO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ZnS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ZnSO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ZnOH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80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Работу выполнили: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Булгакова </a:t>
            </a:r>
            <a:r>
              <a:rPr lang="ru-RU" dirty="0" err="1" smtClean="0"/>
              <a:t>Виалетта</a:t>
            </a:r>
            <a:r>
              <a:rPr lang="ru-RU" dirty="0" smtClean="0"/>
              <a:t> Владимировна, учитель химии МБОУ «Лицей № 185»</a:t>
            </a:r>
          </a:p>
          <a:p>
            <a:r>
              <a:rPr lang="ru-RU" dirty="0" smtClean="0"/>
              <a:t>Седова Галина Петровна, учитель химии МБОУ «СОШ №75», руководитель методического объединения учителей химии</a:t>
            </a:r>
          </a:p>
          <a:p>
            <a:r>
              <a:rPr lang="ru-RU" dirty="0" err="1" smtClean="0"/>
              <a:t>Горяйнова</a:t>
            </a:r>
            <a:r>
              <a:rPr lang="ru-RU" dirty="0" smtClean="0"/>
              <a:t> Татьяна Михайловна,  учитель </a:t>
            </a:r>
            <a:r>
              <a:rPr lang="ru-RU" smtClean="0"/>
              <a:t>химии МБОУ «СОШ №195»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8)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сульфида цинка: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860481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2.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4" name="AutoShape 2" descr="https://im2-tub-ru.yandex.net/i?id=6c5ebe3535b2f1819e9b2eaea02e7975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19621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://koschelixa.edusite.ru/images/risunkeeeeko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357430"/>
            <a:ext cx="3791270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0794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9)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гашёной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извести: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716465"/>
            <a:ext cx="38164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CaCO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903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9)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Формула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гашёной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извести: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716465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4.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6" name="AutoShape 2" descr="https://im2-tub-ru.yandex.net/i?id=b93cf0d8dd3fede55d64f4f94cbb1680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1304925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s://im3-tub-ru.yandex.net/i?id=39ca038fc6c4a8eaa3ac65d1118c2215&amp;n=33&amp;h=190"/>
          <p:cNvSpPr>
            <a:spLocks noChangeAspect="1" noChangeArrowheads="1"/>
          </p:cNvSpPr>
          <p:nvPr/>
        </p:nvSpPr>
        <p:spPr bwMode="auto">
          <a:xfrm>
            <a:off x="155575" y="-868363"/>
            <a:ext cx="240030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0" name="Picture 6" descr="http://www.poliolefins.ru/uploads/posts/2010-12/1293626877_090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357562"/>
            <a:ext cx="4691892" cy="3305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209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10)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Нерастворимый в воде оксид: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824471"/>
            <a:ext cx="41044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SiO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7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10)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Нерастворимый в воде оксид: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824471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1.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8" name="Picture 2" descr="http://soldmaral.ucoz.ru/shablonPPT/khimija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357562"/>
            <a:ext cx="3929090" cy="2946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015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256"/>
            <a:ext cx="6805634" cy="2014730"/>
          </a:xfrm>
        </p:spPr>
        <p:txBody>
          <a:bodyPr/>
          <a:lstStyle/>
          <a:p>
            <a:r>
              <a:rPr lang="ru-RU" dirty="0" smtClean="0"/>
              <a:t>Соотнесите правый и левый столбик </a:t>
            </a:r>
            <a:br>
              <a:rPr lang="ru-RU" dirty="0" smtClean="0"/>
            </a:br>
            <a:r>
              <a:rPr lang="ru-RU" dirty="0" smtClean="0"/>
              <a:t>(ответ – в виде цифр)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7239000" cy="238379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2 тур</a:t>
            </a:r>
            <a:endParaRPr lang="ru-RU" sz="7200" dirty="0"/>
          </a:p>
        </p:txBody>
      </p:sp>
      <p:pic>
        <p:nvPicPr>
          <p:cNvPr id="4" name="Рисунок 3" descr="b_4525_2011_06_16_11_58_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85794"/>
            <a:ext cx="2000264" cy="3323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Установите соответствие между формулой оксида и формулой соответствующего ему гидроксида.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2932489"/>
            <a:ext cx="2955178" cy="2782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Б.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В.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ru-RU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9694" y="2708920"/>
            <a:ext cx="33123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Fe(OH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Fe(OH)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18527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Установите соответствие между формулой оксида и формулой соответствующего ему гидроксида.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293248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3152</a:t>
            </a:r>
          </a:p>
        </p:txBody>
      </p:sp>
      <p:pic>
        <p:nvPicPr>
          <p:cNvPr id="6" name="Рисунок 3" descr="05110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571743"/>
            <a:ext cx="3071833" cy="371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9988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название оксида азота и его формулу: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2932489"/>
            <a:ext cx="58326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А. оксид азота(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Б. оксид азота(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В. оксид азота(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III)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Г. оксид азота(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IV)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8734" y="2932488"/>
            <a:ext cx="33123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xmlns="" val="41828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название оксида азота и его формулу: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293248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3412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39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00430" y="714356"/>
            <a:ext cx="4429155" cy="2286016"/>
          </a:xfrm>
        </p:spPr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00100" y="3643314"/>
            <a:ext cx="6858048" cy="235745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Выбери правильный ответ</a:t>
            </a:r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85794"/>
            <a:ext cx="5545137" cy="2005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Установите соответствие между названием оксида и его формулой: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2932489"/>
            <a:ext cx="58326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А. оксид натрия 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Б. оксид серы(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IV)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В. оксид железа(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III)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Г. оксид марганца(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IV)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9741" y="1772816"/>
            <a:ext cx="33123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FeO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MnO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MnO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13)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Установите соответствие между названием оксида и его формулой: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293248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3217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4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14)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историческое название кислоты и её формулу: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2214554"/>
            <a:ext cx="5036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А. купоросное масло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Б. морская кислота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В.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лавиковая кислота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арская водка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2285992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HF</a:t>
            </a:r>
          </a:p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HCl+HNO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24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14)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историческое название кислоты и её формулу: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293248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4123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8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15)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историческое название вещества и его формулу: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932486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А. негашёная известь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Б. мрамор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В. кремнезём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звестковая вода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2928934"/>
            <a:ext cx="3491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SiO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Ca(OH)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CaO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CaCO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95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Соотнести историческое название вещества и его формулу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293248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3412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49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формулу вещества и цвет лакмуса в его растворе: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2932486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Б.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В.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3146192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красный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фиолетовый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синий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7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40466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Соотнести формулу вещества и цвет лакмуса в его растворе: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2714620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1322</a:t>
            </a:r>
          </a:p>
        </p:txBody>
      </p:sp>
      <p:pic>
        <p:nvPicPr>
          <p:cNvPr id="21506" name="Picture 2" descr="http://starstudyacademy.com/wp-content/uploads/2012/03/science_camp_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357562"/>
            <a:ext cx="3852849" cy="30721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950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9" y="285728"/>
            <a:ext cx="7715303" cy="142876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9459" name="Содержимое 5"/>
          <p:cNvSpPr>
            <a:spLocks noGrp="1"/>
          </p:cNvSpPr>
          <p:nvPr>
            <p:ph idx="1"/>
          </p:nvPr>
        </p:nvSpPr>
        <p:spPr>
          <a:xfrm>
            <a:off x="457200" y="1935163"/>
            <a:ext cx="7901014" cy="320834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+ 2HN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Cu(N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+ Н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>
              <a:buFont typeface="Arial" pitchFamily="34" charset="0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СаО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+ Н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Mg + H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MgS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+ Н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Zn(OH)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17) Какое уравнение соответствует реакции обмена?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3" y="428604"/>
            <a:ext cx="7286675" cy="1143008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ru-RU" dirty="0" smtClean="0"/>
              <a:t>17) какое уравнение соответствует реакции обмена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286124"/>
            <a:ext cx="4786346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Ответ: 1</a:t>
            </a:r>
            <a:endParaRPr lang="ru-RU" sz="3600" dirty="0"/>
          </a:p>
        </p:txBody>
      </p:sp>
      <p:pic>
        <p:nvPicPr>
          <p:cNvPr id="74754" name="Picture 2" descr="http://900igr.net/datai/khimija/Predmet-khimii/0014-010-Zadan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857496"/>
            <a:ext cx="466725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214290"/>
            <a:ext cx="7786742" cy="6143668"/>
          </a:xfrm>
        </p:spPr>
        <p:txBody>
          <a:bodyPr>
            <a:normAutofit fontScale="90000"/>
          </a:bodyPr>
          <a:lstStyle/>
          <a:p>
            <a:pPr algn="just">
              <a:buNone/>
            </a:pPr>
            <a:r>
              <a:rPr lang="ru-RU" sz="3200" dirty="0" smtClean="0">
                <a:latin typeface="Bookman Old Style" pitchFamily="18" charset="0"/>
              </a:rPr>
              <a:t>1)Доктор </a:t>
            </a:r>
            <a:r>
              <a:rPr lang="ru-RU" sz="3200" dirty="0" err="1" smtClean="0">
                <a:latin typeface="Bookman Old Style" pitchFamily="18" charset="0"/>
              </a:rPr>
              <a:t>Пилюлькин</a:t>
            </a:r>
            <a:r>
              <a:rPr lang="ru-RU" sz="3200" dirty="0" smtClean="0">
                <a:latin typeface="Bookman Old Style" pitchFamily="18" charset="0"/>
              </a:rPr>
              <a:t> работал в своей лаборатории над изобретением лекарства от глупости и решил засекретить свои открытия и написать формулы веществ по особому. Незнайке было очень любопытно и он тайком проник в домик. Случайно Незнайка споткнулся и перевернул полки на которых стояли баночки, в результате все перепуталось. </a:t>
            </a:r>
            <a:endParaRPr lang="ru-RU" sz="3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071942"/>
            <a:ext cx="7358113" cy="2500330"/>
          </a:xfrm>
        </p:spPr>
        <p:txBody>
          <a:bodyPr/>
          <a:lstStyle/>
          <a:p>
            <a:pPr>
              <a:buNone/>
            </a:pPr>
            <a:r>
              <a:rPr lang="ru-RU" sz="7200" dirty="0" smtClean="0"/>
              <a:t>3 тур</a:t>
            </a:r>
            <a:endParaRPr lang="ru-RU" sz="7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71538" y="5429264"/>
            <a:ext cx="6255488" cy="743507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Решение задач</a:t>
            </a:r>
            <a:endParaRPr lang="ru-RU" sz="4400" dirty="0"/>
          </a:p>
        </p:txBody>
      </p:sp>
      <p:pic>
        <p:nvPicPr>
          <p:cNvPr id="76802" name="Picture 2" descr="http://zern-vsev.narod.ru/olderfiles/1/hochu_vse_zn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5365"/>
            <a:ext cx="4997480" cy="3593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105447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 число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молекул в 4,9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граммах 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серной кислоты.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http://mkpstu.ucoz.com/4/3str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14685"/>
            <a:ext cx="5072098" cy="3506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629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214291"/>
            <a:ext cx="2796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1.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214423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N(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серной кислоты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0,301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*10</a:t>
            </a:r>
            <a:r>
              <a:rPr lang="en-US" sz="3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3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6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http://www.veomed.com/files/powerpoints_images/node417465/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4548181" cy="34091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587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105447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2660719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 массу и объём (н.у.)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18*10</a:t>
            </a:r>
            <a:r>
              <a:rPr lang="ru-RU" sz="3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молекул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воды.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28605"/>
            <a:ext cx="4868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4612" y="1285860"/>
            <a:ext cx="581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m=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V=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67,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л.</a:t>
            </a:r>
          </a:p>
        </p:txBody>
      </p:sp>
      <p:pic>
        <p:nvPicPr>
          <p:cNvPr id="9218" name="Picture 2" descr="http://900igr.net/datai/khimija/Fizicheskie-i-khimicheskie-svojstva-kislot/0020-021-Blagodarju-za-ur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250274"/>
            <a:ext cx="5143536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50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105447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3.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1714488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На одну чашку весов положили 0.2 моль оксида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железа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 Какое количество вещества оксида меди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надо положить на другую чашку, чтобы весы остались в равновесии?</a:t>
            </a:r>
          </a:p>
        </p:txBody>
      </p:sp>
    </p:spTree>
    <p:extLst>
      <p:ext uri="{BB962C8B-B14F-4D97-AF65-F5344CB8AC3E}">
        <p14:creationId xmlns:p14="http://schemas.microsoft.com/office/powerpoint/2010/main" xmlns="" val="30539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29124" y="428605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3.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285861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n(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CuO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)=0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.18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моль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://fantik47.rusedu.net/gallery/3117/fon_himiy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5638800" cy="410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333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7805766" cy="4943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Помогите Незнайке расшифровать записи формул веществ и назовите вещества.</a:t>
            </a:r>
            <a:br>
              <a:rPr lang="ru-RU" sz="3200" dirty="0" smtClean="0"/>
            </a:br>
            <a:r>
              <a:rPr lang="en-US" sz="4000" dirty="0" smtClean="0">
                <a:solidFill>
                  <a:srgbClr val="FF0000"/>
                </a:solidFill>
              </a:rPr>
              <a:t>OAIOAIO, HOHOPOHO, </a:t>
            </a:r>
            <a:r>
              <a:rPr lang="en-US" sz="4000" dirty="0" err="1" smtClean="0">
                <a:solidFill>
                  <a:srgbClr val="FF0000"/>
                </a:solidFill>
              </a:rPr>
              <a:t>ONOAgO</a:t>
            </a:r>
            <a:r>
              <a:rPr lang="en-US" sz="4000" dirty="0" smtClean="0">
                <a:solidFill>
                  <a:srgbClr val="FF0000"/>
                </a:solidFill>
              </a:rPr>
              <a:t>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err="1" smtClean="0">
                <a:solidFill>
                  <a:srgbClr val="FF0000"/>
                </a:solidFill>
              </a:rPr>
              <a:t>NaOCONaO</a:t>
            </a:r>
            <a:r>
              <a:rPr lang="en-US" sz="4000" dirty="0" smtClean="0">
                <a:solidFill>
                  <a:srgbClr val="FF0000"/>
                </a:solidFill>
              </a:rPr>
              <a:t>, OHOSOHO, </a:t>
            </a:r>
            <a:r>
              <a:rPr lang="en-US" sz="4000" dirty="0" err="1" smtClean="0">
                <a:solidFill>
                  <a:srgbClr val="FF0000"/>
                </a:solidFill>
              </a:rPr>
              <a:t>OOOFeHHH</a:t>
            </a:r>
            <a:r>
              <a:rPr lang="en-US" sz="4000" dirty="0" smtClean="0">
                <a:solidFill>
                  <a:srgbClr val="FF0000"/>
                </a:solidFill>
              </a:rPr>
              <a:t>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err="1" smtClean="0">
                <a:solidFill>
                  <a:srgbClr val="FF0000"/>
                </a:solidFill>
              </a:rPr>
              <a:t>KOKOSiO</a:t>
            </a:r>
            <a:r>
              <a:rPr lang="en-US" sz="4000" dirty="0" smtClean="0">
                <a:solidFill>
                  <a:srgbClr val="FF0000"/>
                </a:solidFill>
              </a:rPr>
              <a:t>, </a:t>
            </a:r>
            <a:r>
              <a:rPr lang="en-US" sz="4000" dirty="0" err="1" smtClean="0">
                <a:solidFill>
                  <a:srgbClr val="FF0000"/>
                </a:solidFill>
              </a:rPr>
              <a:t>CICaCI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57166"/>
            <a:ext cx="6512511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929618" cy="4929222"/>
          </a:xfrm>
        </p:spPr>
        <p:txBody>
          <a:bodyPr>
            <a:noAutofit/>
          </a:bodyPr>
          <a:lstStyle/>
          <a:p>
            <a:r>
              <a:rPr lang="en-US" sz="3200" dirty="0" smtClean="0"/>
              <a:t>AI</a:t>
            </a:r>
            <a:r>
              <a:rPr lang="en-US" sz="2400" dirty="0" smtClean="0"/>
              <a:t>2</a:t>
            </a:r>
            <a:r>
              <a:rPr lang="en-US" sz="3200" dirty="0" smtClean="0"/>
              <a:t>O</a:t>
            </a:r>
            <a:r>
              <a:rPr lang="en-US" sz="2400" dirty="0" smtClean="0"/>
              <a:t>3</a:t>
            </a:r>
            <a:r>
              <a:rPr lang="ru-RU" sz="2400" dirty="0" smtClean="0"/>
              <a:t> – оксид алюминия</a:t>
            </a:r>
            <a:endParaRPr lang="en-US" sz="2400" dirty="0" smtClean="0"/>
          </a:p>
          <a:p>
            <a:r>
              <a:rPr lang="en-US" sz="3200" dirty="0" smtClean="0"/>
              <a:t>H</a:t>
            </a:r>
            <a:r>
              <a:rPr lang="en-US" sz="2400" dirty="0" smtClean="0"/>
              <a:t>3</a:t>
            </a:r>
            <a:r>
              <a:rPr lang="en-US" sz="3200" dirty="0" smtClean="0"/>
              <a:t>PO</a:t>
            </a:r>
            <a:r>
              <a:rPr lang="en-US" sz="2400" dirty="0" smtClean="0"/>
              <a:t>4</a:t>
            </a:r>
            <a:r>
              <a:rPr lang="ru-RU" sz="2400" dirty="0" smtClean="0"/>
              <a:t> – фосфорная кислота</a:t>
            </a:r>
            <a:endParaRPr lang="en-US" sz="2400" dirty="0" smtClean="0"/>
          </a:p>
          <a:p>
            <a:r>
              <a:rPr lang="en-US" sz="3200" dirty="0" smtClean="0"/>
              <a:t>AgNO</a:t>
            </a:r>
            <a:r>
              <a:rPr lang="en-US" sz="2400" dirty="0" smtClean="0"/>
              <a:t>3</a:t>
            </a:r>
            <a:r>
              <a:rPr lang="ru-RU" sz="2400" dirty="0" smtClean="0"/>
              <a:t> – нитрат серебра</a:t>
            </a:r>
            <a:endParaRPr lang="en-US" sz="2400" dirty="0" smtClean="0"/>
          </a:p>
          <a:p>
            <a:r>
              <a:rPr lang="en-US" sz="3200" dirty="0" smtClean="0"/>
              <a:t>Na</a:t>
            </a:r>
            <a:r>
              <a:rPr lang="en-US" sz="2400" dirty="0" smtClean="0"/>
              <a:t>2</a:t>
            </a:r>
            <a:r>
              <a:rPr lang="en-US" sz="3200" dirty="0" smtClean="0"/>
              <a:t>CO</a:t>
            </a:r>
            <a:r>
              <a:rPr lang="en-US" sz="2400" dirty="0" smtClean="0"/>
              <a:t>3</a:t>
            </a:r>
            <a:r>
              <a:rPr lang="ru-RU" sz="2400" dirty="0" smtClean="0"/>
              <a:t> – карбонат натрия</a:t>
            </a:r>
            <a:endParaRPr lang="en-US" sz="2400" dirty="0" smtClean="0"/>
          </a:p>
          <a:p>
            <a:r>
              <a:rPr lang="en-US" sz="3200" dirty="0" smtClean="0"/>
              <a:t>H</a:t>
            </a:r>
            <a:r>
              <a:rPr lang="en-US" sz="2400" dirty="0" smtClean="0"/>
              <a:t>2</a:t>
            </a:r>
            <a:r>
              <a:rPr lang="en-US" sz="3200" dirty="0" smtClean="0"/>
              <a:t>SO</a:t>
            </a:r>
            <a:r>
              <a:rPr lang="en-US" sz="2400" dirty="0" smtClean="0"/>
              <a:t>4</a:t>
            </a:r>
            <a:r>
              <a:rPr lang="ru-RU" sz="2400" dirty="0" smtClean="0"/>
              <a:t> – серная кислота</a:t>
            </a:r>
            <a:endParaRPr lang="en-US" sz="2400" dirty="0" smtClean="0"/>
          </a:p>
          <a:p>
            <a:r>
              <a:rPr lang="en-US" sz="3200" dirty="0" smtClean="0"/>
              <a:t>Fe(OH)</a:t>
            </a:r>
            <a:r>
              <a:rPr lang="en-US" sz="2400" dirty="0" smtClean="0"/>
              <a:t>3</a:t>
            </a:r>
            <a:r>
              <a:rPr lang="ru-RU" sz="2400" dirty="0" smtClean="0"/>
              <a:t> – </a:t>
            </a:r>
            <a:r>
              <a:rPr lang="ru-RU" sz="2400" dirty="0" err="1" smtClean="0"/>
              <a:t>гидроксид</a:t>
            </a:r>
            <a:r>
              <a:rPr lang="ru-RU" sz="2400" dirty="0" smtClean="0"/>
              <a:t> железа (</a:t>
            </a:r>
            <a:r>
              <a:rPr lang="en-US" sz="2400" dirty="0" smtClean="0"/>
              <a:t>III)</a:t>
            </a:r>
          </a:p>
          <a:p>
            <a:r>
              <a:rPr lang="en-US" sz="3200" dirty="0" smtClean="0"/>
              <a:t>K</a:t>
            </a:r>
            <a:r>
              <a:rPr lang="en-US" sz="2400" dirty="0" smtClean="0"/>
              <a:t>2</a:t>
            </a:r>
            <a:r>
              <a:rPr lang="en-US" sz="3200" dirty="0" smtClean="0"/>
              <a:t>SiO</a:t>
            </a:r>
            <a:r>
              <a:rPr lang="en-US" sz="2400" dirty="0" smtClean="0"/>
              <a:t>3 – </a:t>
            </a:r>
            <a:r>
              <a:rPr lang="ru-RU" sz="2400" dirty="0" smtClean="0"/>
              <a:t>силикат калия</a:t>
            </a:r>
            <a:endParaRPr lang="en-US" sz="2400" dirty="0" smtClean="0"/>
          </a:p>
          <a:p>
            <a:r>
              <a:rPr lang="en-US" sz="3200" dirty="0" smtClean="0"/>
              <a:t>CaCI</a:t>
            </a:r>
            <a:r>
              <a:rPr lang="en-US" sz="2400" dirty="0" smtClean="0"/>
              <a:t>2</a:t>
            </a:r>
            <a:r>
              <a:rPr lang="ru-RU" sz="2400" dirty="0" smtClean="0"/>
              <a:t> – хлорид кальция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Только нерастворимые в воде основания находятся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KOH, Ca(OH)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LiOH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Be(OH)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Cu(OH)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Ni(OH)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Fe(OH)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RbOH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Ba(OH)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LiOH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NaOH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CsOH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525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Только нерастворимые в воде основания находятся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21297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2.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Chemi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3357562"/>
            <a:ext cx="4927600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815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3252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Формулы только кислот приведены в ряду: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77477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Ca(OH)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Ca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(PO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742950" indent="-742950">
              <a:buAutoNum type="arabicPeriod"/>
            </a:pP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O, NaNO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, HNO</a:t>
            </a:r>
            <a:r>
              <a:rPr lang="en-US" sz="4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9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274</TotalTime>
  <Words>914</Words>
  <Application>Microsoft Office PowerPoint</Application>
  <PresentationFormat>Экран (4:3)</PresentationFormat>
  <Paragraphs>181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Изящная</vt:lpstr>
      <vt:lpstr>09.04.2015 г</vt:lpstr>
      <vt:lpstr>Работу выполнили:</vt:lpstr>
      <vt:lpstr>1 тур</vt:lpstr>
      <vt:lpstr>1)Доктор Пилюлькин работал в своей лаборатории над изобретением лекарства от глупости и решил засекретить свои открытия и написать формулы веществ по особому. Незнайке было очень любопытно и он тайком проник в домик. Случайно Незнайка споткнулся и перевернул полки на которых стояли баночки, в результате все перепуталось. </vt:lpstr>
      <vt:lpstr>Помогите Незнайке расшифровать записи формул веществ и назовите вещества. OAIOAIO, HOHOPOHO, ONOAgO, NaOCONaO, OHOSOHO, OOOFeHHH, KOKOSiO, CICaCI </vt:lpstr>
      <vt:lpstr>Ответ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Соотнесите правый и левый столбик  (ответ – в виде цифр)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   </vt:lpstr>
      <vt:lpstr>17) какое уравнение соответствует реакции обмена</vt:lpstr>
      <vt:lpstr>3 тур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School</cp:lastModifiedBy>
  <cp:revision>46</cp:revision>
  <dcterms:created xsi:type="dcterms:W3CDTF">2014-04-09T13:03:04Z</dcterms:created>
  <dcterms:modified xsi:type="dcterms:W3CDTF">2017-10-18T08:15:44Z</dcterms:modified>
</cp:coreProperties>
</file>