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66" r:id="rId3"/>
    <p:sldId id="258" r:id="rId4"/>
    <p:sldId id="260" r:id="rId5"/>
    <p:sldId id="259" r:id="rId6"/>
    <p:sldId id="261" r:id="rId7"/>
    <p:sldId id="262" r:id="rId8"/>
    <p:sldId id="263" r:id="rId9"/>
    <p:sldId id="264" r:id="rId10"/>
    <p:sldId id="265" r:id="rId11"/>
    <p:sldId id="267" r:id="rId12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10/5/2015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10/5/2015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10/5/2015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10/5/2015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10/5/2015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10/5/2015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10/5/2015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10/5/2015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10/5/2015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10/5/2015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10/5/2015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7EAF463A-BC7C-46EE-9F1E-7F377CCA4891}" type="datetimeFigureOut">
              <a:rPr lang="en-US" smtClean="0"/>
              <a:pPr/>
              <a:t>10/5/2015</a:t>
            </a:fld>
            <a:endParaRPr lang="en-US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hyperlink" Target="http://electricalschool.info/spravochnik/electroteh/1233-smeshannoe-soedinenie-i-slozhnye.html" TargetMode="External"/><Relationship Id="rId3" Type="http://schemas.openxmlformats.org/officeDocument/2006/relationships/hyperlink" Target="https://ru.wikipedia.org/wiki/%D0%9F%D0%BE%D1%81%D0%BB%D0%B5%D0%B4%D0%BE%D0%B2%D0%B0%D1%82%D0%B5%D0%BB%D1%8C%D0%BD%D0%BE%D0%B5_%D0%B8_%D0%BF%D0%B0%D1%80%D0%B0%D0%BB%D0%BB%D0%B5%D0%BB%D1%8C%D0%BD%D0%BE%D0%B5_%D1%81%D0%BE%D0%B5%D0%B4%D0%B8%D0%BD%D0%B5%D0%BD%D0%B8%D0%B5_%D0%BF%D1%80%D0%BE%D0%B2%D0%BE%D0%B4%D0%BD%D0%B8%D0%BA%D0%BE%D0%B2" TargetMode="External"/><Relationship Id="rId7" Type="http://schemas.openxmlformats.org/officeDocument/2006/relationships/hyperlink" Target="http://electricalschool.info/uploads/posts/2014-04/1396357042_1.jpg" TargetMode="External"/><Relationship Id="rId2" Type="http://schemas.openxmlformats.org/officeDocument/2006/relationships/hyperlink" Target="http://electricalschool.info/uploads/posts/2009-12/1260282001_51.gif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electroandi.ru/toe/vidy-soedineniya-provodnikov.html" TargetMode="External"/><Relationship Id="rId5" Type="http://schemas.openxmlformats.org/officeDocument/2006/relationships/hyperlink" Target="http://electricalschool.info/uploads/posts/2009-12/1260281921_53.gif" TargetMode="External"/><Relationship Id="rId4" Type="http://schemas.openxmlformats.org/officeDocument/2006/relationships/hyperlink" Target="https://ru.wikipedia.org/wiki/%D0%AD%D0%BB%D0%B5%D0%BA%D1%82%D1%80%D0%B8%D1%87%D0%B5%D1%81%D1%82%D0%B2%D0%BE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Relationship Id="rId9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81400" y="762000"/>
            <a:ext cx="5029200" cy="1219200"/>
          </a:xfrm>
        </p:spPr>
        <p:txBody>
          <a:bodyPr>
            <a:normAutofit fontScale="90000"/>
          </a:bodyPr>
          <a:lstStyle/>
          <a:p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Учебно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– исследовательский проект на тему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«Квартирный вопрос»</a:t>
            </a:r>
            <a:endParaRPr lang="ru-RU" sz="2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038600" y="3657600"/>
            <a:ext cx="4876800" cy="1752600"/>
          </a:xfrm>
        </p:spPr>
        <p:txBody>
          <a:bodyPr>
            <a:normAutofit fontScale="92500" lnSpcReduction="10000"/>
          </a:bodyPr>
          <a:lstStyle/>
          <a:p>
            <a:pPr algn="l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Выполнил: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Перевязкин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Юрий,</a:t>
            </a:r>
            <a:endPara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обучающийся 11 класса МБОУ СОШ №1 </a:t>
            </a:r>
          </a:p>
          <a:p>
            <a:pPr algn="l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с. Александров-Гай Саратовской области</a:t>
            </a:r>
          </a:p>
          <a:p>
            <a:pPr algn="l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Руководитель: Асташкина Ольга Ивановна, </a:t>
            </a:r>
          </a:p>
          <a:p>
            <a:pPr algn="l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учитель МБОУ СОШ №1 </a:t>
            </a:r>
          </a:p>
          <a:p>
            <a:pPr algn="l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с. Александров-Гай Саратовской области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4" name="Рисунок 3" descr="enetwork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1066800"/>
            <a:ext cx="333375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274638"/>
            <a:ext cx="8153400" cy="715962"/>
          </a:xfrm>
        </p:spPr>
        <p:txBody>
          <a:bodyPr>
            <a:norm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Роль электричества в жизни человека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304800" y="1295400"/>
            <a:ext cx="8001000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Электричество непрерывно сопровождает человека во всех сферах его жизни, считается примером эволюции и взглядов в будущее, а процесс развития техники непрерывно связан с развитием науки и новыми достижениями.</a:t>
            </a:r>
            <a:b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Это расширяет возможности человека, совершенствует его инструменты и гарантирует ему постоянное развитие и движение вперёд в будущее, а многие задачи со временем уже перестают казаться невыполнимыми.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http://www.shkaff.net/images/stories/0263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38200" y="3200400"/>
            <a:ext cx="7067550" cy="3429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1"/>
          <p:cNvSpPr>
            <a:spLocks noChangeArrowheads="1"/>
          </p:cNvSpPr>
          <p:nvPr/>
        </p:nvSpPr>
        <p:spPr bwMode="auto">
          <a:xfrm>
            <a:off x="762000" y="533400"/>
            <a:ext cx="6629400" cy="48320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Литература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И.П. Жеребцов. Электрические и магнитные цепи: Основы электротехники.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–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Л.:Энергоатомиздат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Ленингр.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Отд-ние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1982.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–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216 с.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М.А.Галагузов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, Д.М.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Комский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. Первые шаги в электротехнику: Кн. Для учащихся.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–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2-е издание, 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–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М.: Просвещение, 1988.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–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143 с.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Т.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Фещенко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В.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Вожегова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Справочник школьника. Физика: Филологическое общество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«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Слово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»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1995.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Источники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  <a:hlinkClick r:id="rId2"/>
              </a:rPr>
              <a:t>http://electricalschool.info/uploads/posts/2009-12/1260282001_51.gif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  <a:hlinkClick r:id="rId3"/>
              </a:rPr>
              <a:t>https://ru.wikipedia.org/wiki/%D0%9F%D0%BE%D1%81%D0%BB%D0%B5%D0%B4%D0%BE%D0%B2%D0%B0%D1%82%D0%B5%D0%BB%D1%8C%D0%BD%D0%BE%D0%B5_%D0%B8_%D0%BF%D0%B0%D1%80%D0%B0%D0%BB%D0%BB%D0%B5%D0%BB%D1%8C%D0%BD%D0%BE%D0%B5_%D1%81%D0%BE%D0%B5%D0%B4%D0%B8%D0%BD%D0%B5%D0%BD%D0%B8%D0%B5_%D0%BF%D1%80%D0%BE%D0%B2%D0%BE%D0%B4%D0%BD%D0%B8%D0%BA%D0%BE%D0%B2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  <a:hlinkClick r:id="rId4"/>
              </a:rPr>
              <a:t>https://ru.wikipedia.org/wiki/%D0%AD%D0%BB%D0%B5%D0%BA%D1%82%D1%80%D0%B8%D1%87%D0%B5%D1%81%D1%82%D0%B2%D0%BE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  <a:hlinkClick r:id="rId5"/>
              </a:rPr>
              <a:t>http://electricalschool.info/uploads/posts/2009-12/1260281921_53.gif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  <a:hlinkClick r:id="rId6"/>
              </a:rPr>
              <a:t>http://electroandi.ru/toe/vidy-soedineniya-provodnikov.html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  <a:hlinkClick r:id="rId7"/>
              </a:rPr>
              <a:t>http://electricalschool.info/uploads/posts/2014-04/1396357042_1.jpg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  <a:hlinkClick r:id="rId8"/>
              </a:rPr>
              <a:t>http://electricalschool.info/spravochnik/electroteh/1233-smeshannoe-soedinenie-i-slozhnye.html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848600" cy="639762"/>
          </a:xfrm>
        </p:spPr>
        <p:txBody>
          <a:bodyPr>
            <a:norm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Актуальность вопроса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81000" y="1219200"/>
            <a:ext cx="8305800" cy="4906963"/>
          </a:xfrm>
        </p:spPr>
        <p:txBody>
          <a:bodyPr>
            <a:normAutofit/>
          </a:bodyPr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Слова «электричество» и «электрический ток» знакомы сейчас каждому человеку. Электрический ток используется на транспорте, в наших домах, в сельском хозяйстве. Электрический ток подводят к потребителям от электростанции по проводам. Поэтому, когда в домах неожиданно гаснут  электрические лампы или прекращается движение электропоездов, троллейбусов, говорят, что в проводах исчез ток. На сегодняшний день без электричества встанет все и это будет катастрофой, так привык человек к использованию тока. Но ведь были и другие времена… 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Цель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моей работы: рассмотреть, как устроена проводка в квартире?</a:t>
            </a:r>
          </a:p>
          <a:p>
            <a:endParaRPr lang="ru-RU" dirty="0"/>
          </a:p>
        </p:txBody>
      </p:sp>
      <p:pic>
        <p:nvPicPr>
          <p:cNvPr id="4" name="Рисунок 3" descr="http://telegraf.com.ua/files/2013/06/electricity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71600" y="3581400"/>
            <a:ext cx="6324600" cy="2970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381000" y="1066801"/>
            <a:ext cx="533400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Рассмотреть историю развития учения об электричестве.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Изучить законы соединения проводников.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Как устроена проводка в квартире?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Создать действующую модель квартирной проводки, которую можно было бы использовать для демонстрации на уроках физики.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http://demolyse.no/cache/cipsi-uis-senter-shutterstock_98985119-w975-h552-zc-mm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00400" y="3124200"/>
            <a:ext cx="4800600" cy="325755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4" name="Прямоугольник 3"/>
          <p:cNvSpPr/>
          <p:nvPr/>
        </p:nvSpPr>
        <p:spPr>
          <a:xfrm>
            <a:off x="1752600" y="304800"/>
            <a:ext cx="56388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Задачи исследовательского проекта: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>
            <a:norm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Из истории электричества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http://cs406519.vk.me/v406519398/607b/BBUfy5JmyiM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914400"/>
            <a:ext cx="1390650" cy="1842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https://upload.wikimedia.org/wikipedia/commons/3/3e/William_Gilbert_45626i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0" y="1066800"/>
            <a:ext cx="1514475" cy="20107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bus.znate.ru/pars_docs/refs/3/2324/2324-2_8.pn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0" y="1143000"/>
            <a:ext cx="1457325" cy="18663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://www.smart-decisions.net/sites/default/files/content_images/quotes/Benjamin%20Franklin_1.jpg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09600" y="3810000"/>
            <a:ext cx="1828800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://referatsonline.ru/uploads/posts/2012-07/amper-andre-mari.jpg"/>
          <p:cNvPicPr/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048000" y="3733800"/>
            <a:ext cx="1676400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http://s3-eu-west-1.amazonaws.com/lookandlearn-preview/XD/XD168/XD168994.jpg"/>
          <p:cNvPicPr/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010400" y="914400"/>
            <a:ext cx="1628775" cy="23359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http://player.myshared.ru/420042/data/images/img2.jpg"/>
          <p:cNvPicPr/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5257800" y="3733800"/>
            <a:ext cx="1693069" cy="2257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Фотография Максвелл Клерк (photo James Maxwell)"/>
          <p:cNvPicPr/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6934200" y="3733800"/>
            <a:ext cx="2209800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Прямоугольник 10"/>
          <p:cNvSpPr/>
          <p:nvPr/>
        </p:nvSpPr>
        <p:spPr>
          <a:xfrm>
            <a:off x="7239000" y="5867400"/>
            <a:ext cx="150895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Джеймс Клерк Максвелл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5486400" y="5943600"/>
            <a:ext cx="105067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Георг Ом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7086600" y="3048000"/>
            <a:ext cx="146565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600" b="1" dirty="0" err="1" smtClean="0">
                <a:latin typeface="Times New Roman" pitchFamily="18" charset="0"/>
                <a:cs typeface="Times New Roman" pitchFamily="18" charset="0"/>
              </a:rPr>
              <a:t>Эмилий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 err="1" smtClean="0">
                <a:latin typeface="Times New Roman" pitchFamily="18" charset="0"/>
                <a:cs typeface="Times New Roman" pitchFamily="18" charset="0"/>
              </a:rPr>
              <a:t>Ленц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2819400" y="5867400"/>
            <a:ext cx="21336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Андре Мари Ампер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533400" y="5943600"/>
            <a:ext cx="195438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400" b="1" dirty="0" err="1" smtClean="0">
                <a:latin typeface="Times New Roman" pitchFamily="18" charset="0"/>
                <a:cs typeface="Times New Roman" pitchFamily="18" charset="0"/>
              </a:rPr>
              <a:t>Биджамин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Франклин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4267200" y="2971800"/>
            <a:ext cx="200516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400" b="1" dirty="0" err="1" smtClean="0">
                <a:latin typeface="Times New Roman" pitchFamily="18" charset="0"/>
                <a:cs typeface="Times New Roman" pitchFamily="18" charset="0"/>
              </a:rPr>
              <a:t>Ганс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Христиан Эрстед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2209800" y="3048000"/>
            <a:ext cx="162506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Уильям Гильберт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152400" y="2667000"/>
            <a:ext cx="172149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14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Фалес Милетский </a:t>
            </a:r>
            <a:endParaRPr lang="ru-RU" sz="14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://freekaliningrad.ru/upload/iblock/49c/groza.jpe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 rot="775830">
            <a:off x="4629065" y="1932017"/>
            <a:ext cx="4046497" cy="352736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Прямоугольник 1"/>
          <p:cNvSpPr/>
          <p:nvPr/>
        </p:nvSpPr>
        <p:spPr>
          <a:xfrm>
            <a:off x="1295400" y="685801"/>
            <a:ext cx="69342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Самый главный вопрос: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как же использовать все эти достижения на благо человечества?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http://i43.mindmix.ru/38/64/406438/99/7861099/mag92_small.jpe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 rot="20893216">
            <a:off x="1040180" y="1749671"/>
            <a:ext cx="3429000" cy="4572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01000" cy="563562"/>
          </a:xfrm>
        </p:spPr>
        <p:txBody>
          <a:bodyPr>
            <a:normAutofit fontScale="90000"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Соединения проводов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28600" y="1066800"/>
            <a:ext cx="4267200" cy="5410200"/>
          </a:xfrm>
        </p:spPr>
        <p:txBody>
          <a:bodyPr>
            <a:normAutofit/>
          </a:bodyPr>
          <a:lstStyle/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Свойства последовательного соединения: </a:t>
            </a:r>
          </a:p>
          <a:p>
            <a:pPr lvl="0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=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const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lvl="0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Напряжение на каждом из элементов цепи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различно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            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U</a:t>
            </a:r>
            <a:r>
              <a:rPr lang="ru-RU" sz="1400" baseline="-250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= 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1400" baseline="-25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R</a:t>
            </a:r>
            <a:r>
              <a:rPr lang="ru-RU" sz="1400" baseline="-250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; 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U</a:t>
            </a:r>
            <a:r>
              <a:rPr lang="ru-RU" sz="1400" baseline="-25000" dirty="0" smtClean="0">
                <a:latin typeface="Times New Roman" pitchFamily="18" charset="0"/>
                <a:cs typeface="Times New Roman" pitchFamily="18" charset="0"/>
              </a:rPr>
              <a:t>2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= 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1400" baseline="-25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R</a:t>
            </a:r>
            <a:r>
              <a:rPr lang="ru-RU" sz="1400" baseline="-25000" dirty="0" smtClean="0">
                <a:latin typeface="Times New Roman" pitchFamily="18" charset="0"/>
                <a:cs typeface="Times New Roman" pitchFamily="18" charset="0"/>
              </a:rPr>
              <a:t>2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; </a:t>
            </a:r>
            <a:r>
              <a:rPr lang="ru-RU" sz="1400" baseline="-25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U</a:t>
            </a:r>
            <a:r>
              <a:rPr lang="ru-RU" sz="1400" baseline="-25000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= 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1400" baseline="-25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R</a:t>
            </a:r>
            <a:r>
              <a:rPr lang="ru-RU" sz="1400" baseline="-25000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Напряжение между точками А и В ( 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U</a:t>
            </a:r>
            <a:r>
              <a:rPr lang="en-US" sz="1400" baseline="-25000" dirty="0" smtClean="0">
                <a:latin typeface="Times New Roman" pitchFamily="18" charset="0"/>
                <a:cs typeface="Times New Roman" pitchFamily="18" charset="0"/>
              </a:rPr>
              <a:t>AB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)   равно сумме напряжений на каждом из участков цепи:</a:t>
            </a:r>
          </a:p>
          <a:p>
            <a:pPr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             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U</a:t>
            </a:r>
            <a:r>
              <a:rPr lang="en-US" sz="1400" baseline="-25000" dirty="0" smtClean="0">
                <a:latin typeface="Times New Roman" pitchFamily="18" charset="0"/>
                <a:cs typeface="Times New Roman" pitchFamily="18" charset="0"/>
              </a:rPr>
              <a:t>AB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= U</a:t>
            </a:r>
            <a:r>
              <a:rPr lang="ru-RU" sz="1400" baseline="-25000" dirty="0" smtClean="0">
                <a:latin typeface="Times New Roman" pitchFamily="18" charset="0"/>
                <a:cs typeface="Times New Roman" pitchFamily="18" charset="0"/>
              </a:rPr>
              <a:t>1 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+</a:t>
            </a:r>
            <a:r>
              <a:rPr lang="en-US" sz="1400" baseline="-25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 U</a:t>
            </a:r>
            <a:r>
              <a:rPr lang="ru-RU" sz="1400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 + U</a:t>
            </a:r>
            <a:r>
              <a:rPr lang="ru-RU" sz="1400" baseline="-25000" dirty="0" smtClean="0">
                <a:latin typeface="Times New Roman" pitchFamily="18" charset="0"/>
                <a:cs typeface="Times New Roman" pitchFamily="18" charset="0"/>
              </a:rPr>
              <a:t>3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Общее сопротивление на участке цепи АВ равно сумме сопротивлений всех элементов:</a:t>
            </a:r>
          </a:p>
          <a:p>
            <a:pPr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                  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R</a:t>
            </a:r>
            <a:r>
              <a:rPr lang="ru-RU" sz="1400" baseline="-25000" dirty="0" smtClean="0">
                <a:latin typeface="Times New Roman" pitchFamily="18" charset="0"/>
                <a:cs typeface="Times New Roman" pitchFamily="18" charset="0"/>
              </a:rPr>
              <a:t>общ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= 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R</a:t>
            </a:r>
            <a:r>
              <a:rPr lang="ru-RU" sz="1400" baseline="-250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+ 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R</a:t>
            </a:r>
            <a:r>
              <a:rPr lang="ru-RU" sz="1400" baseline="-25000" dirty="0" smtClean="0">
                <a:latin typeface="Times New Roman" pitchFamily="18" charset="0"/>
                <a:cs typeface="Times New Roman" pitchFamily="18" charset="0"/>
              </a:rPr>
              <a:t>2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+ 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R</a:t>
            </a:r>
            <a:r>
              <a:rPr lang="ru-RU" sz="1400" baseline="-25000" dirty="0" smtClean="0">
                <a:latin typeface="Times New Roman" pitchFamily="18" charset="0"/>
                <a:cs typeface="Times New Roman" pitchFamily="18" charset="0"/>
              </a:rPr>
              <a:t>3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990600"/>
            <a:ext cx="4038600" cy="51355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Свойства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параллельного соединения:</a:t>
            </a:r>
          </a:p>
          <a:p>
            <a:pPr lvl="0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апряжения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между двумя узлами, объединяющими элементы цепи, одинаково для всех элементов: 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U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= 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const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lvl="0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Ток, протекающий в отдельных резисторах, сливается в один общий ток:  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sz="1600" baseline="-25000" dirty="0" smtClean="0">
                <a:latin typeface="Times New Roman" pitchFamily="18" charset="0"/>
                <a:cs typeface="Times New Roman" pitchFamily="18" charset="0"/>
              </a:rPr>
              <a:t>общ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=  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sz="1600" baseline="-250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+ 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sz="1600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Общего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сопротивления двух параллельных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проводников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равно отношению произведения двух     сопротивлений к их сумме</a:t>
            </a:r>
          </a:p>
          <a:p>
            <a:pPr>
              <a:buNone/>
            </a:pP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C:\Documents and Settings\Admin\Local Settings\Temporary Internet Files\Content.Word\Изображение0001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95400" y="4419600"/>
            <a:ext cx="2124075" cy="1209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1" name="Rectangle 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2" name="Рисунок 11" descr="C:\Documents and Settings\Admin\Local Settings\Temporary Internet Files\Content.Word\Изображение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10200" y="4267200"/>
            <a:ext cx="180975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8077200" cy="639762"/>
          </a:xfrm>
        </p:spPr>
        <p:txBody>
          <a:bodyPr>
            <a:norm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А что же в нашей квартире?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52400" y="1066800"/>
            <a:ext cx="5867400" cy="5334000"/>
          </a:xfrm>
        </p:spPr>
        <p:txBody>
          <a:bodyPr>
            <a:normAutofit fontScale="92500" lnSpcReduction="10000"/>
          </a:bodyPr>
          <a:lstStyle/>
          <a:p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Согласно 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закону Ома для участка цепи, сопротивление квартиры можно определить следующим образом: </a:t>
            </a:r>
          </a:p>
          <a:p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R= 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U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/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 = 220 В/10А = 22 Ом.</a:t>
            </a:r>
          </a:p>
          <a:p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Но при этом сопротивление только одной электрической лампочки, которых у нас наберется штук 7 – 10, целых 300 Ом! Кроме того, чем больше будет одновременно включено приборов, тем меньше будет сопротивление всей квартиры. Такая ситуация наблюдается при параллельном соединении проводников ( в данном случае при параллельном соединении приемников электроэнергии в квартире).</a:t>
            </a:r>
          </a:p>
          <a:p>
            <a:endParaRPr lang="ru-RU" dirty="0"/>
          </a:p>
        </p:txBody>
      </p:sp>
      <p:pic>
        <p:nvPicPr>
          <p:cNvPr id="5" name="Рисунок 4" descr="http://img.mp-farm.com/2016514.jpg?w=500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943600" y="1371600"/>
            <a:ext cx="2971800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274638"/>
            <a:ext cx="8153400" cy="715962"/>
          </a:xfrm>
        </p:spPr>
        <p:txBody>
          <a:bodyPr>
            <a:norm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Соединения проводов в нашей квартире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http://img30.staticclassifieds.com/images_slandokz/74127267_2_1000x700_uslugi-elektrika-fotografii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3400" y="1143000"/>
            <a:ext cx="8153399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Модель квартирной проводки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K:\перевязкин\IMG_0009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9200" y="990600"/>
            <a:ext cx="6705599" cy="4237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86</TotalTime>
  <Words>615</Words>
  <PresentationFormat>Экран (4:3)</PresentationFormat>
  <Paragraphs>58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Аспект</vt:lpstr>
      <vt:lpstr>Учебно – исследовательский проект на тему «Квартирный вопрос»</vt:lpstr>
      <vt:lpstr>Актуальность вопроса</vt:lpstr>
      <vt:lpstr>Слайд 3</vt:lpstr>
      <vt:lpstr>Из истории электричества</vt:lpstr>
      <vt:lpstr>Слайд 5</vt:lpstr>
      <vt:lpstr>Соединения проводов</vt:lpstr>
      <vt:lpstr>А что же в нашей квартире?</vt:lpstr>
      <vt:lpstr>Соединения проводов в нашей квартире</vt:lpstr>
      <vt:lpstr>Модель квартирной проводки</vt:lpstr>
      <vt:lpstr>Роль электричества в жизни человека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Учебно – исследовательский проект на тему «Квартирный вопрос»</dc:title>
  <cp:lastModifiedBy>Admin</cp:lastModifiedBy>
  <cp:revision>10</cp:revision>
  <dcterms:modified xsi:type="dcterms:W3CDTF">2015-10-05T20:11:24Z</dcterms:modified>
</cp:coreProperties>
</file>