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6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B64BA-9D82-4323-9206-B77429F52059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EB79E-FA06-42B7-94F5-2AD20D8FA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B64BA-9D82-4323-9206-B77429F52059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EB79E-FA06-42B7-94F5-2AD20D8FA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B64BA-9D82-4323-9206-B77429F52059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EB79E-FA06-42B7-94F5-2AD20D8FA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B64BA-9D82-4323-9206-B77429F52059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EB79E-FA06-42B7-94F5-2AD20D8FA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B64BA-9D82-4323-9206-B77429F52059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EB79E-FA06-42B7-94F5-2AD20D8FA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B64BA-9D82-4323-9206-B77429F52059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EB79E-FA06-42B7-94F5-2AD20D8FA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B64BA-9D82-4323-9206-B77429F52059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EB79E-FA06-42B7-94F5-2AD20D8FA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B64BA-9D82-4323-9206-B77429F52059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EB79E-FA06-42B7-94F5-2AD20D8FA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B64BA-9D82-4323-9206-B77429F52059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EB79E-FA06-42B7-94F5-2AD20D8FA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B64BA-9D82-4323-9206-B77429F52059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EB79E-FA06-42B7-94F5-2AD20D8FA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B64BA-9D82-4323-9206-B77429F52059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BEB79E-FA06-42B7-94F5-2AD20D8FA1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9CB64BA-9D82-4323-9206-B77429F52059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5BEB79E-FA06-42B7-94F5-2AD20D8FA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3886200"/>
            <a:ext cx="4714908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rgbClr val="7030A0"/>
                </a:solidFill>
              </a:rPr>
              <a:t>Урок русского языка в 6 классе.</a:t>
            </a: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Учитель русского языка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МБОУ СОШ №6 </a:t>
            </a:r>
            <a:endParaRPr lang="ru-RU" dirty="0" smtClean="0">
              <a:solidFill>
                <a:srgbClr val="7030A0"/>
              </a:solidFill>
            </a:endParaRP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г</a:t>
            </a:r>
            <a:r>
              <a:rPr lang="ru-RU" smtClean="0">
                <a:solidFill>
                  <a:srgbClr val="7030A0"/>
                </a:solidFill>
              </a:rPr>
              <a:t>. </a:t>
            </a:r>
            <a:r>
              <a:rPr lang="ru-RU" smtClean="0">
                <a:solidFill>
                  <a:srgbClr val="7030A0"/>
                </a:solidFill>
              </a:rPr>
              <a:t>Сасово </a:t>
            </a:r>
            <a:r>
              <a:rPr lang="ru-RU" dirty="0" smtClean="0">
                <a:solidFill>
                  <a:srgbClr val="7030A0"/>
                </a:solidFill>
              </a:rPr>
              <a:t>Рязанской обл.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Давыдова Светлана </a:t>
            </a:r>
            <a:r>
              <a:rPr lang="ru-RU" dirty="0" err="1" smtClean="0">
                <a:solidFill>
                  <a:srgbClr val="7030A0"/>
                </a:solidFill>
              </a:rPr>
              <a:t>Адильевна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928670"/>
            <a:ext cx="77867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Местоимение </a:t>
            </a:r>
          </a:p>
          <a:p>
            <a:pPr algn="ctr"/>
            <a:r>
              <a:rPr lang="ru-RU" sz="5400" b="1" cap="all" spc="0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как часть речи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9" name="Picture 4" descr="j00889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637088"/>
            <a:ext cx="2714644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1106"/>
    </mc:Choice>
    <mc:Fallback>
      <p:transition spd="slow" advTm="1110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2" y="500043"/>
            <a:ext cx="7993091" cy="12858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КАК  ИЗМЕНЯЮТСЯ  МЕСТОИМЕНИЯ </a:t>
            </a:r>
            <a:r>
              <a:rPr lang="en-US" b="1" dirty="0" smtClean="0">
                <a:solidFill>
                  <a:srgbClr val="002060"/>
                </a:solidFill>
              </a:rPr>
              <a:t>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357290" y="1928802"/>
            <a:ext cx="1071570" cy="92869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3179753" y="2749545"/>
            <a:ext cx="178595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429256" y="1857364"/>
            <a:ext cx="914400" cy="9144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4282" y="2928934"/>
            <a:ext cx="1857388" cy="7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ОН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57356" y="3286124"/>
            <a:ext cx="41434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 smtClean="0"/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КАКОМУ-ТО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43504" y="3214686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НЕСКОЛЬКО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14348" y="428604"/>
            <a:ext cx="80010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местоимение,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заменяющее имя существительное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может иметь </a:t>
            </a: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род, изменяется по падежам, числам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2285992"/>
            <a:ext cx="75009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местоимение,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заменяющее имя прилагательное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изменяется </a:t>
            </a:r>
            <a:r>
              <a:rPr lang="ru-RU" sz="3600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числам, родам и падежам;</a:t>
            </a:r>
            <a:endParaRPr lang="ru-RU" sz="36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4357694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местоимение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заменяющее имя числительное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изменяется </a:t>
            </a:r>
            <a:r>
              <a:rPr lang="ru-RU" sz="4000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по падежам.</a:t>
            </a:r>
            <a:endParaRPr lang="ru-RU" sz="40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2" y="500043"/>
            <a:ext cx="7993091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КАКУЮ СИНТАКСИЧЕСКУЮ РОЛЬ ИГРАЮТ  МЕСТОИМЕНИЯ </a:t>
            </a:r>
            <a:r>
              <a:rPr lang="en-US" b="1" dirty="0" smtClean="0">
                <a:solidFill>
                  <a:srgbClr val="002060"/>
                </a:solidFill>
              </a:rPr>
              <a:t>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357290" y="1928802"/>
            <a:ext cx="1071570" cy="92869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2786844" y="2285198"/>
            <a:ext cx="1928032" cy="135811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357950" y="2000240"/>
            <a:ext cx="914400" cy="9144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-285784" y="2643182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</a:rPr>
              <a:t>подежащее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1538" y="3286124"/>
            <a:ext cx="41434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 smtClean="0"/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определение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29256" y="3214686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дополнение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6200000" flipH="1">
            <a:off x="3786182" y="2786058"/>
            <a:ext cx="2857520" cy="128588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500430" y="5286388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обстоятельство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21014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Выполняем упр. 427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З</a:t>
            </a:r>
            <a:r>
              <a:rPr lang="ru-RU" sz="2400" dirty="0" smtClean="0">
                <a:solidFill>
                  <a:srgbClr val="002060"/>
                </a:solidFill>
              </a:rPr>
              <a:t>апишите предложения, вставив подходящие по смыслу местоимения  местоимения.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484784"/>
            <a:ext cx="3931920" cy="453313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Предложения</a:t>
            </a:r>
          </a:p>
          <a:p>
            <a:pPr algn="ctr">
              <a:buNone/>
            </a:pPr>
            <a:r>
              <a:rPr lang="ru-RU" sz="3200" b="1" u="sng" dirty="0" smtClean="0">
                <a:solidFill>
                  <a:srgbClr val="002060"/>
                </a:solidFill>
              </a:rPr>
              <a:t> 1, 3</a:t>
            </a:r>
          </a:p>
          <a:p>
            <a:pPr algn="ctr">
              <a:buNone/>
            </a:pPr>
            <a:endParaRPr lang="ru-RU" u="sng" dirty="0" smtClean="0"/>
          </a:p>
          <a:p>
            <a:pPr marL="514350" indent="-514350" algn="ctr">
              <a:buAutoNum type="arabicParenR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 части речи может заменять местоимения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 algn="ctr">
              <a:buAutoNum type="arabicParenR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местоимения могут изменяться по падежам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1412776"/>
            <a:ext cx="3931920" cy="453650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Предложения </a:t>
            </a:r>
          </a:p>
          <a:p>
            <a:pPr algn="ctr">
              <a:buNone/>
            </a:pPr>
            <a:r>
              <a:rPr lang="ru-RU" sz="3200" b="1" u="sng" dirty="0" smtClean="0">
                <a:solidFill>
                  <a:srgbClr val="002060"/>
                </a:solidFill>
              </a:rPr>
              <a:t>2, 5     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Какова синтаксическая роль местоимений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algn="ctr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B5AE4D-B236-4693-A7BF-D13E45B76CAE}" type="slidenum">
              <a:rPr lang="ru-RU"/>
              <a:pPr/>
              <a:t>14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0" y="928688"/>
            <a:ext cx="8001056" cy="4110037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000" i="1" dirty="0" smtClean="0"/>
              <a:t> 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Миша пришел к Маше домой. Миша попросил у Маши тетрадь. В тетради было записано домашнее задание. Задание было сложным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124" name="Picture 4" descr="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5157788"/>
            <a:ext cx="19050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827088" y="381000"/>
            <a:ext cx="8137525" cy="333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4000" b="1" i="1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endParaRPr lang="ru-RU" sz="4000" b="1" i="1" dirty="0">
              <a:solidFill>
                <a:srgbClr val="66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B5AE4D-B236-4693-A7BF-D13E45B76CAE}" type="slidenum">
              <a:rPr lang="ru-RU"/>
              <a:pPr/>
              <a:t>15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1071546"/>
            <a:ext cx="7620000" cy="4110037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000" i="1" dirty="0" smtClean="0"/>
              <a:t> 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Миша пришел к Маше домой. О попросил у нее тетрадь. В ней  было записано домашнее задание. Оно было сложным.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124" name="Picture 4" descr="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5157788"/>
            <a:ext cx="19050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827088" y="381000"/>
            <a:ext cx="8137525" cy="333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4000" b="1" i="1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endParaRPr lang="ru-RU" sz="4000" b="1" i="1" dirty="0">
              <a:solidFill>
                <a:srgbClr val="66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600DA5-D26B-40E0-B431-C0B142BE2CCC}" type="slidenum">
              <a:rPr lang="ru-RU"/>
              <a:pPr/>
              <a:t>16</a:t>
            </a:fld>
            <a:endParaRPr lang="ru-RU"/>
          </a:p>
        </p:txBody>
      </p:sp>
      <p:sp>
        <p:nvSpPr>
          <p:cNvPr id="169987" name="Содержимое 2"/>
          <p:cNvSpPr>
            <a:spLocks noGrp="1"/>
          </p:cNvSpPr>
          <p:nvPr>
            <p:ph idx="4294967295"/>
          </p:nvPr>
        </p:nvSpPr>
        <p:spPr>
          <a:xfrm>
            <a:off x="1439863" y="1412875"/>
            <a:ext cx="7704137" cy="48974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–б 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–а 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–в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4 – в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/>
              <a:t>	</a:t>
            </a:r>
            <a:r>
              <a:rPr lang="ru-RU" sz="5400" b="1" i="1" dirty="0" smtClean="0">
                <a:solidFill>
                  <a:srgbClr val="990000"/>
                </a:solidFill>
              </a:rPr>
              <a:t> </a:t>
            </a:r>
            <a:r>
              <a:rPr lang="ru-RU" sz="4000" b="1" i="1" dirty="0" smtClean="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 b="1" i="1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Ответы тестов:</a:t>
            </a:r>
            <a:endParaRPr lang="ru-RU" sz="4400" b="1" i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69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600DA5-D26B-40E0-B431-C0B142BE2CCC}" type="slidenum">
              <a:rPr lang="ru-RU"/>
              <a:pPr/>
              <a:t>17</a:t>
            </a:fld>
            <a:endParaRPr lang="ru-RU"/>
          </a:p>
        </p:txBody>
      </p:sp>
      <p:sp>
        <p:nvSpPr>
          <p:cNvPr id="169987" name="Содержимое 2"/>
          <p:cNvSpPr>
            <a:spLocks noGrp="1"/>
          </p:cNvSpPr>
          <p:nvPr>
            <p:ph idx="4294967295"/>
          </p:nvPr>
        </p:nvSpPr>
        <p:spPr>
          <a:xfrm>
            <a:off x="1066801" y="1412776"/>
            <a:ext cx="7321624" cy="489743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300" dirty="0" smtClean="0"/>
              <a:t> </a:t>
            </a:r>
            <a:r>
              <a:rPr lang="ru-RU" sz="4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§59 составить схему по правилу (пункт1,2); </a:t>
            </a:r>
          </a:p>
          <a:p>
            <a:pPr>
              <a:buNone/>
            </a:pPr>
            <a:endParaRPr lang="ru-RU" sz="47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7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выбор</a:t>
            </a:r>
            <a:r>
              <a:rPr lang="ru-RU" sz="4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4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1) упр. 429;</a:t>
            </a:r>
          </a:p>
          <a:p>
            <a:pPr>
              <a:buNone/>
            </a:pPr>
            <a:r>
              <a:rPr lang="ru-RU" sz="4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2) записать 3 загадки с местоимениями</a:t>
            </a:r>
            <a:r>
              <a:rPr lang="ru-RU" sz="47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 их род, число, падеж.  </a:t>
            </a:r>
          </a:p>
          <a:p>
            <a:pPr>
              <a:buNone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 eaLnBrk="1" hangingPunct="1">
              <a:buFontTx/>
              <a:buNone/>
            </a:pPr>
            <a:r>
              <a:rPr lang="ru-RU" dirty="0" smtClean="0"/>
              <a:t>	</a:t>
            </a:r>
            <a:r>
              <a:rPr lang="ru-RU" sz="5400" b="1" i="1" dirty="0" smtClean="0">
                <a:solidFill>
                  <a:srgbClr val="990000"/>
                </a:solidFill>
              </a:rPr>
              <a:t> </a:t>
            </a:r>
            <a:endParaRPr lang="ru-RU" sz="4000" b="1" i="1" dirty="0" smtClean="0">
              <a:solidFill>
                <a:srgbClr val="990000"/>
              </a:solidFill>
            </a:endParaRPr>
          </a:p>
        </p:txBody>
      </p:sp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 b="1" i="1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69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2928958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/>
          </a:bodyPr>
          <a:lstStyle/>
          <a:p>
            <a:pPr marL="514350" indent="-514350">
              <a:buFont typeface="Wingdings 2"/>
              <a:buAutoNum type="arabicParenR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Довольны ли своей работой на уроке? </a:t>
            </a:r>
          </a:p>
          <a:p>
            <a:pPr marL="514350" lvl="0" indent="-514350">
              <a:buFont typeface="Wingdings 2"/>
              <a:buAutoNum type="arabicParenR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Что вам понравилось?</a:t>
            </a:r>
          </a:p>
          <a:p>
            <a:pPr marL="514350" indent="-514350">
              <a:buFont typeface="Wingdings 2"/>
              <a:buAutoNum type="arabicParenR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Комфортно ли вы чувствовали себя на уроке?</a:t>
            </a:r>
          </a:p>
          <a:p>
            <a:pPr marL="514350" indent="-514350">
              <a:buFont typeface="Wingdings 2"/>
              <a:buAutoNum type="arabicParenR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Нарисуйте </a:t>
            </a:r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полях смайлик,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который отражает ваше настроение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Wingdings 2"/>
              <a:buAutoNum type="arabicParenR"/>
            </a:pP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5000636"/>
            <a:ext cx="4243095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999892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928670"/>
            <a:ext cx="7772400" cy="192882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МОРФОЛОГИЯ</a:t>
            </a:r>
            <a:endParaRPr lang="ru-RU" sz="66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18308" cy="7337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334620"/>
          </a:xfrm>
        </p:spPr>
        <p:txBody>
          <a:bodyPr>
            <a:normAutofit lnSpcReduction="10000"/>
          </a:bodyPr>
          <a:lstStyle/>
          <a:p>
            <a:pPr marL="514350" indent="-514350" algn="ctr"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1) ИМЯ СУЩЕСТВИТЕЛЬНОЕ</a:t>
            </a:r>
            <a:endParaRPr lang="en-US" sz="4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endParaRPr lang="ru-RU" sz="4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2) ИМЯ ПРИЛАГАТЕЛЬНОЕ</a:t>
            </a:r>
            <a:endParaRPr lang="en-US" sz="4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endParaRPr lang="ru-RU" sz="4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3) ГЛАГОЛ</a:t>
            </a:r>
            <a:endParaRPr lang="en-US" sz="4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endParaRPr lang="ru-RU" sz="4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4)ИМЯ ЧИСЛИТЕЛЬНОЕ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99892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29737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предмет не называем, </a:t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признаки скрываем,</a:t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Прямого не дадим ответа,</a:t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Скажем: 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он, ты, мы, этот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Велико же будет удивленье, </a:t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не узнали вы …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5301208"/>
            <a:ext cx="1162472" cy="58974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sz="4000" i="1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0070C0"/>
                </a:solidFill>
              </a:rPr>
              <a:t>Местоимение </a:t>
            </a:r>
          </a:p>
          <a:p>
            <a:pPr algn="ctr">
              <a:buNone/>
            </a:pPr>
            <a:r>
              <a:rPr lang="ru-RU" sz="7200" b="1" dirty="0" smtClean="0">
                <a:solidFill>
                  <a:srgbClr val="0070C0"/>
                </a:solidFill>
              </a:rPr>
              <a:t>как часть речи.</a:t>
            </a:r>
            <a:endParaRPr lang="ru-RU" sz="7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50004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 нашего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урока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/>
          </a:bodyPr>
          <a:lstStyle/>
          <a:p>
            <a:pPr marL="514350" lvl="0" indent="-514350">
              <a:buFont typeface="Wingdings 2"/>
              <a:buAutoNum type="arabicParenR"/>
            </a:pPr>
            <a:r>
              <a:rPr lang="ru-RU" sz="3200" dirty="0" smtClean="0"/>
              <a:t>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выяснить, что такое местоимение;</a:t>
            </a:r>
          </a:p>
          <a:p>
            <a:pPr marL="514350" lvl="0" indent="-514350">
              <a:buFont typeface="Wingdings 2"/>
              <a:buAutoNum type="arabicParenR"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познакомиться с грамматическими признаками местоимения;</a:t>
            </a:r>
          </a:p>
          <a:p>
            <a:pPr marL="514350" lvl="0" indent="-514350">
              <a:buFont typeface="Wingdings 2"/>
              <a:buAutoNum type="arabicParenR"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выявить его синтаксическую функцию;</a:t>
            </a:r>
          </a:p>
          <a:p>
            <a:pPr marL="514350" indent="-514350">
              <a:buAutoNum type="arabicParenR"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 употреблять местоимения в своей речи.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99892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928826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Вместе ним он подошел к какому-то дому через несколько часов.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5643578"/>
            <a:ext cx="4286280" cy="10001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4348" y="2714620"/>
            <a:ext cx="8072494" cy="362585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Вам полностью понятен смысл этого предложения?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Кто совершает действие?   К какому дому они подошли? Через сколько часов?  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вертуш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34" y="5643578"/>
            <a:ext cx="785818" cy="78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B5AE4D-B236-4693-A7BF-D13E45B76CAE}" type="slidenum">
              <a:rPr lang="ru-RU"/>
              <a:pPr/>
              <a:t>8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43608" y="1052736"/>
            <a:ext cx="7344816" cy="3985989"/>
          </a:xfrm>
        </p:spPr>
        <p:txBody>
          <a:bodyPr anchor="ctr">
            <a:normAutofit fontScale="85000" lnSpcReduction="20000"/>
          </a:bodyPr>
          <a:lstStyle/>
          <a:p>
            <a:pPr algn="ctr" eaLnBrk="1" hangingPunct="1">
              <a:buFontTx/>
              <a:buNone/>
            </a:pPr>
            <a:r>
              <a:rPr lang="ru-RU" dirty="0" smtClean="0"/>
              <a:t> </a:t>
            </a:r>
            <a:r>
              <a:rPr lang="ru-RU" sz="4800" b="1" i="1" dirty="0" smtClean="0">
                <a:solidFill>
                  <a:srgbClr val="990000"/>
                </a:solidFill>
              </a:rPr>
              <a:t>Я о себе такого мнения:</a:t>
            </a:r>
          </a:p>
          <a:p>
            <a:pPr algn="ctr" eaLnBrk="1" hangingPunct="1">
              <a:buFontTx/>
              <a:buNone/>
            </a:pPr>
            <a:r>
              <a:rPr lang="ru-RU" sz="4800" b="1" i="1" dirty="0" smtClean="0">
                <a:solidFill>
                  <a:srgbClr val="990000"/>
                </a:solidFill>
              </a:rPr>
              <a:t>− Огромна роль местоимения!</a:t>
            </a:r>
          </a:p>
          <a:p>
            <a:pPr algn="ctr" eaLnBrk="1" hangingPunct="1">
              <a:buFontTx/>
              <a:buNone/>
            </a:pPr>
            <a:r>
              <a:rPr lang="ru-RU" sz="4800" b="1" i="1" dirty="0" smtClean="0">
                <a:solidFill>
                  <a:srgbClr val="990000"/>
                </a:solidFill>
              </a:rPr>
              <a:t> Я делу отдаюсь сполна,</a:t>
            </a:r>
          </a:p>
          <a:p>
            <a:pPr algn="ctr" eaLnBrk="1" hangingPunct="1">
              <a:buFontTx/>
              <a:buNone/>
            </a:pPr>
            <a:r>
              <a:rPr lang="ru-RU" sz="4800" b="1" i="1" dirty="0" smtClean="0">
                <a:solidFill>
                  <a:srgbClr val="990000"/>
                </a:solidFill>
              </a:rPr>
              <a:t> Я заменяю имена!</a:t>
            </a:r>
          </a:p>
        </p:txBody>
      </p:sp>
      <p:pic>
        <p:nvPicPr>
          <p:cNvPr id="5124" name="Picture 4" descr="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5157788"/>
            <a:ext cx="19050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827088" y="381000"/>
            <a:ext cx="8137525" cy="333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4000" b="1" i="1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endParaRPr lang="ru-RU" sz="4000" b="1" i="1" dirty="0">
              <a:solidFill>
                <a:srgbClr val="66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600DA5-D26B-40E0-B431-C0B142BE2CCC}" type="slidenum">
              <a:rPr lang="ru-RU"/>
              <a:pPr/>
              <a:t>9</a:t>
            </a:fld>
            <a:endParaRPr lang="ru-RU"/>
          </a:p>
        </p:txBody>
      </p:sp>
      <p:sp>
        <p:nvSpPr>
          <p:cNvPr id="169987" name="Содержимое 2"/>
          <p:cNvSpPr>
            <a:spLocks noGrp="1"/>
          </p:cNvSpPr>
          <p:nvPr>
            <p:ph idx="4294967295"/>
          </p:nvPr>
        </p:nvSpPr>
        <p:spPr>
          <a:xfrm>
            <a:off x="179513" y="1412875"/>
            <a:ext cx="8507287" cy="4897438"/>
          </a:xfrm>
        </p:spPr>
        <p:txBody>
          <a:bodyPr>
            <a:normAutofit lnSpcReduction="10000"/>
          </a:bodyPr>
          <a:lstStyle/>
          <a:p>
            <a:pPr algn="ctr" eaLnBrk="1" hangingPunct="1">
              <a:buFontTx/>
              <a:buNone/>
            </a:pPr>
            <a:r>
              <a:rPr lang="ru-RU" dirty="0" smtClean="0"/>
              <a:t>		</a:t>
            </a:r>
            <a:r>
              <a:rPr lang="ru-RU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Местоимение – это самостоятельная часть речи, которая указывает на предметы, признаки, количество, но </a:t>
            </a:r>
          </a:p>
          <a:p>
            <a:pPr algn="ctr" eaLnBrk="1" hangingPunct="1">
              <a:buFontTx/>
              <a:buNone/>
            </a:pPr>
            <a:r>
              <a:rPr lang="ru-RU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НЕ называет их.</a:t>
            </a:r>
            <a:r>
              <a:rPr lang="ru-RU" sz="40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местоимение?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69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347</TotalTime>
  <Words>334</Words>
  <Application>Microsoft Office PowerPoint</Application>
  <PresentationFormat>Экран (4:3)</PresentationFormat>
  <Paragraphs>91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 </vt:lpstr>
      <vt:lpstr>МОРФОЛОГИЯ</vt:lpstr>
      <vt:lpstr>                              </vt:lpstr>
      <vt:lpstr>Мы предмет не называем,  Его признаки скрываем, Прямого не дадим ответа, Скажем: он, ты, мы, этот. Велико же будет удивленье,  Если не узнали вы …</vt:lpstr>
      <vt:lpstr>Слайд 5</vt:lpstr>
      <vt:lpstr>                             Цели нашего урока :</vt:lpstr>
      <vt:lpstr>Вместе ним он подошел к какому-то дому через несколько часов.</vt:lpstr>
      <vt:lpstr>Слайд 8</vt:lpstr>
      <vt:lpstr>Слайд 9</vt:lpstr>
      <vt:lpstr> КАК  ИЗМЕНЯЮТСЯ  МЕСТОИМЕНИЯ ?</vt:lpstr>
      <vt:lpstr>Слайд 11</vt:lpstr>
      <vt:lpstr> КАКУЮ СИНТАКСИЧЕСКУЮ РОЛЬ ИГРАЮТ  МЕСТОИМЕНИЯ ?</vt:lpstr>
      <vt:lpstr>Выполняем упр. 427 Запишите предложения, вставив подходящие по смыслу местоимения  местоимения.</vt:lpstr>
      <vt:lpstr>Слайд 14</vt:lpstr>
      <vt:lpstr>Слайд 15</vt:lpstr>
      <vt:lpstr>Слайд 16</vt:lpstr>
      <vt:lpstr>Слайд 17</vt:lpstr>
      <vt:lpstr>                              </vt:lpstr>
    </vt:vector>
  </TitlesOfParts>
  <Company>rg-adguard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Admin</dc:creator>
  <cp:lastModifiedBy>Admin</cp:lastModifiedBy>
  <cp:revision>27</cp:revision>
  <dcterms:created xsi:type="dcterms:W3CDTF">2017-02-12T14:26:43Z</dcterms:created>
  <dcterms:modified xsi:type="dcterms:W3CDTF">2017-10-18T19:18:23Z</dcterms:modified>
</cp:coreProperties>
</file>