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365" r:id="rId2"/>
    <p:sldId id="383" r:id="rId3"/>
    <p:sldId id="366" r:id="rId4"/>
    <p:sldId id="367" r:id="rId5"/>
    <p:sldId id="368" r:id="rId6"/>
    <p:sldId id="370" r:id="rId7"/>
    <p:sldId id="257" r:id="rId8"/>
    <p:sldId id="371" r:id="rId9"/>
    <p:sldId id="372" r:id="rId10"/>
    <p:sldId id="305" r:id="rId11"/>
    <p:sldId id="258" r:id="rId12"/>
    <p:sldId id="315" r:id="rId13"/>
    <p:sldId id="375" r:id="rId14"/>
    <p:sldId id="259" r:id="rId15"/>
    <p:sldId id="376" r:id="rId16"/>
    <p:sldId id="377" r:id="rId17"/>
    <p:sldId id="260" r:id="rId18"/>
    <p:sldId id="316" r:id="rId19"/>
    <p:sldId id="319" r:id="rId20"/>
    <p:sldId id="261" r:id="rId21"/>
    <p:sldId id="317" r:id="rId22"/>
    <p:sldId id="318" r:id="rId23"/>
    <p:sldId id="262" r:id="rId24"/>
    <p:sldId id="320" r:id="rId25"/>
    <p:sldId id="321" r:id="rId26"/>
    <p:sldId id="263" r:id="rId27"/>
    <p:sldId id="322" r:id="rId28"/>
    <p:sldId id="323" r:id="rId29"/>
    <p:sldId id="325" r:id="rId30"/>
    <p:sldId id="326" r:id="rId31"/>
    <p:sldId id="378" r:id="rId32"/>
    <p:sldId id="379" r:id="rId33"/>
    <p:sldId id="327" r:id="rId34"/>
    <p:sldId id="328" r:id="rId35"/>
    <p:sldId id="329" r:id="rId36"/>
    <p:sldId id="330" r:id="rId37"/>
    <p:sldId id="271" r:id="rId38"/>
    <p:sldId id="274" r:id="rId39"/>
    <p:sldId id="331" r:id="rId40"/>
    <p:sldId id="273" r:id="rId41"/>
    <p:sldId id="278" r:id="rId42"/>
    <p:sldId id="332" r:id="rId43"/>
    <p:sldId id="275" r:id="rId44"/>
    <p:sldId id="381" r:id="rId45"/>
    <p:sldId id="382" r:id="rId46"/>
    <p:sldId id="276" r:id="rId47"/>
    <p:sldId id="277" r:id="rId48"/>
    <p:sldId id="333" r:id="rId49"/>
    <p:sldId id="334" r:id="rId50"/>
    <p:sldId id="337" r:id="rId51"/>
    <p:sldId id="338" r:id="rId52"/>
    <p:sldId id="280" r:id="rId53"/>
    <p:sldId id="336" r:id="rId54"/>
    <p:sldId id="284" r:id="rId55"/>
    <p:sldId id="281" r:id="rId56"/>
    <p:sldId id="282" r:id="rId57"/>
    <p:sldId id="339" r:id="rId58"/>
    <p:sldId id="283" r:id="rId59"/>
    <p:sldId id="340" r:id="rId60"/>
    <p:sldId id="285" r:id="rId61"/>
    <p:sldId id="341" r:id="rId62"/>
    <p:sldId id="342" r:id="rId63"/>
    <p:sldId id="286" r:id="rId64"/>
    <p:sldId id="343" r:id="rId65"/>
    <p:sldId id="287" r:id="rId66"/>
    <p:sldId id="344" r:id="rId67"/>
    <p:sldId id="345" r:id="rId68"/>
    <p:sldId id="380" r:id="rId69"/>
    <p:sldId id="346" r:id="rId70"/>
    <p:sldId id="347" r:id="rId71"/>
    <p:sldId id="290" r:id="rId72"/>
    <p:sldId id="348" r:id="rId73"/>
    <p:sldId id="291" r:id="rId74"/>
    <p:sldId id="292" r:id="rId75"/>
    <p:sldId id="293" r:id="rId76"/>
    <p:sldId id="352" r:id="rId77"/>
    <p:sldId id="353" r:id="rId78"/>
    <p:sldId id="296" r:id="rId79"/>
    <p:sldId id="351" r:id="rId80"/>
    <p:sldId id="354" r:id="rId81"/>
    <p:sldId id="297" r:id="rId82"/>
    <p:sldId id="298" r:id="rId83"/>
    <p:sldId id="355" r:id="rId84"/>
    <p:sldId id="356" r:id="rId85"/>
    <p:sldId id="299" r:id="rId86"/>
    <p:sldId id="300" r:id="rId87"/>
    <p:sldId id="301" r:id="rId88"/>
    <p:sldId id="302" r:id="rId89"/>
    <p:sldId id="303" r:id="rId90"/>
    <p:sldId id="357" r:id="rId91"/>
    <p:sldId id="358" r:id="rId92"/>
    <p:sldId id="359" r:id="rId93"/>
    <p:sldId id="360" r:id="rId94"/>
    <p:sldId id="310" r:id="rId95"/>
    <p:sldId id="361" r:id="rId96"/>
    <p:sldId id="312" r:id="rId97"/>
    <p:sldId id="362" r:id="rId98"/>
    <p:sldId id="313" r:id="rId99"/>
    <p:sldId id="363" r:id="rId100"/>
    <p:sldId id="311" r:id="rId101"/>
    <p:sldId id="364" r:id="rId10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67" autoAdjust="0"/>
    <p:restoredTop sz="99431" autoAdjust="0"/>
  </p:normalViewPr>
  <p:slideViewPr>
    <p:cSldViewPr>
      <p:cViewPr>
        <p:scale>
          <a:sx n="81" d="100"/>
          <a:sy n="81" d="100"/>
        </p:scale>
        <p:origin x="-786" y="228"/>
      </p:cViewPr>
      <p:guideLst>
        <p:guide orient="horz" pos="2160"/>
        <p:guide pos="2880"/>
      </p:guideLst>
    </p:cSldViewPr>
  </p:slideViewPr>
  <p:outlineViewPr>
    <p:cViewPr>
      <p:scale>
        <a:sx n="33" d="100"/>
        <a:sy n="33" d="100"/>
      </p:scale>
      <p:origin x="240" y="1068"/>
    </p:cViewPr>
  </p:outlineViewPr>
  <p:notesTextViewPr>
    <p:cViewPr>
      <p:scale>
        <a:sx n="100" d="100"/>
        <a:sy n="100" d="100"/>
      </p:scale>
      <p:origin x="0" y="0"/>
    </p:cViewPr>
  </p:notesTextViewPr>
  <p:sorterViewPr>
    <p:cViewPr>
      <p:scale>
        <a:sx n="66" d="100"/>
        <a:sy n="66" d="100"/>
      </p:scale>
      <p:origin x="0" y="34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0E475A-56EE-4CAE-949D-540FDA5D9715}" type="datetimeFigureOut">
              <a:rPr lang="ru-RU" smtClean="0"/>
              <a:pPr/>
              <a:t>18.10.2017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793B24-8A1E-4B0C-8DD9-35BB8935E43E}" type="slidenum">
              <a:rPr lang="ru-RU" smtClean="0"/>
              <a:pPr/>
              <a:t>‹#›</a:t>
            </a:fld>
            <a:endParaRPr lang="ru-RU"/>
          </a:p>
        </p:txBody>
      </p:sp>
    </p:spTree>
    <p:extLst>
      <p:ext uri="{BB962C8B-B14F-4D97-AF65-F5344CB8AC3E}">
        <p14:creationId xmlns:p14="http://schemas.microsoft.com/office/powerpoint/2010/main" val="357333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A793B24-8A1E-4B0C-8DD9-35BB8935E43E}" type="slidenum">
              <a:rPr lang="ru-RU" smtClean="0"/>
              <a:pPr/>
              <a:t>46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F50ACC-DCED-4736-B8D1-CD8E423F3B5E}" type="datetimeFigureOut">
              <a:rPr lang="ru-RU" smtClean="0"/>
              <a:pPr/>
              <a:t>18.10.2017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E056E-4661-460F-85AA-86FC8B91D68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F50ACC-DCED-4736-B8D1-CD8E423F3B5E}" type="datetimeFigureOut">
              <a:rPr lang="ru-RU" smtClean="0"/>
              <a:pPr/>
              <a:t>18.10.2017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3E056E-4661-460F-85AA-86FC8B91D68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geo-oge.sdamgia.ru/test?theme=12"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geo-oge.sdamgia.ru/test?theme=13"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https://geo-oge.sdamgia.ru/test?theme=30"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00000"/>
              </a:lnSpc>
            </a:pPr>
            <a:r>
              <a:rPr lang="ru-RU" b="1" dirty="0">
                <a:solidFill>
                  <a:schemeClr val="tx1">
                    <a:lumMod val="85000"/>
                    <a:lumOff val="15000"/>
                  </a:schemeClr>
                </a:solidFill>
              </a:rPr>
              <a:t>Основные шаги </a:t>
            </a:r>
            <a:br>
              <a:rPr lang="ru-RU" b="1" dirty="0">
                <a:solidFill>
                  <a:schemeClr val="tx1">
                    <a:lumMod val="85000"/>
                    <a:lumOff val="15000"/>
                  </a:schemeClr>
                </a:solidFill>
              </a:rPr>
            </a:br>
            <a:r>
              <a:rPr lang="ru-RU" b="1" dirty="0">
                <a:solidFill>
                  <a:schemeClr val="tx1">
                    <a:lumMod val="85000"/>
                    <a:lumOff val="15000"/>
                  </a:schemeClr>
                </a:solidFill>
              </a:rPr>
              <a:t>«Подготовка учащихся к ОГЭ-2018»</a:t>
            </a:r>
            <a:r>
              <a:rPr lang="ru-RU" dirty="0">
                <a:solidFill>
                  <a:schemeClr val="tx1">
                    <a:lumMod val="85000"/>
                    <a:lumOff val="15000"/>
                  </a:schemeClr>
                </a:solidFill>
              </a:rPr>
              <a:t/>
            </a:r>
            <a:br>
              <a:rPr lang="ru-RU" dirty="0">
                <a:solidFill>
                  <a:schemeClr val="tx1">
                    <a:lumMod val="85000"/>
                    <a:lumOff val="15000"/>
                  </a:schemeClr>
                </a:solidFill>
              </a:rPr>
            </a:br>
            <a:endParaRPr lang="ru-RU" dirty="0"/>
          </a:p>
        </p:txBody>
      </p:sp>
      <p:pic>
        <p:nvPicPr>
          <p:cNvPr id="4" name="Picture 8" descr="http://rud.exdat.com/pars_docs/tw_refs/798/797757/797757_html_56c0520c.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772816"/>
            <a:ext cx="6912768"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4003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latin typeface="Times New Roman" pitchFamily="18" charset="0"/>
                <a:cs typeface="Times New Roman" pitchFamily="18" charset="0"/>
              </a:rPr>
              <a:t>ЗАДАНИЕ № 1 </a:t>
            </a:r>
            <a:r>
              <a:rPr lang="ru-RU" dirty="0" smtClean="0">
                <a:latin typeface="Times New Roman" pitchFamily="18" charset="0"/>
                <a:cs typeface="Times New Roman" pitchFamily="18" charset="0"/>
              </a:rPr>
              <a:t>(Тренинг)</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40768"/>
            <a:ext cx="8229600" cy="5040560"/>
          </a:xfrm>
        </p:spPr>
        <p:txBody>
          <a:bodyPr/>
          <a:lstStyle/>
          <a:p>
            <a:r>
              <a:rPr lang="ru-RU" b="1" dirty="0" smtClean="0">
                <a:latin typeface="Times New Roman" pitchFamily="18" charset="0"/>
                <a:cs typeface="Times New Roman" pitchFamily="18" charset="0"/>
              </a:rPr>
              <a:t>1) На каком материке находится самый высокий водопад?</a:t>
            </a:r>
          </a:p>
          <a:p>
            <a:r>
              <a:rPr lang="ru-RU" dirty="0" smtClean="0">
                <a:latin typeface="Times New Roman" pitchFamily="18" charset="0"/>
                <a:cs typeface="Times New Roman" pitchFamily="18" charset="0"/>
              </a:rPr>
              <a:t>1 – С. Америка; 2 – Ю. Америка 3  - Африка.</a:t>
            </a:r>
          </a:p>
          <a:p>
            <a:r>
              <a:rPr lang="ru-RU" b="1" dirty="0" smtClean="0">
                <a:latin typeface="Times New Roman" pitchFamily="18" charset="0"/>
                <a:cs typeface="Times New Roman" pitchFamily="18" charset="0"/>
              </a:rPr>
              <a:t>2)  Самая полноводная река в мире:</a:t>
            </a:r>
          </a:p>
          <a:p>
            <a:r>
              <a:rPr lang="ru-RU" dirty="0" smtClean="0">
                <a:latin typeface="Times New Roman" pitchFamily="18" charset="0"/>
                <a:cs typeface="Times New Roman" pitchFamily="18" charset="0"/>
              </a:rPr>
              <a:t>1- Конго; 2 – Янцзы; 3 – Нил; 4 – Амазонка.</a:t>
            </a:r>
          </a:p>
          <a:p>
            <a:r>
              <a:rPr lang="ru-RU" b="1" dirty="0" smtClean="0">
                <a:latin typeface="Times New Roman" pitchFamily="18" charset="0"/>
                <a:cs typeface="Times New Roman" pitchFamily="18" charset="0"/>
              </a:rPr>
              <a:t>3) Крупнейшая по площади страна в мире это:</a:t>
            </a:r>
          </a:p>
          <a:p>
            <a:r>
              <a:rPr lang="ru-RU" dirty="0" smtClean="0">
                <a:latin typeface="Times New Roman" pitchFamily="18" charset="0"/>
                <a:cs typeface="Times New Roman" pitchFamily="18" charset="0"/>
              </a:rPr>
              <a:t>1- США; 2 – Канада; 3 – Россия; 4 – Китай.</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30 </a:t>
            </a:r>
            <a:r>
              <a:rPr lang="ru-RU" dirty="0" smtClean="0">
                <a:latin typeface="Times New Roman" pitchFamily="18" charset="0"/>
                <a:cs typeface="Times New Roman" pitchFamily="18" charset="0"/>
              </a:rPr>
              <a:t>(Тренинг)</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20000"/>
          </a:bodyPr>
          <a:lstStyle/>
          <a:p>
            <a:r>
              <a:rPr lang="ru-RU" dirty="0">
                <a:latin typeface="Times New Roman" pitchFamily="18" charset="0"/>
                <a:cs typeface="Times New Roman" pitchFamily="18" charset="0"/>
              </a:rPr>
              <a:t>Определите регион России по его краткому описанию.</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Этот край, находящийся в азиатской части страны, имеет приморское положение. Он граничит с самой большой по численности населения страной в мире. Административный центр расположен на берегу одной из самых протяженных рек России. Одной из ведущих отраслей хозяйства является лесная и деревообрабатывающая промышленность.</a:t>
            </a:r>
          </a:p>
          <a:p>
            <a:r>
              <a:rPr lang="ru-RU" dirty="0">
                <a:latin typeface="Times New Roman" pitchFamily="18" charset="0"/>
                <a:cs typeface="Times New Roman" pitchFamily="18" charset="0"/>
              </a:rPr>
              <a:t> </a:t>
            </a:r>
          </a:p>
          <a:p>
            <a:r>
              <a:rPr lang="ru-RU" dirty="0" err="1">
                <a:latin typeface="Times New Roman" pitchFamily="18" charset="0"/>
                <a:cs typeface="Times New Roman" pitchFamily="18" charset="0"/>
              </a:rPr>
              <a:t>Ответ:______________________край</a:t>
            </a:r>
            <a:r>
              <a:rPr lang="ru-RU" dirty="0">
                <a:latin typeface="Times New Roman" pitchFamily="18" charset="0"/>
                <a:cs typeface="Times New Roman" pitchFamily="18" charset="0"/>
              </a:rPr>
              <a:t>.</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30 </a:t>
            </a:r>
            <a:r>
              <a:rPr lang="ru-RU" dirty="0">
                <a:latin typeface="Times New Roman" pitchFamily="18" charset="0"/>
                <a:cs typeface="Times New Roman" pitchFamily="18" charset="0"/>
              </a:rPr>
              <a:t>(Тренинг)</a:t>
            </a:r>
            <a:endParaRPr lang="ru-RU" dirty="0"/>
          </a:p>
        </p:txBody>
      </p:sp>
      <p:sp>
        <p:nvSpPr>
          <p:cNvPr id="3" name="Объект 2"/>
          <p:cNvSpPr>
            <a:spLocks noGrp="1"/>
          </p:cNvSpPr>
          <p:nvPr>
            <p:ph idx="1"/>
          </p:nvPr>
        </p:nvSpPr>
        <p:spPr/>
        <p:txBody>
          <a:bodyPr>
            <a:normAutofit lnSpcReduction="100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ответе на вопросы такого типа надо найти в описаниях так называемые «ключи», которые четко указывают на регион. На границе с Китаем, приморское положение и административный центр на берегу Амура — это Хабаровский край.</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Хабаровский.</a:t>
            </a:r>
          </a:p>
          <a:p>
            <a:endParaRPr lang="ru-RU" dirty="0"/>
          </a:p>
        </p:txBody>
      </p:sp>
    </p:spTree>
    <p:extLst>
      <p:ext uri="{BB962C8B-B14F-4D97-AF65-F5344CB8AC3E}">
        <p14:creationId xmlns:p14="http://schemas.microsoft.com/office/powerpoint/2010/main" val="3183635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2</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96752"/>
            <a:ext cx="8229600" cy="5328592"/>
          </a:xfrm>
        </p:spPr>
        <p:txBody>
          <a:bodyPr/>
          <a:lstStyle/>
          <a:p>
            <a:pPr>
              <a:buNone/>
            </a:pPr>
            <a:r>
              <a:rPr lang="ru-RU" b="1" dirty="0" smtClean="0">
                <a:solidFill>
                  <a:srgbClr val="C00000"/>
                </a:solidFill>
                <a:latin typeface="Times New Roman" pitchFamily="18" charset="0"/>
                <a:cs typeface="Times New Roman" pitchFamily="18" charset="0"/>
              </a:rPr>
              <a:t>Задание посвящено границам России</a:t>
            </a:r>
          </a:p>
          <a:p>
            <a:pPr>
              <a:buNone/>
            </a:pPr>
            <a:r>
              <a:rPr lang="ru-RU" b="1" dirty="0" smtClean="0">
                <a:latin typeface="Times New Roman" pitchFamily="18" charset="0"/>
                <a:cs typeface="Times New Roman" pitchFamily="18" charset="0"/>
              </a:rPr>
              <a:t>С КАКОЙ СТРАНОЙ РОССИЯ ИМЕЕТ</a:t>
            </a:r>
          </a:p>
          <a:p>
            <a:pPr>
              <a:buNone/>
            </a:pP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самую длинную границу</a:t>
            </a:r>
          </a:p>
          <a:p>
            <a:pPr>
              <a:buNone/>
            </a:pPr>
            <a:r>
              <a:rPr lang="ru-RU" b="1" dirty="0" smtClean="0">
                <a:latin typeface="Times New Roman" pitchFamily="18" charset="0"/>
                <a:cs typeface="Times New Roman" pitchFamily="18" charset="0"/>
              </a:rPr>
              <a:t>… только морскую границу</a:t>
            </a:r>
          </a:p>
          <a:p>
            <a:pPr>
              <a:buNone/>
            </a:pPr>
            <a:r>
              <a:rPr lang="ru-RU" b="1" dirty="0" smtClean="0">
                <a:latin typeface="Times New Roman" pitchFamily="18" charset="0"/>
                <a:cs typeface="Times New Roman" pitchFamily="18" charset="0"/>
              </a:rPr>
              <a:t>… только сухопутную границу</a:t>
            </a:r>
          </a:p>
          <a:p>
            <a:pPr>
              <a:buNone/>
            </a:pPr>
            <a:r>
              <a:rPr lang="ru-RU" b="1" dirty="0" smtClean="0">
                <a:latin typeface="Times New Roman" pitchFamily="18" charset="0"/>
                <a:cs typeface="Times New Roman" pitchFamily="18" charset="0"/>
              </a:rPr>
              <a:t>… морскую и сухопутную границу</a:t>
            </a:r>
          </a:p>
          <a:p>
            <a:pPr>
              <a:buNone/>
            </a:pPr>
            <a:r>
              <a:rPr lang="ru-RU" b="1" dirty="0" smtClean="0">
                <a:latin typeface="Times New Roman" pitchFamily="18" charset="0"/>
                <a:cs typeface="Times New Roman" pitchFamily="18" charset="0"/>
              </a:rPr>
              <a:t>… границу проходящую по горному хребту</a:t>
            </a:r>
          </a:p>
          <a:p>
            <a:pPr>
              <a:buNone/>
            </a:pPr>
            <a:r>
              <a:rPr lang="ru-RU" b="1" dirty="0" smtClean="0">
                <a:latin typeface="Times New Roman" pitchFamily="18" charset="0"/>
                <a:cs typeface="Times New Roman" pitchFamily="18" charset="0"/>
              </a:rPr>
              <a:t>… самую южную границу</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2</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a:latin typeface="Times New Roman" pitchFamily="18" charset="0"/>
                <a:cs typeface="Times New Roman" pitchFamily="18" charset="0"/>
              </a:rPr>
              <a:t>С какой из перечисленных стран Россия имеет сухопутную границу?</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Молдавия</a:t>
            </a:r>
          </a:p>
          <a:p>
            <a:r>
              <a:rPr lang="ru-RU" dirty="0">
                <a:latin typeface="Times New Roman" pitchFamily="18" charset="0"/>
                <a:cs typeface="Times New Roman" pitchFamily="18" charset="0"/>
              </a:rPr>
              <a:t>2) Венгрия</a:t>
            </a:r>
          </a:p>
          <a:p>
            <a:r>
              <a:rPr lang="ru-RU" dirty="0">
                <a:latin typeface="Times New Roman" pitchFamily="18" charset="0"/>
                <a:cs typeface="Times New Roman" pitchFamily="18" charset="0"/>
              </a:rPr>
              <a:t>3) Белоруссия</a:t>
            </a:r>
          </a:p>
          <a:p>
            <a:r>
              <a:rPr lang="ru-RU" dirty="0">
                <a:latin typeface="Times New Roman" pitchFamily="18" charset="0"/>
                <a:cs typeface="Times New Roman" pitchFamily="18" charset="0"/>
              </a:rPr>
              <a:t>4) Армения</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85000" lnSpcReduction="10000"/>
          </a:bodyPr>
          <a:lstStyle/>
          <a:p>
            <a:r>
              <a:rPr lang="ru-RU" b="1" dirty="0" smtClean="0">
                <a:latin typeface="Times New Roman" pitchFamily="18" charset="0"/>
                <a:cs typeface="Times New Roman" pitchFamily="18" charset="0"/>
              </a:rPr>
              <a:t>Пояснение.</a:t>
            </a:r>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Р</a:t>
            </a:r>
            <a:r>
              <a:rPr lang="ru-RU" dirty="0" smtClean="0">
                <a:latin typeface="Times New Roman" pitchFamily="18" charset="0"/>
                <a:cs typeface="Times New Roman" pitchFamily="18" charset="0"/>
              </a:rPr>
              <a:t>оссия </a:t>
            </a:r>
            <a:r>
              <a:rPr lang="ru-RU" dirty="0">
                <a:latin typeface="Times New Roman" pitchFamily="18" charset="0"/>
                <a:cs typeface="Times New Roman" pitchFamily="18" charset="0"/>
              </a:rPr>
              <a:t>имеет сухопутную границу с </a:t>
            </a:r>
            <a:r>
              <a:rPr lang="ru-RU" dirty="0" smtClean="0">
                <a:latin typeface="Times New Roman" pitchFamily="18" charset="0"/>
                <a:cs typeface="Times New Roman" pitchFamily="18" charset="0"/>
              </a:rPr>
              <a:t>16 </a:t>
            </a:r>
            <a:r>
              <a:rPr lang="ru-RU" dirty="0">
                <a:latin typeface="Times New Roman" pitchFamily="18" charset="0"/>
                <a:cs typeface="Times New Roman" pitchFamily="18" charset="0"/>
              </a:rPr>
              <a:t>странами. На западе: Норвегия, Финляндия, Эстония, Латвия, Беларусь, Украина. Здесь же находится Калининградская область, граничащая с Польшей и Литвой. На юге от Черного к Каспийскому морю: Грузия, </a:t>
            </a:r>
            <a:r>
              <a:rPr lang="ru-RU" dirty="0" smtClean="0">
                <a:latin typeface="Times New Roman" pitchFamily="18" charset="0"/>
                <a:cs typeface="Times New Roman" pitchFamily="18" charset="0"/>
              </a:rPr>
              <a:t>Южная Осетия, Абхазия, Азербайджан</a:t>
            </a:r>
            <a:r>
              <a:rPr lang="ru-RU" dirty="0">
                <a:latin typeface="Times New Roman" pitchFamily="18" charset="0"/>
                <a:cs typeface="Times New Roman" pitchFamily="18" charset="0"/>
              </a:rPr>
              <a:t>; От Каспийского до Охотского моря: Казахстан, Монголия, Китай, Северная Корея.</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3.</a:t>
            </a:r>
          </a:p>
          <a:p>
            <a:endParaRPr lang="ru-RU" dirty="0"/>
          </a:p>
        </p:txBody>
      </p:sp>
    </p:spTree>
    <p:extLst>
      <p:ext uri="{BB962C8B-B14F-4D97-AF65-F5344CB8AC3E}">
        <p14:creationId xmlns:p14="http://schemas.microsoft.com/office/powerpoint/2010/main" val="3074531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3</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268760"/>
            <a:ext cx="8229600" cy="5184576"/>
          </a:xfrm>
        </p:spPr>
        <p:txBody>
          <a:bodyPr/>
          <a:lstStyle/>
          <a:p>
            <a:pPr>
              <a:buNone/>
            </a:pPr>
            <a:r>
              <a:rPr lang="ru-RU" b="1" dirty="0" smtClean="0">
                <a:solidFill>
                  <a:srgbClr val="C00000"/>
                </a:solidFill>
                <a:latin typeface="Times New Roman" pitchFamily="18" charset="0"/>
                <a:cs typeface="Times New Roman" pitchFamily="18" charset="0"/>
              </a:rPr>
              <a:t>Проверяет знание природы России</a:t>
            </a:r>
          </a:p>
          <a:p>
            <a:pPr>
              <a:buNone/>
            </a:pPr>
            <a:r>
              <a:rPr lang="ru-RU" b="1" dirty="0" smtClean="0">
                <a:latin typeface="Times New Roman" pitchFamily="18" charset="0"/>
                <a:cs typeface="Times New Roman" pitchFamily="18" charset="0"/>
              </a:rPr>
              <a:t>ДЛЯ КАКОГО РЕГИОНА РОССИИ ХАРАКТЕРЕН </a:t>
            </a:r>
          </a:p>
          <a:p>
            <a:pPr>
              <a:buNone/>
            </a:pPr>
            <a:r>
              <a:rPr lang="ru-RU" b="1" dirty="0" smtClean="0">
                <a:latin typeface="Times New Roman" pitchFamily="18" charset="0"/>
                <a:cs typeface="Times New Roman" pitchFamily="18" charset="0"/>
              </a:rPr>
              <a:t>… умеренный континентальный климат</a:t>
            </a:r>
          </a:p>
          <a:p>
            <a:pPr>
              <a:buNone/>
            </a:pPr>
            <a:r>
              <a:rPr lang="ru-RU" b="1" dirty="0" smtClean="0">
                <a:latin typeface="Times New Roman" pitchFamily="18" charset="0"/>
                <a:cs typeface="Times New Roman" pitchFamily="18" charset="0"/>
              </a:rPr>
              <a:t>… резко-континентальный климат</a:t>
            </a:r>
          </a:p>
          <a:p>
            <a:pPr>
              <a:buNone/>
            </a:pPr>
            <a:r>
              <a:rPr lang="ru-RU" b="1" dirty="0" smtClean="0">
                <a:latin typeface="Times New Roman" pitchFamily="18" charset="0"/>
                <a:cs typeface="Times New Roman" pitchFamily="18" charset="0"/>
              </a:rPr>
              <a:t>… </a:t>
            </a:r>
            <a:r>
              <a:rPr lang="ru-RU" b="1" dirty="0">
                <a:latin typeface="Times New Roman" pitchFamily="18" charset="0"/>
                <a:cs typeface="Times New Roman" pitchFamily="18" charset="0"/>
              </a:rPr>
              <a:t>м</a:t>
            </a:r>
            <a:r>
              <a:rPr lang="ru-RU" b="1" dirty="0" smtClean="0">
                <a:latin typeface="Times New Roman" pitchFamily="18" charset="0"/>
                <a:cs typeface="Times New Roman" pitchFamily="18" charset="0"/>
              </a:rPr>
              <a:t>орской климат</a:t>
            </a:r>
          </a:p>
          <a:p>
            <a:pPr>
              <a:buNone/>
            </a:pPr>
            <a:r>
              <a:rPr lang="ru-RU" b="1" dirty="0" smtClean="0">
                <a:latin typeface="Times New Roman" pitchFamily="18" charset="0"/>
                <a:cs typeface="Times New Roman" pitchFamily="18" charset="0"/>
              </a:rPr>
              <a:t>… умеренный муссонный климат</a:t>
            </a:r>
          </a:p>
          <a:p>
            <a:pPr>
              <a:buNone/>
            </a:pPr>
            <a:r>
              <a:rPr lang="ru-RU" b="1" dirty="0" smtClean="0">
                <a:latin typeface="Times New Roman" pitchFamily="18" charset="0"/>
                <a:cs typeface="Times New Roman" pitchFamily="18" charset="0"/>
              </a:rPr>
              <a:t>… субарктический климат</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Большую часть территории какого из перечисленных регионов России занимают леса?</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Республика Калмыкия</a:t>
            </a:r>
          </a:p>
          <a:p>
            <a:r>
              <a:rPr lang="ru-RU" dirty="0">
                <a:latin typeface="Times New Roman" pitchFamily="18" charset="0"/>
                <a:cs typeface="Times New Roman" pitchFamily="18" charset="0"/>
              </a:rPr>
              <a:t>2) Республика Коми</a:t>
            </a:r>
          </a:p>
          <a:p>
            <a:r>
              <a:rPr lang="ru-RU" dirty="0">
                <a:latin typeface="Times New Roman" pitchFamily="18" charset="0"/>
                <a:cs typeface="Times New Roman" pitchFamily="18" charset="0"/>
              </a:rPr>
              <a:t>3) Чукотский АО</a:t>
            </a:r>
          </a:p>
          <a:p>
            <a:r>
              <a:rPr lang="ru-RU" dirty="0">
                <a:latin typeface="Times New Roman" pitchFamily="18" charset="0"/>
                <a:cs typeface="Times New Roman" pitchFamily="18" charset="0"/>
              </a:rPr>
              <a:t>4) Волгоградская область</a:t>
            </a:r>
          </a:p>
          <a:p>
            <a:endParaRPr lang="ru-RU" dirty="0"/>
          </a:p>
        </p:txBody>
      </p:sp>
    </p:spTree>
    <p:extLst>
      <p:ext uri="{BB962C8B-B14F-4D97-AF65-F5344CB8AC3E}">
        <p14:creationId xmlns:p14="http://schemas.microsoft.com/office/powerpoint/2010/main" val="4213126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Калмыкия </a:t>
            </a:r>
            <a:r>
              <a:rPr lang="ru-RU" dirty="0">
                <a:latin typeface="Times New Roman" pitchFamily="18" charset="0"/>
                <a:cs typeface="Times New Roman" pitchFamily="18" charset="0"/>
              </a:rPr>
              <a:t>расположена в зоне полупустынь, в Волгоградской области преобладают по площади лесостепи и степи, на Чукотке — тундры. В Коми большую часть занимают хвойные леса.</a:t>
            </a:r>
          </a:p>
          <a:p>
            <a:pPr marL="0" indent="0">
              <a:buNone/>
            </a:pP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Правильный ответ ука­зан под но­ме­ром 2.</a:t>
            </a:r>
          </a:p>
        </p:txBody>
      </p:sp>
    </p:spTree>
    <p:extLst>
      <p:ext uri="{BB962C8B-B14F-4D97-AF65-F5344CB8AC3E}">
        <p14:creationId xmlns:p14="http://schemas.microsoft.com/office/powerpoint/2010/main" val="2470888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4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268760"/>
            <a:ext cx="8229600" cy="5256584"/>
          </a:xfrm>
        </p:spPr>
        <p:txBody>
          <a:bodyPr>
            <a:normAutofit fontScale="92500" lnSpcReduction="20000"/>
          </a:bodyPr>
          <a:lstStyle/>
          <a:p>
            <a:pPr>
              <a:buNone/>
            </a:pPr>
            <a:r>
              <a:rPr lang="ru-RU" b="1" dirty="0" smtClean="0">
                <a:solidFill>
                  <a:srgbClr val="C00000"/>
                </a:solidFill>
                <a:latin typeface="Times New Roman" pitchFamily="18" charset="0"/>
                <a:cs typeface="Times New Roman" pitchFamily="18" charset="0"/>
              </a:rPr>
              <a:t>Проверяет знание ареалов стихийных бедствий </a:t>
            </a:r>
          </a:p>
          <a:p>
            <a:pPr>
              <a:buNone/>
            </a:pPr>
            <a:r>
              <a:rPr lang="ru-RU" b="1" dirty="0" smtClean="0">
                <a:latin typeface="Times New Roman" pitchFamily="18" charset="0"/>
                <a:cs typeface="Times New Roman" pitchFamily="18" charset="0"/>
              </a:rPr>
              <a:t>ДЛЯ КАКОГО РЕГИОНА РОССИИ ХАРАКТЕРНЫ </a:t>
            </a:r>
          </a:p>
          <a:p>
            <a:pPr>
              <a:buNone/>
            </a:pPr>
            <a:r>
              <a:rPr lang="ru-RU" b="1" dirty="0" smtClean="0">
                <a:latin typeface="Times New Roman" pitchFamily="18" charset="0"/>
                <a:cs typeface="Times New Roman" pitchFamily="18" charset="0"/>
              </a:rPr>
              <a:t>… землетрясения</a:t>
            </a:r>
          </a:p>
          <a:p>
            <a:pPr>
              <a:buNone/>
            </a:pPr>
            <a:r>
              <a:rPr lang="ru-RU" b="1" dirty="0" smtClean="0">
                <a:latin typeface="Times New Roman" pitchFamily="18" charset="0"/>
                <a:cs typeface="Times New Roman" pitchFamily="18" charset="0"/>
              </a:rPr>
              <a:t>… сели</a:t>
            </a:r>
          </a:p>
          <a:p>
            <a:pPr>
              <a:buNone/>
            </a:pPr>
            <a:r>
              <a:rPr lang="ru-RU" b="1" dirty="0" smtClean="0">
                <a:latin typeface="Times New Roman" pitchFamily="18" charset="0"/>
                <a:cs typeface="Times New Roman" pitchFamily="18" charset="0"/>
              </a:rPr>
              <a:t>… вулканизм</a:t>
            </a:r>
          </a:p>
          <a:p>
            <a:pPr>
              <a:buNone/>
            </a:pPr>
            <a:r>
              <a:rPr lang="ru-RU" b="1" dirty="0" smtClean="0">
                <a:latin typeface="Times New Roman" pitchFamily="18" charset="0"/>
                <a:cs typeface="Times New Roman" pitchFamily="18" charset="0"/>
              </a:rPr>
              <a:t>… наводнения</a:t>
            </a:r>
          </a:p>
          <a:p>
            <a:pPr>
              <a:buNone/>
            </a:pPr>
            <a:r>
              <a:rPr lang="ru-RU" b="1" dirty="0" smtClean="0">
                <a:latin typeface="Times New Roman" pitchFamily="18" charset="0"/>
                <a:cs typeface="Times New Roman" pitchFamily="18" charset="0"/>
              </a:rPr>
              <a:t>… смерчи</a:t>
            </a:r>
          </a:p>
          <a:p>
            <a:pPr>
              <a:buNone/>
            </a:pPr>
            <a:r>
              <a:rPr lang="ru-RU" b="1" dirty="0" smtClean="0">
                <a:latin typeface="Times New Roman" pitchFamily="18" charset="0"/>
                <a:cs typeface="Times New Roman" pitchFamily="18" charset="0"/>
              </a:rPr>
              <a:t>… засухи</a:t>
            </a:r>
          </a:p>
          <a:p>
            <a:pPr>
              <a:buNone/>
            </a:pPr>
            <a:r>
              <a:rPr lang="ru-RU" b="1" dirty="0" smtClean="0">
                <a:latin typeface="Times New Roman" pitchFamily="18" charset="0"/>
                <a:cs typeface="Times New Roman" pitchFamily="18" charset="0"/>
              </a:rPr>
              <a:t>… лавины</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latin typeface="Times New Roman" pitchFamily="18" charset="0"/>
                <a:cs typeface="Times New Roman" pitchFamily="18" charset="0"/>
              </a:rPr>
              <a:t>Задание № 4 </a:t>
            </a:r>
          </a:p>
        </p:txBody>
      </p:sp>
      <p:sp>
        <p:nvSpPr>
          <p:cNvPr id="4" name="Объект 3"/>
          <p:cNvSpPr>
            <a:spLocks noGrp="1"/>
          </p:cNvSpPr>
          <p:nvPr>
            <p:ph idx="1"/>
          </p:nvPr>
        </p:nvSpPr>
        <p:spPr/>
        <p:txBody>
          <a:bodyPr>
            <a:normAutofit fontScale="85000" lnSpcReduction="20000"/>
          </a:bodyPr>
          <a:lstStyle/>
          <a:p>
            <a:r>
              <a:rPr lang="ru-RU" dirty="0">
                <a:latin typeface="Times New Roman" pitchFamily="18" charset="0"/>
                <a:cs typeface="Times New Roman" pitchFamily="18" charset="0"/>
              </a:rPr>
              <a:t>Глобальные изменения климата могут привести к таянию покровных ледников и повышению вследствие этого уровня Мирового океана. Какой из перечисленных городов России может в наибольшей степени пострадать в случае такого развития событий?</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Кемерово</a:t>
            </a:r>
          </a:p>
          <a:p>
            <a:r>
              <a:rPr lang="ru-RU" dirty="0">
                <a:latin typeface="Times New Roman" pitchFamily="18" charset="0"/>
                <a:cs typeface="Times New Roman" pitchFamily="18" charset="0"/>
              </a:rPr>
              <a:t>2) Калининград</a:t>
            </a:r>
          </a:p>
          <a:p>
            <a:r>
              <a:rPr lang="ru-RU" dirty="0">
                <a:latin typeface="Times New Roman" pitchFamily="18" charset="0"/>
                <a:cs typeface="Times New Roman" pitchFamily="18" charset="0"/>
              </a:rPr>
              <a:t>3) Новосибирск</a:t>
            </a:r>
          </a:p>
          <a:p>
            <a:r>
              <a:rPr lang="ru-RU" dirty="0">
                <a:latin typeface="Times New Roman" pitchFamily="18" charset="0"/>
                <a:cs typeface="Times New Roman" pitchFamily="18" charset="0"/>
              </a:rPr>
              <a:t>4) Курск</a:t>
            </a:r>
          </a:p>
          <a:p>
            <a:endParaRPr lang="ru-RU" dirty="0"/>
          </a:p>
        </p:txBody>
      </p:sp>
    </p:spTree>
    <p:extLst>
      <p:ext uri="{BB962C8B-B14F-4D97-AF65-F5344CB8AC3E}">
        <p14:creationId xmlns:p14="http://schemas.microsoft.com/office/powerpoint/2010/main" val="1015544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4 </a:t>
            </a:r>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Калининград </a:t>
            </a:r>
            <a:r>
              <a:rPr lang="ru-RU" dirty="0">
                <a:latin typeface="Times New Roman" pitchFamily="18" charset="0"/>
                <a:cs typeface="Times New Roman" pitchFamily="18" charset="0"/>
              </a:rPr>
              <a:t>находится на берегу моря, поэтому повышение уровня океана в первую очередь затронет </a:t>
            </a:r>
            <a:r>
              <a:rPr lang="ru-RU" err="1">
                <a:latin typeface="Times New Roman" pitchFamily="18" charset="0"/>
                <a:cs typeface="Times New Roman" pitchFamily="18" charset="0"/>
              </a:rPr>
              <a:t>его</a:t>
            </a:r>
            <a:r>
              <a:rPr lang="ru-RU" smtClean="0">
                <a:latin typeface="Times New Roman" pitchFamily="18" charset="0"/>
                <a:cs typeface="Times New Roman" pitchFamily="18" charset="0"/>
              </a:rPr>
              <a:t>, так </a:t>
            </a:r>
            <a:r>
              <a:rPr lang="ru-RU" dirty="0">
                <a:latin typeface="Times New Roman" pitchFamily="18" charset="0"/>
                <a:cs typeface="Times New Roman" pitchFamily="18" charset="0"/>
              </a:rPr>
              <a:t>как приведет к затоплению прибрежных равнин в первую очередь.</a:t>
            </a:r>
          </a:p>
          <a:p>
            <a:r>
              <a:rPr lang="ru-RU" dirty="0">
                <a:latin typeface="Times New Roman" pitchFamily="18" charset="0"/>
                <a:cs typeface="Times New Roman" pitchFamily="18" charset="0"/>
              </a:rPr>
              <a:t> </a:t>
            </a:r>
          </a:p>
          <a:p>
            <a:endParaRPr lang="ru-RU" dirty="0"/>
          </a:p>
        </p:txBody>
      </p:sp>
    </p:spTree>
    <p:extLst>
      <p:ext uri="{BB962C8B-B14F-4D97-AF65-F5344CB8AC3E}">
        <p14:creationId xmlns:p14="http://schemas.microsoft.com/office/powerpoint/2010/main" val="932263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179512" y="24517"/>
            <a:ext cx="8964488" cy="8156079"/>
          </a:xfrm>
          <a:prstGeom prst="rect">
            <a:avLst/>
          </a:prstGeom>
        </p:spPr>
        <p:txBody>
          <a:bodyPr wrap="square">
            <a:spAutoFit/>
          </a:bodyPr>
          <a:lstStyle/>
          <a:p>
            <a:pPr fontAlgn="base"/>
            <a:r>
              <a:rPr lang="ru-RU" sz="2400" dirty="0">
                <a:latin typeface="Times New Roman" pitchFamily="18" charset="0"/>
                <a:cs typeface="Times New Roman" pitchFamily="18" charset="0"/>
              </a:rPr>
              <a:t>Здесь представлен первый проект расписания ОГЭ 2018 года для выпускников 9-х классов. С большой долей вероятности оно будет скорректировано в будущем</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fontAlgn="base"/>
            <a:r>
              <a:rPr lang="ru-RU" sz="2400" b="1" dirty="0" smtClean="0">
                <a:latin typeface="Times New Roman" pitchFamily="18" charset="0"/>
                <a:cs typeface="Times New Roman" pitchFamily="18" charset="0"/>
              </a:rPr>
              <a:t>Основной период</a:t>
            </a:r>
          </a:p>
          <a:p>
            <a:r>
              <a:rPr lang="ru-RU" sz="2400" dirty="0" smtClean="0">
                <a:latin typeface="Times New Roman" pitchFamily="18" charset="0"/>
                <a:cs typeface="Times New Roman" pitchFamily="18" charset="0"/>
              </a:rPr>
              <a:t>25 </a:t>
            </a:r>
            <a:r>
              <a:rPr lang="ru-RU" sz="2400" dirty="0">
                <a:latin typeface="Times New Roman" pitchFamily="18" charset="0"/>
                <a:cs typeface="Times New Roman" pitchFamily="18" charset="0"/>
              </a:rPr>
              <a:t>мая (</a:t>
            </a:r>
            <a:r>
              <a:rPr lang="ru-RU" sz="2400" dirty="0" err="1">
                <a:latin typeface="Times New Roman" pitchFamily="18" charset="0"/>
                <a:cs typeface="Times New Roman" pitchFamily="18" charset="0"/>
              </a:rPr>
              <a:t>пт</a:t>
            </a:r>
            <a:r>
              <a:rPr lang="ru-RU" sz="2400" dirty="0">
                <a:latin typeface="Times New Roman" pitchFamily="18" charset="0"/>
                <a:cs typeface="Times New Roman" pitchFamily="18" charset="0"/>
              </a:rPr>
              <a:t>) - иностранные языки.</a:t>
            </a:r>
          </a:p>
          <a:p>
            <a:r>
              <a:rPr lang="ru-RU" sz="2400" dirty="0">
                <a:latin typeface="Times New Roman" pitchFamily="18" charset="0"/>
                <a:cs typeface="Times New Roman" pitchFamily="18" charset="0"/>
              </a:rPr>
              <a:t>26 мая (</a:t>
            </a:r>
            <a:r>
              <a:rPr lang="ru-RU" sz="2400" dirty="0" err="1">
                <a:latin typeface="Times New Roman" pitchFamily="18" charset="0"/>
                <a:cs typeface="Times New Roman" pitchFamily="18" charset="0"/>
              </a:rPr>
              <a:t>сб</a:t>
            </a:r>
            <a:r>
              <a:rPr lang="ru-RU" sz="2400" dirty="0">
                <a:latin typeface="Times New Roman" pitchFamily="18" charset="0"/>
                <a:cs typeface="Times New Roman" pitchFamily="18" charset="0"/>
              </a:rPr>
              <a:t>) - иностранные языки.</a:t>
            </a:r>
          </a:p>
          <a:p>
            <a:r>
              <a:rPr lang="ru-RU" sz="2400" dirty="0">
                <a:latin typeface="Times New Roman" pitchFamily="18" charset="0"/>
                <a:cs typeface="Times New Roman" pitchFamily="18" charset="0"/>
              </a:rPr>
              <a:t>29 мая (</a:t>
            </a:r>
            <a:r>
              <a:rPr lang="ru-RU" sz="2400" dirty="0" err="1">
                <a:latin typeface="Times New Roman" pitchFamily="18" charset="0"/>
                <a:cs typeface="Times New Roman" pitchFamily="18" charset="0"/>
              </a:rPr>
              <a:t>вт</a:t>
            </a:r>
            <a:r>
              <a:rPr lang="ru-RU" sz="2400" dirty="0">
                <a:latin typeface="Times New Roman" pitchFamily="18" charset="0"/>
                <a:cs typeface="Times New Roman" pitchFamily="18" charset="0"/>
              </a:rPr>
              <a:t>) - русский язык.</a:t>
            </a:r>
          </a:p>
          <a:p>
            <a:r>
              <a:rPr lang="ru-RU" sz="2400" b="1" dirty="0">
                <a:latin typeface="Times New Roman" pitchFamily="18" charset="0"/>
                <a:cs typeface="Times New Roman" pitchFamily="18" charset="0"/>
              </a:rPr>
              <a:t>31 мая (</a:t>
            </a:r>
            <a:r>
              <a:rPr lang="ru-RU" sz="2400" b="1" dirty="0" err="1">
                <a:latin typeface="Times New Roman" pitchFamily="18" charset="0"/>
                <a:cs typeface="Times New Roman" pitchFamily="18" charset="0"/>
              </a:rPr>
              <a:t>чт</a:t>
            </a:r>
            <a:r>
              <a:rPr lang="ru-RU" sz="2400" b="1" dirty="0">
                <a:latin typeface="Times New Roman" pitchFamily="18" charset="0"/>
                <a:cs typeface="Times New Roman" pitchFamily="18" charset="0"/>
              </a:rPr>
              <a:t>) - история, биология, физика, география.</a:t>
            </a:r>
          </a:p>
          <a:p>
            <a:r>
              <a:rPr lang="ru-RU" sz="2400" dirty="0">
                <a:latin typeface="Times New Roman" pitchFamily="18" charset="0"/>
                <a:cs typeface="Times New Roman" pitchFamily="18" charset="0"/>
              </a:rPr>
              <a:t>2 июня (</a:t>
            </a:r>
            <a:r>
              <a:rPr lang="ru-RU" sz="2400" dirty="0" err="1">
                <a:latin typeface="Times New Roman" pitchFamily="18" charset="0"/>
                <a:cs typeface="Times New Roman" pitchFamily="18" charset="0"/>
              </a:rPr>
              <a:t>сб</a:t>
            </a:r>
            <a:r>
              <a:rPr lang="ru-RU" sz="2400" dirty="0">
                <a:latin typeface="Times New Roman" pitchFamily="18" charset="0"/>
                <a:cs typeface="Times New Roman" pitchFamily="18" charset="0"/>
              </a:rPr>
              <a:t>) - физика, информатика.</a:t>
            </a:r>
          </a:p>
          <a:p>
            <a:r>
              <a:rPr lang="ru-RU" sz="2400" dirty="0">
                <a:latin typeface="Times New Roman" pitchFamily="18" charset="0"/>
                <a:cs typeface="Times New Roman" pitchFamily="18" charset="0"/>
              </a:rPr>
              <a:t>5 июня (</a:t>
            </a:r>
            <a:r>
              <a:rPr lang="ru-RU" sz="2400" dirty="0" err="1">
                <a:latin typeface="Times New Roman" pitchFamily="18" charset="0"/>
                <a:cs typeface="Times New Roman" pitchFamily="18" charset="0"/>
              </a:rPr>
              <a:t>вт</a:t>
            </a:r>
            <a:r>
              <a:rPr lang="ru-RU" sz="2400" dirty="0">
                <a:latin typeface="Times New Roman" pitchFamily="18" charset="0"/>
                <a:cs typeface="Times New Roman" pitchFamily="18" charset="0"/>
              </a:rPr>
              <a:t>) - математика.</a:t>
            </a:r>
          </a:p>
          <a:p>
            <a:r>
              <a:rPr lang="ru-RU" sz="2400" dirty="0">
                <a:latin typeface="Times New Roman" pitchFamily="18" charset="0"/>
                <a:cs typeface="Times New Roman" pitchFamily="18" charset="0"/>
              </a:rPr>
              <a:t>7 июня (</a:t>
            </a:r>
            <a:r>
              <a:rPr lang="ru-RU" sz="2400" dirty="0" err="1">
                <a:latin typeface="Times New Roman" pitchFamily="18" charset="0"/>
                <a:cs typeface="Times New Roman" pitchFamily="18" charset="0"/>
              </a:rPr>
              <a:t>чт</a:t>
            </a:r>
            <a:r>
              <a:rPr lang="ru-RU" sz="2400" dirty="0">
                <a:latin typeface="Times New Roman" pitchFamily="18" charset="0"/>
                <a:cs typeface="Times New Roman" pitchFamily="18" charset="0"/>
              </a:rPr>
              <a:t>) - обществознание, химия, информатика, литература.</a:t>
            </a:r>
          </a:p>
          <a:p>
            <a:pPr fontAlgn="base"/>
            <a:r>
              <a:rPr lang="ru-RU" sz="2400" b="1" dirty="0">
                <a:latin typeface="Times New Roman" pitchFamily="18" charset="0"/>
                <a:cs typeface="Times New Roman" pitchFamily="18" charset="0"/>
              </a:rPr>
              <a:t>Резервные дни</a:t>
            </a:r>
            <a:endParaRPr lang="ru-RU" sz="2400" dirty="0">
              <a:latin typeface="Times New Roman" pitchFamily="18" charset="0"/>
              <a:cs typeface="Times New Roman" pitchFamily="18" charset="0"/>
            </a:endParaRPr>
          </a:p>
          <a:p>
            <a:r>
              <a:rPr lang="ru-RU" sz="2400" b="1" dirty="0">
                <a:latin typeface="Times New Roman" pitchFamily="18" charset="0"/>
                <a:cs typeface="Times New Roman" pitchFamily="18" charset="0"/>
              </a:rPr>
              <a:t>18 июня (</a:t>
            </a:r>
            <a:r>
              <a:rPr lang="ru-RU" sz="2400" b="1" dirty="0" err="1">
                <a:latin typeface="Times New Roman" pitchFamily="18" charset="0"/>
                <a:cs typeface="Times New Roman" pitchFamily="18" charset="0"/>
              </a:rPr>
              <a:t>пн</a:t>
            </a:r>
            <a:r>
              <a:rPr lang="ru-RU" sz="2400" b="1" dirty="0">
                <a:latin typeface="Times New Roman" pitchFamily="18" charset="0"/>
                <a:cs typeface="Times New Roman" pitchFamily="18" charset="0"/>
              </a:rPr>
              <a:t>) - история, биология, физика, география.</a:t>
            </a:r>
          </a:p>
          <a:p>
            <a:r>
              <a:rPr lang="ru-RU" sz="2400" dirty="0">
                <a:latin typeface="Times New Roman" pitchFamily="18" charset="0"/>
                <a:cs typeface="Times New Roman" pitchFamily="18" charset="0"/>
              </a:rPr>
              <a:t>19 июня (</a:t>
            </a:r>
            <a:r>
              <a:rPr lang="ru-RU" sz="2400" dirty="0" err="1">
                <a:latin typeface="Times New Roman" pitchFamily="18" charset="0"/>
                <a:cs typeface="Times New Roman" pitchFamily="18" charset="0"/>
              </a:rPr>
              <a:t>вт</a:t>
            </a:r>
            <a:r>
              <a:rPr lang="ru-RU" sz="2400" dirty="0">
                <a:latin typeface="Times New Roman" pitchFamily="18" charset="0"/>
                <a:cs typeface="Times New Roman" pitchFamily="18" charset="0"/>
              </a:rPr>
              <a:t>) - русский язык.</a:t>
            </a:r>
          </a:p>
          <a:p>
            <a:r>
              <a:rPr lang="ru-RU" sz="2400" dirty="0">
                <a:latin typeface="Times New Roman" pitchFamily="18" charset="0"/>
                <a:cs typeface="Times New Roman" pitchFamily="18" charset="0"/>
              </a:rPr>
              <a:t>20 июня (ср) - иностранные языки.</a:t>
            </a:r>
          </a:p>
          <a:p>
            <a:r>
              <a:rPr lang="ru-RU" sz="2400" dirty="0">
                <a:latin typeface="Times New Roman" pitchFamily="18" charset="0"/>
                <a:cs typeface="Times New Roman" pitchFamily="18" charset="0"/>
              </a:rPr>
              <a:t>21 июня (</a:t>
            </a:r>
            <a:r>
              <a:rPr lang="ru-RU" sz="2400" dirty="0" err="1">
                <a:latin typeface="Times New Roman" pitchFamily="18" charset="0"/>
                <a:cs typeface="Times New Roman" pitchFamily="18" charset="0"/>
              </a:rPr>
              <a:t>чт</a:t>
            </a:r>
            <a:r>
              <a:rPr lang="ru-RU" sz="2400" dirty="0">
                <a:latin typeface="Times New Roman" pitchFamily="18" charset="0"/>
                <a:cs typeface="Times New Roman" pitchFamily="18" charset="0"/>
              </a:rPr>
              <a:t>) - математика.</a:t>
            </a:r>
          </a:p>
          <a:p>
            <a:r>
              <a:rPr lang="ru-RU" sz="2400" dirty="0">
                <a:latin typeface="Times New Roman" pitchFamily="18" charset="0"/>
                <a:cs typeface="Times New Roman" pitchFamily="18" charset="0"/>
              </a:rPr>
              <a:t>22 июня (</a:t>
            </a:r>
            <a:r>
              <a:rPr lang="ru-RU" sz="2400" dirty="0" err="1">
                <a:latin typeface="Times New Roman" pitchFamily="18" charset="0"/>
                <a:cs typeface="Times New Roman" pitchFamily="18" charset="0"/>
              </a:rPr>
              <a:t>пт</a:t>
            </a:r>
            <a:r>
              <a:rPr lang="ru-RU" sz="2400" dirty="0">
                <a:latin typeface="Times New Roman" pitchFamily="18" charset="0"/>
                <a:cs typeface="Times New Roman" pitchFamily="18" charset="0"/>
              </a:rPr>
              <a:t>) - обществознание, химия, информатика, литература.</a:t>
            </a:r>
          </a:p>
          <a:p>
            <a:r>
              <a:rPr lang="ru-RU" sz="2400" dirty="0">
                <a:latin typeface="Times New Roman" pitchFamily="18" charset="0"/>
                <a:cs typeface="Times New Roman" pitchFamily="18" charset="0"/>
              </a:rPr>
              <a:t>23 июня (</a:t>
            </a:r>
            <a:r>
              <a:rPr lang="ru-RU" sz="2400" dirty="0" err="1">
                <a:latin typeface="Times New Roman" pitchFamily="18" charset="0"/>
                <a:cs typeface="Times New Roman" pitchFamily="18" charset="0"/>
              </a:rPr>
              <a:t>сб</a:t>
            </a:r>
            <a:r>
              <a:rPr lang="ru-RU" sz="2400" dirty="0">
                <a:latin typeface="Times New Roman" pitchFamily="18" charset="0"/>
                <a:cs typeface="Times New Roman" pitchFamily="18" charset="0"/>
              </a:rPr>
              <a:t>) - все предметы.</a:t>
            </a:r>
          </a:p>
          <a:p>
            <a:pPr fontAlgn="base"/>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1200" dirty="0"/>
              <a:t/>
            </a:r>
            <a:br>
              <a:rPr lang="ru-RU" sz="1200" dirty="0"/>
            </a:br>
            <a:endParaRPr lang="ru-RU" sz="1200" dirty="0"/>
          </a:p>
          <a:p>
            <a:r>
              <a:rPr lang="ru-RU" sz="1200" dirty="0"/>
              <a:t/>
            </a:r>
            <a:br>
              <a:rPr lang="ru-RU" sz="1200" dirty="0"/>
            </a:br>
            <a:endParaRPr lang="ru-RU" sz="1200" dirty="0"/>
          </a:p>
        </p:txBody>
      </p:sp>
    </p:spTree>
    <p:extLst>
      <p:ext uri="{BB962C8B-B14F-4D97-AF65-F5344CB8AC3E}">
        <p14:creationId xmlns:p14="http://schemas.microsoft.com/office/powerpoint/2010/main" val="23195584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5</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184576"/>
          </a:xfrm>
        </p:spPr>
        <p:txBody>
          <a:bodyPr/>
          <a:lstStyle/>
          <a:p>
            <a:pPr>
              <a:buNone/>
            </a:pPr>
            <a:r>
              <a:rPr lang="ru-RU" b="1" dirty="0" smtClean="0">
                <a:solidFill>
                  <a:srgbClr val="C00000"/>
                </a:solidFill>
                <a:latin typeface="Times New Roman" pitchFamily="18" charset="0"/>
                <a:cs typeface="Times New Roman" pitchFamily="18" charset="0"/>
              </a:rPr>
              <a:t>Проверяет знание размещения основных отраслей народного хозяйства России.</a:t>
            </a:r>
          </a:p>
          <a:p>
            <a:pPr>
              <a:buNone/>
            </a:pPr>
            <a:r>
              <a:rPr lang="ru-RU" b="1" dirty="0" smtClean="0">
                <a:latin typeface="Times New Roman" pitchFamily="18" charset="0"/>
                <a:cs typeface="Times New Roman" pitchFamily="18" charset="0"/>
              </a:rPr>
              <a:t>В КАКОМ РЕГИОНЕ РОССИИ РАЗВИТА </a:t>
            </a:r>
          </a:p>
          <a:p>
            <a:pPr>
              <a:buNone/>
            </a:pPr>
            <a:r>
              <a:rPr lang="ru-RU" b="1" dirty="0" smtClean="0">
                <a:latin typeface="Times New Roman" pitchFamily="18" charset="0"/>
                <a:cs typeface="Times New Roman" pitchFamily="18" charset="0"/>
              </a:rPr>
              <a:t>… лесная промышленность</a:t>
            </a:r>
          </a:p>
          <a:p>
            <a:pPr>
              <a:buNone/>
            </a:pPr>
            <a:r>
              <a:rPr lang="ru-RU" b="1" dirty="0" smtClean="0">
                <a:latin typeface="Times New Roman" pitchFamily="18" charset="0"/>
                <a:cs typeface="Times New Roman" pitchFamily="18" charset="0"/>
              </a:rPr>
              <a:t>… добыча железной руды</a:t>
            </a:r>
          </a:p>
          <a:p>
            <a:pPr>
              <a:buNone/>
            </a:pPr>
            <a:r>
              <a:rPr lang="ru-RU" b="1" dirty="0" smtClean="0">
                <a:latin typeface="Times New Roman" pitchFamily="18" charset="0"/>
                <a:cs typeface="Times New Roman" pitchFamily="18" charset="0"/>
              </a:rPr>
              <a:t>… производство молока</a:t>
            </a:r>
          </a:p>
          <a:p>
            <a:pPr>
              <a:buNone/>
            </a:pPr>
            <a:r>
              <a:rPr lang="ru-RU" b="1" dirty="0" smtClean="0">
                <a:latin typeface="Times New Roman" pitchFamily="18" charset="0"/>
                <a:cs typeface="Times New Roman" pitchFamily="18" charset="0"/>
              </a:rPr>
              <a:t>… добыча угля</a:t>
            </a:r>
          </a:p>
          <a:p>
            <a:pPr>
              <a:buNone/>
            </a:pPr>
            <a:r>
              <a:rPr lang="ru-RU" b="1" dirty="0" smtClean="0">
                <a:latin typeface="Times New Roman" pitchFamily="18" charset="0"/>
                <a:cs typeface="Times New Roman" pitchFamily="18" charset="0"/>
              </a:rPr>
              <a:t>… черная металлургия</a:t>
            </a:r>
          </a:p>
          <a:p>
            <a:pPr>
              <a:buNone/>
            </a:pPr>
            <a:r>
              <a:rPr lang="ru-RU" b="1" dirty="0" smtClean="0">
                <a:latin typeface="Times New Roman" pitchFamily="18" charset="0"/>
                <a:cs typeface="Times New Roman" pitchFamily="18" charset="0"/>
              </a:rPr>
              <a:t>… алюминиевая промышленность</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5</a:t>
            </a: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Каким из перечисленных полезных ископаемых наиболее богаты недра Центральной России?</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алюминиевые руды</a:t>
            </a:r>
          </a:p>
          <a:p>
            <a:r>
              <a:rPr lang="ru-RU" dirty="0">
                <a:latin typeface="Times New Roman" pitchFamily="18" charset="0"/>
                <a:cs typeface="Times New Roman" pitchFamily="18" charset="0"/>
              </a:rPr>
              <a:t>2) природный газ</a:t>
            </a:r>
          </a:p>
          <a:p>
            <a:r>
              <a:rPr lang="ru-RU" dirty="0">
                <a:latin typeface="Times New Roman" pitchFamily="18" charset="0"/>
                <a:cs typeface="Times New Roman" pitchFamily="18" charset="0"/>
              </a:rPr>
              <a:t>3) каменный уголь</a:t>
            </a:r>
          </a:p>
          <a:p>
            <a:r>
              <a:rPr lang="ru-RU" dirty="0">
                <a:latin typeface="Times New Roman" pitchFamily="18" charset="0"/>
                <a:cs typeface="Times New Roman" pitchFamily="18" charset="0"/>
              </a:rPr>
              <a:t>4) железные руды</a:t>
            </a:r>
          </a:p>
        </p:txBody>
      </p:sp>
    </p:spTree>
    <p:extLst>
      <p:ext uri="{BB962C8B-B14F-4D97-AF65-F5344CB8AC3E}">
        <p14:creationId xmlns:p14="http://schemas.microsoft.com/office/powerpoint/2010/main" val="3868757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5</a:t>
            </a:r>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Центральной России расположена Курская Магнитная Аномалия (КМА) — крупнейшее месторождение железных руд.</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972905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6</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96752"/>
            <a:ext cx="8229600" cy="5256584"/>
          </a:xfrm>
        </p:spPr>
        <p:txBody>
          <a:bodyPr>
            <a:normAutofit lnSpcReduction="10000"/>
          </a:bodyPr>
          <a:lstStyle/>
          <a:p>
            <a:pPr>
              <a:buNone/>
            </a:pPr>
            <a:r>
              <a:rPr lang="ru-RU" b="1" dirty="0" smtClean="0">
                <a:solidFill>
                  <a:srgbClr val="C00000"/>
                </a:solidFill>
                <a:latin typeface="Times New Roman" pitchFamily="18" charset="0"/>
                <a:cs typeface="Times New Roman" pitchFamily="18" charset="0"/>
              </a:rPr>
              <a:t>Посвящено природоохранным территориям России.</a:t>
            </a:r>
          </a:p>
          <a:p>
            <a:pPr>
              <a:buNone/>
            </a:pPr>
            <a:r>
              <a:rPr lang="ru-RU" b="1" dirty="0" smtClean="0">
                <a:latin typeface="Times New Roman" pitchFamily="18" charset="0"/>
                <a:cs typeface="Times New Roman" pitchFamily="18" charset="0"/>
              </a:rPr>
              <a:t>В  КАКОМ ЗАПОВЕДНИКЕ РОССИИ ВОДЯТСЯ </a:t>
            </a:r>
          </a:p>
          <a:p>
            <a:pPr>
              <a:buNone/>
            </a:pPr>
            <a:r>
              <a:rPr lang="ru-RU" b="1" dirty="0" smtClean="0">
                <a:latin typeface="Times New Roman" pitchFamily="18" charset="0"/>
                <a:cs typeface="Times New Roman" pitchFamily="18" charset="0"/>
              </a:rPr>
              <a:t>… овцебыки</a:t>
            </a:r>
          </a:p>
          <a:p>
            <a:pPr>
              <a:buNone/>
            </a:pPr>
            <a:r>
              <a:rPr lang="ru-RU" b="1" dirty="0" smtClean="0">
                <a:latin typeface="Times New Roman" pitchFamily="18" charset="0"/>
                <a:cs typeface="Times New Roman" pitchFamily="18" charset="0"/>
              </a:rPr>
              <a:t>… тигры</a:t>
            </a:r>
          </a:p>
          <a:p>
            <a:pPr>
              <a:buNone/>
            </a:pPr>
            <a:r>
              <a:rPr lang="ru-RU" b="1" dirty="0" smtClean="0">
                <a:latin typeface="Times New Roman" pitchFamily="18" charset="0"/>
                <a:cs typeface="Times New Roman" pitchFamily="18" charset="0"/>
              </a:rPr>
              <a:t>… тупики</a:t>
            </a:r>
          </a:p>
          <a:p>
            <a:pPr>
              <a:buNone/>
            </a:pPr>
            <a:r>
              <a:rPr lang="ru-RU" b="1" dirty="0" smtClean="0">
                <a:latin typeface="Times New Roman" pitchFamily="18" charset="0"/>
                <a:cs typeface="Times New Roman" pitchFamily="18" charset="0"/>
              </a:rPr>
              <a:t>… морские котики</a:t>
            </a:r>
          </a:p>
          <a:p>
            <a:pPr>
              <a:buNone/>
            </a:pPr>
            <a:r>
              <a:rPr lang="ru-RU" b="1" dirty="0" smtClean="0">
                <a:latin typeface="Times New Roman" pitchFamily="18" charset="0"/>
                <a:cs typeface="Times New Roman" pitchFamily="18" charset="0"/>
              </a:rPr>
              <a:t>… белые медведи</a:t>
            </a:r>
          </a:p>
          <a:p>
            <a:pPr>
              <a:buNone/>
            </a:pPr>
            <a:r>
              <a:rPr lang="ru-RU" b="1" dirty="0" smtClean="0">
                <a:latin typeface="Times New Roman" pitchFamily="18" charset="0"/>
                <a:cs typeface="Times New Roman" pitchFamily="18" charset="0"/>
              </a:rPr>
              <a:t>… верблюды</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6</a:t>
            </a: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Какой из перечисленных природных ресурсов является </a:t>
            </a:r>
            <a:r>
              <a:rPr lang="ru-RU" dirty="0" err="1">
                <a:latin typeface="Times New Roman" pitchFamily="18" charset="0"/>
                <a:cs typeface="Times New Roman" pitchFamily="18" charset="0"/>
              </a:rPr>
              <a:t>исчерпаемым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возобновимым</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энергия ветра</a:t>
            </a:r>
          </a:p>
          <a:p>
            <a:r>
              <a:rPr lang="ru-RU" dirty="0">
                <a:latin typeface="Times New Roman" pitchFamily="18" charset="0"/>
                <a:cs typeface="Times New Roman" pitchFamily="18" charset="0"/>
              </a:rPr>
              <a:t>2) плодородие почв</a:t>
            </a:r>
          </a:p>
          <a:p>
            <a:r>
              <a:rPr lang="ru-RU" dirty="0">
                <a:latin typeface="Times New Roman" pitchFamily="18" charset="0"/>
                <a:cs typeface="Times New Roman" pitchFamily="18" charset="0"/>
              </a:rPr>
              <a:t>3) каменный уголь</a:t>
            </a:r>
          </a:p>
          <a:p>
            <a:r>
              <a:rPr lang="ru-RU" dirty="0">
                <a:latin typeface="Times New Roman" pitchFamily="18" charset="0"/>
                <a:cs typeface="Times New Roman" pitchFamily="18" charset="0"/>
              </a:rPr>
              <a:t>4) энергия солнца</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3102337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6</a:t>
            </a:r>
            <a:endParaRPr lang="ru-RU" dirty="0"/>
          </a:p>
        </p:txBody>
      </p:sp>
      <p:sp>
        <p:nvSpPr>
          <p:cNvPr id="3" name="Объект 2"/>
          <p:cNvSpPr>
            <a:spLocks noGrp="1"/>
          </p:cNvSpPr>
          <p:nvPr>
            <p:ph idx="1"/>
          </p:nvPr>
        </p:nvSpPr>
        <p:spPr/>
        <p:txBody>
          <a:bodyPr>
            <a:normAutofit lnSpcReduction="100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Плодородие </a:t>
            </a:r>
            <a:r>
              <a:rPr lang="ru-RU" dirty="0">
                <a:latin typeface="Times New Roman" pitchFamily="18" charset="0"/>
                <a:cs typeface="Times New Roman" pitchFamily="18" charset="0"/>
              </a:rPr>
              <a:t>почв относится к </a:t>
            </a:r>
            <a:r>
              <a:rPr lang="ru-RU" dirty="0" err="1">
                <a:latin typeface="Times New Roman" pitchFamily="18" charset="0"/>
                <a:cs typeface="Times New Roman" pitchFamily="18" charset="0"/>
              </a:rPr>
              <a:t>исчерпаемым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возобновимым</a:t>
            </a:r>
            <a:r>
              <a:rPr lang="ru-RU" dirty="0">
                <a:latin typeface="Times New Roman" pitchFamily="18" charset="0"/>
                <a:cs typeface="Times New Roman" pitchFamily="18" charset="0"/>
              </a:rPr>
              <a:t>, т. к. почвенное плодородие возможно восстановить на данном этапе развития общества. Каменный уголь — это минеральные ресурсы, которые относятся к </a:t>
            </a:r>
            <a:r>
              <a:rPr lang="ru-RU" dirty="0" err="1">
                <a:latin typeface="Times New Roman" pitchFamily="18" charset="0"/>
                <a:cs typeface="Times New Roman" pitchFamily="18" charset="0"/>
              </a:rPr>
              <a:t>исчерпаемым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невозобновимым</a:t>
            </a:r>
            <a:r>
              <a:rPr lang="ru-RU" dirty="0">
                <a:latin typeface="Times New Roman" pitchFamily="18" charset="0"/>
                <a:cs typeface="Times New Roman" pitchFamily="18" charset="0"/>
              </a:rPr>
              <a:t> ресурсам. Энергия солнца и энергия ветра относятся к неисчерпаемым ресурсам.</a:t>
            </a:r>
          </a:p>
          <a:p>
            <a:endParaRPr lang="ru-RU" dirty="0"/>
          </a:p>
        </p:txBody>
      </p:sp>
    </p:spTree>
    <p:extLst>
      <p:ext uri="{BB962C8B-B14F-4D97-AF65-F5344CB8AC3E}">
        <p14:creationId xmlns:p14="http://schemas.microsoft.com/office/powerpoint/2010/main" val="1515649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7</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07504" y="1268760"/>
            <a:ext cx="8579296" cy="5112568"/>
          </a:xfrm>
        </p:spPr>
        <p:txBody>
          <a:bodyPr>
            <a:normAutofit fontScale="92500"/>
          </a:bodyPr>
          <a:lstStyle/>
          <a:p>
            <a:pPr>
              <a:buNone/>
            </a:pPr>
            <a:r>
              <a:rPr lang="ru-RU" b="1" dirty="0" smtClean="0">
                <a:solidFill>
                  <a:srgbClr val="C00000"/>
                </a:solidFill>
                <a:latin typeface="Times New Roman" pitchFamily="18" charset="0"/>
                <a:cs typeface="Times New Roman" pitchFamily="18" charset="0"/>
              </a:rPr>
              <a:t>Посвящено населению России.</a:t>
            </a:r>
          </a:p>
          <a:p>
            <a:pPr>
              <a:buNone/>
            </a:pPr>
            <a:r>
              <a:rPr lang="ru-RU" b="1" dirty="0" smtClean="0">
                <a:latin typeface="Times New Roman" pitchFamily="18" charset="0"/>
                <a:cs typeface="Times New Roman" pitchFamily="18" charset="0"/>
              </a:rPr>
              <a:t>В  КАКОМ РЕГИОНЕ РОССИИ ПЛОТНОСТЬ</a:t>
            </a:r>
          </a:p>
          <a:p>
            <a:pPr>
              <a:buNone/>
            </a:pPr>
            <a:r>
              <a:rPr lang="ru-RU" b="1" dirty="0" smtClean="0">
                <a:latin typeface="Times New Roman" pitchFamily="18" charset="0"/>
                <a:cs typeface="Times New Roman" pitchFamily="18" charset="0"/>
              </a:rPr>
              <a:t>НАСЕЛЕНИЯ:</a:t>
            </a:r>
          </a:p>
          <a:p>
            <a:pPr>
              <a:buNone/>
            </a:pPr>
            <a:r>
              <a:rPr lang="ru-RU" b="1" dirty="0" smtClean="0">
                <a:latin typeface="Times New Roman" pitchFamily="18" charset="0"/>
                <a:cs typeface="Times New Roman" pitchFamily="18" charset="0"/>
              </a:rPr>
              <a:t>НАИБОЛЬШАЯ, НАИМЕНЬШАЯ </a:t>
            </a:r>
          </a:p>
          <a:p>
            <a:pPr>
              <a:buNone/>
            </a:pPr>
            <a:r>
              <a:rPr lang="ru-RU" b="1" dirty="0" smtClean="0">
                <a:latin typeface="Times New Roman" pitchFamily="18" charset="0"/>
                <a:cs typeface="Times New Roman" pitchFamily="18" charset="0"/>
              </a:rPr>
              <a:t>ПРЕОБЛАДАЕТ ГОРОДСКОЕ НАСЕЛЕНИЕ,</a:t>
            </a:r>
          </a:p>
          <a:p>
            <a:pPr>
              <a:buNone/>
            </a:pPr>
            <a:r>
              <a:rPr lang="ru-RU" b="1" dirty="0" smtClean="0">
                <a:latin typeface="Times New Roman" pitchFamily="18" charset="0"/>
                <a:cs typeface="Times New Roman" pitchFamily="18" charset="0"/>
              </a:rPr>
              <a:t>ПРЕОБЛАДАЕТ СЕЛЬСКОЕ НАСЕЛЕНИЕ,</a:t>
            </a:r>
          </a:p>
          <a:p>
            <a:pPr>
              <a:buNone/>
            </a:pPr>
            <a:r>
              <a:rPr lang="ru-RU" b="1" dirty="0" smtClean="0">
                <a:latin typeface="Times New Roman" pitchFamily="18" charset="0"/>
                <a:cs typeface="Times New Roman" pitchFamily="18" charset="0"/>
              </a:rPr>
              <a:t>ВЫСОКАЯ РОЖДАЕМОСТЬ </a:t>
            </a:r>
          </a:p>
          <a:p>
            <a:pPr>
              <a:buNone/>
            </a:pPr>
            <a:r>
              <a:rPr lang="ru-RU" b="1" dirty="0" smtClean="0">
                <a:latin typeface="Times New Roman" pitchFamily="18" charset="0"/>
                <a:cs typeface="Times New Roman" pitchFamily="18" charset="0"/>
              </a:rPr>
              <a:t>И Т.Д.</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6632"/>
            <a:ext cx="8229600" cy="1143000"/>
          </a:xfrm>
        </p:spPr>
        <p:txBody>
          <a:bodyPr/>
          <a:lstStyle/>
          <a:p>
            <a:r>
              <a:rPr lang="ru-RU" dirty="0">
                <a:latin typeface="Times New Roman" pitchFamily="18" charset="0"/>
                <a:cs typeface="Times New Roman" pitchFamily="18" charset="0"/>
              </a:rPr>
              <a:t>ЗАДАНИЕ № 7</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856015598"/>
              </p:ext>
            </p:extLst>
          </p:nvPr>
        </p:nvGraphicFramePr>
        <p:xfrm>
          <a:off x="323530" y="2996953"/>
          <a:ext cx="8607858" cy="1653003"/>
        </p:xfrm>
        <a:graphic>
          <a:graphicData uri="http://schemas.openxmlformats.org/drawingml/2006/table">
            <a:tbl>
              <a:tblPr/>
              <a:tblGrid>
                <a:gridCol w="1434643"/>
                <a:gridCol w="1434643"/>
                <a:gridCol w="1434643"/>
                <a:gridCol w="1434643"/>
                <a:gridCol w="1434643"/>
                <a:gridCol w="1434643"/>
              </a:tblGrid>
              <a:tr h="551001">
                <a:tc>
                  <a:txBody>
                    <a:bodyPr/>
                    <a:lstStyle/>
                    <a:p>
                      <a:pPr algn="ctr"/>
                      <a:r>
                        <a:rPr lang="ru-RU" sz="1800" dirty="0">
                          <a:solidFill>
                            <a:srgbClr val="000000"/>
                          </a:solidFill>
                          <a:effectLst/>
                          <a:latin typeface="Times New Roman" pitchFamily="18" charset="0"/>
                          <a:cs typeface="Times New Roman" pitchFamily="18" charset="0"/>
                        </a:rPr>
                        <a:t>Годы</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1994</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1998</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2002</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a:solidFill>
                            <a:srgbClr val="000000"/>
                          </a:solidFill>
                          <a:effectLst/>
                          <a:latin typeface="Times New Roman" pitchFamily="18" charset="0"/>
                          <a:cs typeface="Times New Roman" pitchFamily="18" charset="0"/>
                        </a:rPr>
                        <a:t>2006</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a:solidFill>
                            <a:srgbClr val="000000"/>
                          </a:solidFill>
                          <a:effectLst/>
                          <a:latin typeface="Times New Roman" pitchFamily="18" charset="0"/>
                          <a:cs typeface="Times New Roman" pitchFamily="18" charset="0"/>
                        </a:rPr>
                        <a:t>2010</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001">
                <a:tc>
                  <a:txBody>
                    <a:bodyPr/>
                    <a:lstStyle/>
                    <a:p>
                      <a:pPr algn="l"/>
                      <a:r>
                        <a:rPr lang="ru-RU" sz="1800" dirty="0">
                          <a:solidFill>
                            <a:srgbClr val="000000"/>
                          </a:solidFill>
                          <a:effectLst/>
                          <a:latin typeface="Times New Roman" pitchFamily="18" charset="0"/>
                          <a:cs typeface="Times New Roman" pitchFamily="18" charset="0"/>
                        </a:rPr>
                        <a:t>Прибыло</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1 355 335</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999 657</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682 754</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670 191</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609 457</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001">
                <a:tc>
                  <a:txBody>
                    <a:bodyPr/>
                    <a:lstStyle/>
                    <a:p>
                      <a:pPr algn="l"/>
                      <a:r>
                        <a:rPr lang="ru-RU" sz="1800">
                          <a:solidFill>
                            <a:srgbClr val="000000"/>
                          </a:solidFill>
                          <a:effectLst/>
                          <a:latin typeface="Times New Roman" pitchFamily="18" charset="0"/>
                          <a:cs typeface="Times New Roman" pitchFamily="18" charset="0"/>
                        </a:rPr>
                        <a:t>Выбыло</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1 097 016</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944 053</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a:solidFill>
                            <a:srgbClr val="000000"/>
                          </a:solidFill>
                          <a:effectLst/>
                          <a:latin typeface="Times New Roman" pitchFamily="18" charset="0"/>
                          <a:cs typeface="Times New Roman" pitchFamily="18" charset="0"/>
                        </a:rPr>
                        <a:t>729 910</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704 044</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sz="1800" dirty="0">
                          <a:solidFill>
                            <a:srgbClr val="000000"/>
                          </a:solidFill>
                          <a:effectLst/>
                          <a:latin typeface="Times New Roman" pitchFamily="18" charset="0"/>
                          <a:cs typeface="Times New Roman" pitchFamily="18" charset="0"/>
                        </a:rPr>
                        <a:t>705 468</a:t>
                      </a:r>
                    </a:p>
                  </a:txBody>
                  <a:tcPr marL="38100" marR="38100" marT="38100" marB="3810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79512" y="1530368"/>
            <a:ext cx="8964488" cy="104644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166688"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В каком году из ука­зан­ных ниже было за­фик­си­ро­ва­но наи­мень­шее число иммигрантов?</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66688" algn="ctr"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lang="ru-RU" b="1" dirty="0" smtClean="0">
                <a:latin typeface="Times New Roman" pitchFamily="18" charset="0"/>
                <a:cs typeface="Times New Roman" pitchFamily="18" charset="0"/>
              </a:rPr>
              <a:t>Международная </a:t>
            </a:r>
            <a:r>
              <a:rPr lang="ru-RU" b="1" dirty="0">
                <a:latin typeface="Times New Roman" pitchFamily="18" charset="0"/>
                <a:cs typeface="Times New Roman" pitchFamily="18" charset="0"/>
              </a:rPr>
              <a:t>ми­гра­ция на­се­ле­ния в России(человек)</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 </a:t>
            </a:r>
          </a:p>
          <a:p>
            <a:pPr marL="0" marR="0" lvl="0" indent="166688" algn="just" defTabSz="914400" rtl="0" eaLnBrk="0" fontAlgn="base" latinLnBrk="0" hangingPunct="0">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611560" y="5042118"/>
            <a:ext cx="2286000" cy="1815882"/>
          </a:xfrm>
          <a:prstGeom prst="rect">
            <a:avLst/>
          </a:prstGeom>
        </p:spPr>
        <p:txBody>
          <a:bodyPr>
            <a:spAutoFit/>
          </a:bodyPr>
          <a:lstStyle/>
          <a:p>
            <a:pPr lvl="0" indent="166688" algn="just" eaLnBrk="0" fontAlgn="base" hangingPunct="0">
              <a:spcBef>
                <a:spcPct val="0"/>
              </a:spcBef>
              <a:spcAft>
                <a:spcPct val="0"/>
              </a:spcAft>
            </a:pPr>
            <a:r>
              <a:rPr lang="ru-RU" sz="2800" dirty="0">
                <a:solidFill>
                  <a:srgbClr val="000000"/>
                </a:solidFill>
                <a:latin typeface="Times New Roman" pitchFamily="18" charset="0"/>
                <a:cs typeface="Times New Roman" pitchFamily="18" charset="0"/>
              </a:rPr>
              <a:t>1) 1998 г.</a:t>
            </a:r>
            <a:endParaRPr lang="ru-RU" sz="2800" dirty="0">
              <a:solidFill>
                <a:prstClr val="black"/>
              </a:solidFill>
              <a:latin typeface="Times New Roman" pitchFamily="18" charset="0"/>
              <a:cs typeface="Times New Roman" pitchFamily="18" charset="0"/>
            </a:endParaRPr>
          </a:p>
          <a:p>
            <a:pPr lvl="0" indent="166688" algn="just" eaLnBrk="0" fontAlgn="base" hangingPunct="0">
              <a:spcBef>
                <a:spcPct val="0"/>
              </a:spcBef>
              <a:spcAft>
                <a:spcPct val="0"/>
              </a:spcAft>
            </a:pPr>
            <a:r>
              <a:rPr lang="ru-RU" sz="2800" dirty="0">
                <a:solidFill>
                  <a:srgbClr val="000000"/>
                </a:solidFill>
                <a:latin typeface="Times New Roman" pitchFamily="18" charset="0"/>
                <a:cs typeface="Times New Roman" pitchFamily="18" charset="0"/>
              </a:rPr>
              <a:t>2) 2002 г.</a:t>
            </a:r>
            <a:endParaRPr lang="ru-RU" sz="2800" dirty="0">
              <a:solidFill>
                <a:prstClr val="black"/>
              </a:solidFill>
              <a:latin typeface="Times New Roman" pitchFamily="18" charset="0"/>
              <a:cs typeface="Times New Roman" pitchFamily="18" charset="0"/>
            </a:endParaRPr>
          </a:p>
          <a:p>
            <a:pPr lvl="0" indent="166688" algn="just" eaLnBrk="0" fontAlgn="base" hangingPunct="0">
              <a:spcBef>
                <a:spcPct val="0"/>
              </a:spcBef>
              <a:spcAft>
                <a:spcPct val="0"/>
              </a:spcAft>
            </a:pPr>
            <a:r>
              <a:rPr lang="ru-RU" sz="2800" dirty="0">
                <a:solidFill>
                  <a:srgbClr val="000000"/>
                </a:solidFill>
                <a:latin typeface="Times New Roman" pitchFamily="18" charset="0"/>
                <a:cs typeface="Times New Roman" pitchFamily="18" charset="0"/>
              </a:rPr>
              <a:t>3) 2006 г.</a:t>
            </a:r>
            <a:endParaRPr lang="ru-RU" sz="2800" dirty="0">
              <a:solidFill>
                <a:prstClr val="black"/>
              </a:solidFill>
              <a:latin typeface="Times New Roman" pitchFamily="18" charset="0"/>
              <a:cs typeface="Times New Roman" pitchFamily="18" charset="0"/>
            </a:endParaRPr>
          </a:p>
          <a:p>
            <a:pPr lvl="0" indent="166688" algn="just" eaLnBrk="0" fontAlgn="base" hangingPunct="0">
              <a:spcBef>
                <a:spcPct val="0"/>
              </a:spcBef>
              <a:spcAft>
                <a:spcPct val="0"/>
              </a:spcAft>
            </a:pPr>
            <a:r>
              <a:rPr lang="ru-RU" sz="2800" dirty="0">
                <a:solidFill>
                  <a:srgbClr val="000000"/>
                </a:solidFill>
                <a:latin typeface="Times New Roman" pitchFamily="18" charset="0"/>
                <a:cs typeface="Times New Roman" pitchFamily="18" charset="0"/>
              </a:rPr>
              <a:t>4) 2010 г.</a:t>
            </a:r>
            <a:endParaRPr lang="ru-RU" sz="28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40745408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7</a:t>
            </a:r>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Иммигранты </a:t>
            </a:r>
            <a:r>
              <a:rPr lang="ru-RU" dirty="0">
                <a:latin typeface="Times New Roman" pitchFamily="18" charset="0"/>
                <a:cs typeface="Times New Roman" pitchFamily="18" charset="0"/>
              </a:rPr>
              <a:t>— при­быв­шие в страну. По дан­ным таб­ли­цы наи­мень­шее зна­че­ние при­быв­ших в 2010 году.</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587846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9340" y="2740"/>
            <a:ext cx="8229600" cy="706090"/>
          </a:xfrm>
        </p:spPr>
        <p:txBody>
          <a:bodyPr>
            <a:normAutofit fontScale="90000"/>
          </a:bodyPr>
          <a:lstStyle/>
          <a:p>
            <a:r>
              <a:rPr lang="ru-RU" dirty="0">
                <a:latin typeface="Times New Roman" pitchFamily="18" charset="0"/>
                <a:cs typeface="Times New Roman" pitchFamily="18" charset="0"/>
              </a:rPr>
              <a:t>ЗАДАНИЕ № </a:t>
            </a:r>
            <a:r>
              <a:rPr lang="ru-RU" dirty="0" smtClean="0">
                <a:latin typeface="Times New Roman" pitchFamily="18" charset="0"/>
                <a:cs typeface="Times New Roman" pitchFamily="18" charset="0"/>
              </a:rPr>
              <a:t>8</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endParaRPr lang="ru-RU" dirty="0"/>
          </a:p>
        </p:txBody>
      </p:sp>
      <p:pic>
        <p:nvPicPr>
          <p:cNvPr id="2050" name="Picture 2" descr="https://geo-oge.sdamgia.ru/get_file?id=2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75485"/>
            <a:ext cx="8136904" cy="33123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7504" y="836712"/>
            <a:ext cx="8496944" cy="1138773"/>
          </a:xfrm>
          <a:prstGeom prst="rect">
            <a:avLst/>
          </a:prstGeom>
        </p:spPr>
        <p:txBody>
          <a:bodyPr wrap="square">
            <a:spAutoFit/>
          </a:bodyPr>
          <a:lstStyle/>
          <a:p>
            <a:r>
              <a:rPr lang="ru-RU" dirty="0">
                <a:latin typeface="Times New Roman" pitchFamily="18" charset="0"/>
                <a:cs typeface="Times New Roman" pitchFamily="18" charset="0"/>
              </a:rPr>
              <a:t>За какой период времени в Тверской области произошло сокращение числа прибывших и увеличение числа выбывших?</a:t>
            </a:r>
          </a:p>
          <a:p>
            <a:r>
              <a:rPr lang="ru-RU" dirty="0">
                <a:latin typeface="Times New Roman" pitchFamily="18" charset="0"/>
                <a:cs typeface="Times New Roman" pitchFamily="18" charset="0"/>
              </a:rPr>
              <a:t> </a:t>
            </a:r>
          </a:p>
          <a:p>
            <a:pPr algn="ctr"/>
            <a:r>
              <a:rPr lang="ru-RU" sz="1400" b="1" dirty="0">
                <a:latin typeface="Times New Roman" pitchFamily="18" charset="0"/>
                <a:cs typeface="Times New Roman" pitchFamily="18" charset="0"/>
              </a:rPr>
              <a:t>Общие итоги миграции населения в Тверской области в 2000–2008 гг.(</a:t>
            </a:r>
            <a:r>
              <a:rPr lang="ru-RU" sz="1400" b="1" dirty="0" smtClean="0">
                <a:latin typeface="Times New Roman" pitchFamily="18" charset="0"/>
                <a:cs typeface="Times New Roman" pitchFamily="18" charset="0"/>
              </a:rPr>
              <a:t>человек)</a:t>
            </a:r>
            <a:endParaRPr lang="ru-RU" sz="1400" dirty="0">
              <a:latin typeface="Times New Roman" pitchFamily="18" charset="0"/>
              <a:cs typeface="Times New Roman" pitchFamily="18" charset="0"/>
            </a:endParaRPr>
          </a:p>
        </p:txBody>
      </p:sp>
      <p:sp>
        <p:nvSpPr>
          <p:cNvPr id="5" name="Прямоугольник 4"/>
          <p:cNvSpPr/>
          <p:nvPr/>
        </p:nvSpPr>
        <p:spPr>
          <a:xfrm>
            <a:off x="467544" y="5445224"/>
            <a:ext cx="2286000" cy="1200329"/>
          </a:xfrm>
          <a:prstGeom prst="rect">
            <a:avLst/>
          </a:prstGeom>
        </p:spPr>
        <p:txBody>
          <a:bodyPr wrap="square">
            <a:spAutoFit/>
          </a:bodyPr>
          <a:lstStyle/>
          <a:p>
            <a:r>
              <a:rPr lang="ru-RU" dirty="0">
                <a:latin typeface="Times New Roman" pitchFamily="18" charset="0"/>
                <a:cs typeface="Times New Roman" pitchFamily="18" charset="0"/>
              </a:rPr>
              <a:t>1) 2000–2002 гг.</a:t>
            </a:r>
          </a:p>
          <a:p>
            <a:r>
              <a:rPr lang="ru-RU" dirty="0">
                <a:latin typeface="Times New Roman" pitchFamily="18" charset="0"/>
                <a:cs typeface="Times New Roman" pitchFamily="18" charset="0"/>
              </a:rPr>
              <a:t>2) 2002–2004 гг.</a:t>
            </a:r>
          </a:p>
          <a:p>
            <a:r>
              <a:rPr lang="ru-RU" dirty="0">
                <a:latin typeface="Times New Roman" pitchFamily="18" charset="0"/>
                <a:cs typeface="Times New Roman" pitchFamily="18" charset="0"/>
              </a:rPr>
              <a:t>3) 2004–2006 гг.</a:t>
            </a:r>
          </a:p>
          <a:p>
            <a:r>
              <a:rPr lang="ru-RU" dirty="0">
                <a:latin typeface="Times New Roman" pitchFamily="18" charset="0"/>
                <a:cs typeface="Times New Roman" pitchFamily="18" charset="0"/>
              </a:rPr>
              <a:t>4) 2006–2008 гг.</a:t>
            </a:r>
          </a:p>
        </p:txBody>
      </p:sp>
    </p:spTree>
    <p:extLst>
      <p:ext uri="{BB962C8B-B14F-4D97-AF65-F5344CB8AC3E}">
        <p14:creationId xmlns:p14="http://schemas.microsoft.com/office/powerpoint/2010/main" val="1684563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b="1" u="sng" dirty="0">
                <a:latin typeface="Times New Roman" pitchFamily="18" charset="0"/>
                <a:cs typeface="Times New Roman" pitchFamily="18" charset="0"/>
              </a:rPr>
              <a:t>Общие сведения ОГЭ (ГИА) по географии</a:t>
            </a:r>
            <a:endParaRPr lang="ru-RU" dirty="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Время проведения экзамена – </a:t>
            </a:r>
            <a:r>
              <a:rPr lang="ru-RU" b="1" dirty="0">
                <a:latin typeface="Times New Roman" pitchFamily="18" charset="0"/>
                <a:cs typeface="Times New Roman" pitchFamily="18" charset="0"/>
              </a:rPr>
              <a:t>120 минут.</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Разрешенные материалы – </a:t>
            </a:r>
            <a:r>
              <a:rPr lang="ru-RU" b="1" dirty="0">
                <a:latin typeface="Times New Roman" pitchFamily="18" charset="0"/>
                <a:cs typeface="Times New Roman" pitchFamily="18" charset="0"/>
              </a:rPr>
              <a:t>линейка, калькулятор и географические атласы для 7, 8 и 9-х классов</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любого издательства).</a:t>
            </a:r>
          </a:p>
          <a:p>
            <a:endParaRPr lang="ru-RU" dirty="0"/>
          </a:p>
        </p:txBody>
      </p:sp>
    </p:spTree>
    <p:extLst>
      <p:ext uri="{BB962C8B-B14F-4D97-AF65-F5344CB8AC3E}">
        <p14:creationId xmlns:p14="http://schemas.microsoft.com/office/powerpoint/2010/main" val="33830543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latin typeface="Times New Roman" pitchFamily="18" charset="0"/>
                <a:cs typeface="Times New Roman" pitchFamily="18" charset="0"/>
              </a:rPr>
              <a:t>ЗАДАНИЕ № </a:t>
            </a:r>
            <a:r>
              <a:rPr lang="ru-RU" dirty="0" smtClean="0">
                <a:latin typeface="Times New Roman" pitchFamily="18" charset="0"/>
                <a:cs typeface="Times New Roman" pitchFamily="18" charset="0"/>
              </a:rPr>
              <a:t>8</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b="1" dirty="0" smtClean="0">
                <a:latin typeface="Times New Roman" pitchFamily="18" charset="0"/>
                <a:cs typeface="Times New Roman" pitchFamily="18" charset="0"/>
              </a:rPr>
              <a:t>Пояснение .</a:t>
            </a:r>
          </a:p>
          <a:p>
            <a:r>
              <a:rPr lang="ru-RU" dirty="0" smtClean="0">
                <a:latin typeface="Times New Roman" pitchFamily="18" charset="0"/>
                <a:cs typeface="Times New Roman" pitchFamily="18" charset="0"/>
              </a:rPr>
              <a:t>С </a:t>
            </a:r>
            <a:r>
              <a:rPr lang="ru-RU" dirty="0">
                <a:latin typeface="Times New Roman" pitchFamily="18" charset="0"/>
                <a:cs typeface="Times New Roman" pitchFamily="18" charset="0"/>
              </a:rPr>
              <a:t>2002 года по 2004 число прибывших уменьшилось с 22548 до 22191, а число выбывших увеличилось от 21366 до 21388.</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2.</a:t>
            </a:r>
          </a:p>
        </p:txBody>
      </p:sp>
    </p:spTree>
    <p:extLst>
      <p:ext uri="{BB962C8B-B14F-4D97-AF65-F5344CB8AC3E}">
        <p14:creationId xmlns:p14="http://schemas.microsoft.com/office/powerpoint/2010/main" val="4269385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229600" cy="706090"/>
          </a:xfrm>
        </p:spPr>
        <p:txBody>
          <a:bodyPr>
            <a:normAutofit fontScale="90000"/>
          </a:bodyPr>
          <a:lstStyle/>
          <a:p>
            <a:r>
              <a:rPr lang="ru-RU" dirty="0">
                <a:latin typeface="Times New Roman" pitchFamily="18" charset="0"/>
                <a:cs typeface="Times New Roman" pitchFamily="18" charset="0"/>
              </a:rPr>
              <a:t>ЗАДАНИЕ № </a:t>
            </a:r>
            <a:r>
              <a:rPr lang="ru-RU" dirty="0" smtClean="0">
                <a:latin typeface="Times New Roman" pitchFamily="18" charset="0"/>
                <a:cs typeface="Times New Roman" pitchFamily="18" charset="0"/>
              </a:rPr>
              <a:t>9</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636912"/>
            <a:ext cx="9144000" cy="422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ChangeArrowheads="1"/>
          </p:cNvSpPr>
          <p:nvPr/>
        </p:nvSpPr>
        <p:spPr bwMode="auto">
          <a:xfrm>
            <a:off x="107505" y="677396"/>
            <a:ext cx="9036496" cy="221599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166688"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cs typeface="Times New Roman" pitchFamily="18" charset="0"/>
              </a:rPr>
              <a:t>Определите естественный прирост населения Дальневосточного ФО в 2009 г. Ответ запишите в виде числа.</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cs typeface="Times New Roman" pitchFamily="18" charset="0"/>
              </a:rPr>
              <a:t>Воспроизводство населения в Дальневосточном ФО в 1994–2009 гг.</a:t>
            </a:r>
            <a:endParaRPr kumimoji="0" lang="ru-RU" sz="24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cs typeface="Times New Roman" pitchFamily="18" charset="0"/>
              </a:rPr>
              <a:t>(человек)</a:t>
            </a:r>
            <a:endParaRPr kumimoji="0" lang="ru-RU" sz="24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166688"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057615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9</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Естественный </a:t>
            </a:r>
            <a:r>
              <a:rPr lang="ru-RU" dirty="0">
                <a:latin typeface="Times New Roman" pitchFamily="18" charset="0"/>
                <a:cs typeface="Times New Roman" pitchFamily="18" charset="0"/>
              </a:rPr>
              <a:t>прирост есть разность между родившимися и умершими:</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83772 − 85562 = −1790 человек.</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−1790.</a:t>
            </a:r>
          </a:p>
          <a:p>
            <a:endParaRPr lang="ru-RU" dirty="0"/>
          </a:p>
        </p:txBody>
      </p:sp>
    </p:spTree>
    <p:extLst>
      <p:ext uri="{BB962C8B-B14F-4D97-AF65-F5344CB8AC3E}">
        <p14:creationId xmlns:p14="http://schemas.microsoft.com/office/powerpoint/2010/main" val="6323917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a:latin typeface="Times New Roman" pitchFamily="18" charset="0"/>
                <a:cs typeface="Times New Roman" pitchFamily="18" charset="0"/>
              </a:rPr>
              <a:t>ЗАДАНИЕ № 10</a:t>
            </a:r>
          </a:p>
        </p:txBody>
      </p:sp>
      <p:sp>
        <p:nvSpPr>
          <p:cNvPr id="3" name="Объект 2"/>
          <p:cNvSpPr>
            <a:spLocks noGrp="1"/>
          </p:cNvSpPr>
          <p:nvPr>
            <p:ph idx="1"/>
          </p:nvPr>
        </p:nvSpPr>
        <p:spPr>
          <a:xfrm>
            <a:off x="33790" y="764704"/>
            <a:ext cx="9110210" cy="5289451"/>
          </a:xfrm>
        </p:spPr>
        <p:txBody>
          <a:bodyPr>
            <a:normAutofit/>
          </a:bodyPr>
          <a:lstStyle/>
          <a:p>
            <a:r>
              <a:rPr lang="ru-RU" sz="2800" dirty="0">
                <a:latin typeface="Times New Roman" pitchFamily="18" charset="0"/>
                <a:cs typeface="Times New Roman" pitchFamily="18" charset="0"/>
              </a:rPr>
              <a:t>Какой из перечисленных городов, показанных на карте, находится в зоне действия антициклона?</a:t>
            </a:r>
          </a:p>
        </p:txBody>
      </p:sp>
      <p:pic>
        <p:nvPicPr>
          <p:cNvPr id="3074" name="Picture 2" descr="https://geo-oge.sdamgia.ru/get_file?id=2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00808"/>
            <a:ext cx="6408712" cy="515719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660232" y="2636132"/>
            <a:ext cx="1944216" cy="1200329"/>
          </a:xfrm>
          <a:prstGeom prst="rect">
            <a:avLst/>
          </a:prstGeom>
        </p:spPr>
        <p:txBody>
          <a:bodyPr wrap="square">
            <a:spAutoFit/>
          </a:bodyPr>
          <a:lstStyle/>
          <a:p>
            <a:r>
              <a:rPr lang="ru-RU" dirty="0">
                <a:latin typeface="Times New Roman" pitchFamily="18" charset="0"/>
                <a:cs typeface="Times New Roman" pitchFamily="18" charset="0"/>
              </a:rPr>
              <a:t>1) Архангельск</a:t>
            </a:r>
          </a:p>
          <a:p>
            <a:r>
              <a:rPr lang="ru-RU" dirty="0">
                <a:latin typeface="Times New Roman" pitchFamily="18" charset="0"/>
                <a:cs typeface="Times New Roman" pitchFamily="18" charset="0"/>
              </a:rPr>
              <a:t>2) Омск</a:t>
            </a:r>
          </a:p>
          <a:p>
            <a:r>
              <a:rPr lang="ru-RU" dirty="0">
                <a:latin typeface="Times New Roman" pitchFamily="18" charset="0"/>
                <a:cs typeface="Times New Roman" pitchFamily="18" charset="0"/>
              </a:rPr>
              <a:t>3) Магадан</a:t>
            </a:r>
          </a:p>
          <a:p>
            <a:r>
              <a:rPr lang="ru-RU" dirty="0">
                <a:latin typeface="Times New Roman" pitchFamily="18" charset="0"/>
                <a:cs typeface="Times New Roman" pitchFamily="18" charset="0"/>
              </a:rPr>
              <a:t>4) Якутск</a:t>
            </a:r>
          </a:p>
        </p:txBody>
      </p:sp>
    </p:spTree>
    <p:extLst>
      <p:ext uri="{BB962C8B-B14F-4D97-AF65-F5344CB8AC3E}">
        <p14:creationId xmlns:p14="http://schemas.microsoft.com/office/powerpoint/2010/main" val="25213283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10</a:t>
            </a:r>
            <a:endParaRPr lang="ru-RU" dirty="0"/>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Антициклон — вихревое движение воздуха и высоким давлением в центре.</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2.</a:t>
            </a:r>
          </a:p>
        </p:txBody>
      </p:sp>
    </p:spTree>
    <p:extLst>
      <p:ext uri="{BB962C8B-B14F-4D97-AF65-F5344CB8AC3E}">
        <p14:creationId xmlns:p14="http://schemas.microsoft.com/office/powerpoint/2010/main" val="2570148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562074"/>
          </a:xfrm>
        </p:spPr>
        <p:txBody>
          <a:bodyPr>
            <a:normAutofit fontScale="90000"/>
          </a:bodyPr>
          <a:lstStyle/>
          <a:p>
            <a:r>
              <a:rPr lang="ru-RU" dirty="0">
                <a:latin typeface="Times New Roman" pitchFamily="18" charset="0"/>
                <a:cs typeface="Times New Roman" pitchFamily="18" charset="0"/>
              </a:rPr>
              <a:t>ЗАДАНИЕ № </a:t>
            </a:r>
            <a:r>
              <a:rPr lang="ru-RU" dirty="0" smtClean="0">
                <a:latin typeface="Times New Roman" pitchFamily="18" charset="0"/>
                <a:cs typeface="Times New Roman" pitchFamily="18" charset="0"/>
              </a:rPr>
              <a:t>11 </a:t>
            </a:r>
            <a:r>
              <a:rPr lang="ru-RU" b="1" dirty="0" smtClean="0">
                <a:latin typeface="Times New Roman" pitchFamily="18" charset="0"/>
                <a:cs typeface="Times New Roman" pitchFamily="18" charset="0"/>
              </a:rPr>
              <a:t>Разные </a:t>
            </a:r>
            <a:r>
              <a:rPr lang="ru-RU" b="1" dirty="0">
                <a:latin typeface="Times New Roman" pitchFamily="18" charset="0"/>
                <a:cs typeface="Times New Roman" pitchFamily="18" charset="0"/>
              </a:rPr>
              <a:t>территории Земли: анализ карты</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35941"/>
            <a:ext cx="6696744" cy="5005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9512" y="1089610"/>
            <a:ext cx="8424936" cy="646331"/>
          </a:xfrm>
          <a:prstGeom prst="rect">
            <a:avLst/>
          </a:prstGeom>
        </p:spPr>
        <p:txBody>
          <a:bodyPr wrap="square">
            <a:spAutoFit/>
          </a:bodyPr>
          <a:lstStyle/>
          <a:p>
            <a:r>
              <a:rPr lang="ru-RU" dirty="0">
                <a:latin typeface="Times New Roman" pitchFamily="18" charset="0"/>
                <a:cs typeface="Times New Roman" pitchFamily="18" charset="0"/>
              </a:rPr>
              <a:t>Карта по­го­ды со­став­ле­на на 18 апреля. В каком из по­ка­зан­ных на карте го­ро­дов на сле­ду­ю­щий день наи­бо­лее ве­ро­ят­но су­ще­ствен­ное похолодание?</a:t>
            </a:r>
          </a:p>
        </p:txBody>
      </p:sp>
      <p:sp>
        <p:nvSpPr>
          <p:cNvPr id="5" name="Прямоугольник 4"/>
          <p:cNvSpPr/>
          <p:nvPr/>
        </p:nvSpPr>
        <p:spPr>
          <a:xfrm>
            <a:off x="6876256" y="3074347"/>
            <a:ext cx="2430016" cy="1200329"/>
          </a:xfrm>
          <a:prstGeom prst="rect">
            <a:avLst/>
          </a:prstGeom>
        </p:spPr>
        <p:txBody>
          <a:bodyPr wrap="square">
            <a:spAutoFit/>
          </a:bodyPr>
          <a:lstStyle/>
          <a:p>
            <a:r>
              <a:rPr lang="ru-RU" dirty="0">
                <a:latin typeface="Times New Roman" pitchFamily="18" charset="0"/>
                <a:cs typeface="Times New Roman" pitchFamily="18" charset="0"/>
              </a:rPr>
              <a:t>1) Екатеринбург</a:t>
            </a:r>
          </a:p>
          <a:p>
            <a:r>
              <a:rPr lang="ru-RU" dirty="0">
                <a:latin typeface="Times New Roman" pitchFamily="18" charset="0"/>
                <a:cs typeface="Times New Roman" pitchFamily="18" charset="0"/>
              </a:rPr>
              <a:t>2) Москва</a:t>
            </a:r>
          </a:p>
          <a:p>
            <a:r>
              <a:rPr lang="ru-RU" dirty="0">
                <a:latin typeface="Times New Roman" pitchFamily="18" charset="0"/>
                <a:cs typeface="Times New Roman" pitchFamily="18" charset="0"/>
              </a:rPr>
              <a:t>3) Ханты-Мансийск</a:t>
            </a:r>
          </a:p>
          <a:p>
            <a:r>
              <a:rPr lang="ru-RU" dirty="0">
                <a:latin typeface="Times New Roman" pitchFamily="18" charset="0"/>
                <a:cs typeface="Times New Roman" pitchFamily="18" charset="0"/>
              </a:rPr>
              <a:t>4) Элиста</a:t>
            </a:r>
          </a:p>
        </p:txBody>
      </p:sp>
    </p:spTree>
    <p:extLst>
      <p:ext uri="{BB962C8B-B14F-4D97-AF65-F5344CB8AC3E}">
        <p14:creationId xmlns:p14="http://schemas.microsoft.com/office/powerpoint/2010/main" val="31307370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11</a:t>
            </a:r>
            <a:endParaRPr lang="ru-RU" dirty="0"/>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251520" y="2274838"/>
            <a:ext cx="8568952" cy="1754326"/>
          </a:xfrm>
          <a:prstGeom prst="rect">
            <a:avLst/>
          </a:prstGeom>
        </p:spPr>
        <p:txBody>
          <a:bodyPr wrap="square">
            <a:spAutoFit/>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По­хо­ло­да­ние </a:t>
            </a:r>
            <a:r>
              <a:rPr lang="ru-RU" dirty="0">
                <a:latin typeface="Times New Roman" pitchFamily="18" charset="0"/>
                <a:cs typeface="Times New Roman" pitchFamily="18" charset="0"/>
              </a:rPr>
              <a:t>на­сту­пит в Москве, т. к. близ­ко к ней хо­лод­ный фронт, ко­то­рый дви­жет­ся на неё, а в Ханты-Ман­сий­ске на­сту­пит по­теп­ле­ние, т. к. на него дви­жет­ся теп­лый фронт. Ско­рость дви­же­ния мы не знаем, зна­чит, опре­де­ля­ем на глаз.</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2.</a:t>
            </a:r>
          </a:p>
        </p:txBody>
      </p:sp>
    </p:spTree>
    <p:extLst>
      <p:ext uri="{BB962C8B-B14F-4D97-AF65-F5344CB8AC3E}">
        <p14:creationId xmlns:p14="http://schemas.microsoft.com/office/powerpoint/2010/main" val="12224315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12</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b="1" dirty="0" smtClean="0">
                <a:latin typeface="Times New Roman" pitchFamily="18" charset="0"/>
                <a:cs typeface="Times New Roman" pitchFamily="18" charset="0"/>
              </a:rPr>
              <a:t>Что способствует охране:</a:t>
            </a:r>
          </a:p>
          <a:p>
            <a:pPr>
              <a:buNone/>
            </a:pPr>
            <a:r>
              <a:rPr lang="ru-RU" b="1" dirty="0" smtClean="0">
                <a:latin typeface="Times New Roman" pitchFamily="18" charset="0"/>
                <a:cs typeface="Times New Roman" pitchFamily="18" charset="0"/>
              </a:rPr>
              <a:t>… речных вод</a:t>
            </a:r>
          </a:p>
          <a:p>
            <a:pPr>
              <a:buNone/>
            </a:pPr>
            <a:r>
              <a:rPr lang="ru-RU" b="1" dirty="0" smtClean="0">
                <a:latin typeface="Times New Roman" pitchFamily="18" charset="0"/>
                <a:cs typeface="Times New Roman" pitchFamily="18" charset="0"/>
              </a:rPr>
              <a:t>… атмосферы</a:t>
            </a:r>
          </a:p>
          <a:p>
            <a:pPr>
              <a:buNone/>
            </a:pPr>
            <a:r>
              <a:rPr lang="ru-RU" b="1" dirty="0" smtClean="0">
                <a:latin typeface="Times New Roman" pitchFamily="18" charset="0"/>
                <a:cs typeface="Times New Roman" pitchFamily="18" charset="0"/>
              </a:rPr>
              <a:t>… почв</a:t>
            </a:r>
          </a:p>
          <a:p>
            <a:pPr>
              <a:buNone/>
            </a:pPr>
            <a:r>
              <a:rPr lang="ru-RU" b="1" dirty="0" smtClean="0">
                <a:latin typeface="Times New Roman" pitchFamily="18" charset="0"/>
                <a:cs typeface="Times New Roman" pitchFamily="18" charset="0"/>
              </a:rPr>
              <a:t>… зон отдыха</a:t>
            </a:r>
          </a:p>
          <a:p>
            <a:pPr>
              <a:buNone/>
            </a:pPr>
            <a:r>
              <a:rPr lang="ru-RU" b="1" dirty="0" smtClean="0">
                <a:latin typeface="Times New Roman" pitchFamily="18" charset="0"/>
                <a:cs typeface="Times New Roman" pitchFamily="18" charset="0"/>
              </a:rPr>
              <a:t>… месторождений полезных ископаемых</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12</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0" y="1600200"/>
            <a:ext cx="9252520" cy="4525963"/>
          </a:xfrm>
        </p:spPr>
        <p:txBody>
          <a:bodyPr>
            <a:normAutofit fontScale="85000" lnSpcReduction="10000"/>
          </a:bodyPr>
          <a:lstStyle/>
          <a:p>
            <a:r>
              <a:rPr lang="ru-RU" dirty="0">
                <a:latin typeface="Times New Roman" pitchFamily="18" charset="0"/>
                <a:cs typeface="Times New Roman" pitchFamily="18" charset="0"/>
              </a:rPr>
              <a:t>При развитии какого из перечисленных видов экономической деятельности выбросы в атмосферу загрязняющих веществ будут наибольшими?</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обработка древесины и производство изделий из дерева</a:t>
            </a:r>
          </a:p>
          <a:p>
            <a:r>
              <a:rPr lang="ru-RU" dirty="0">
                <a:latin typeface="Times New Roman" pitchFamily="18" charset="0"/>
                <a:cs typeface="Times New Roman" pitchFamily="18" charset="0"/>
              </a:rPr>
              <a:t>2) производство </a:t>
            </a:r>
            <a:r>
              <a:rPr lang="ru-RU" b="1" dirty="0">
                <a:latin typeface="Times New Roman" pitchFamily="18" charset="0"/>
                <a:cs typeface="Times New Roman" pitchFamily="18" charset="0"/>
                <a:hlinkClick r:id="rId2"/>
              </a:rPr>
              <a:t>транспортных</a:t>
            </a:r>
            <a:r>
              <a:rPr lang="ru-RU" dirty="0">
                <a:latin typeface="Times New Roman" pitchFamily="18" charset="0"/>
                <a:cs typeface="Times New Roman" pitchFamily="18" charset="0"/>
              </a:rPr>
              <a:t> средств и оборудования</a:t>
            </a:r>
          </a:p>
          <a:p>
            <a:r>
              <a:rPr lang="ru-RU" dirty="0">
                <a:latin typeface="Times New Roman" pitchFamily="18" charset="0"/>
                <a:cs typeface="Times New Roman" pitchFamily="18" charset="0"/>
              </a:rPr>
              <a:t>3) производство электроэнергии на ТЭС с использованием угля</a:t>
            </a:r>
          </a:p>
          <a:p>
            <a:r>
              <a:rPr lang="ru-RU" dirty="0">
                <a:latin typeface="Times New Roman" pitchFamily="18" charset="0"/>
                <a:cs typeface="Times New Roman" pitchFamily="18" charset="0"/>
              </a:rPr>
              <a:t>4) текстильное производство</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12</a:t>
            </a:r>
            <a:endParaRPr lang="ru-RU" dirty="0"/>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827584" y="2551837"/>
            <a:ext cx="7704856" cy="2677656"/>
          </a:xfrm>
          <a:prstGeom prst="rect">
            <a:avLst/>
          </a:prstGeom>
        </p:spPr>
        <p:txBody>
          <a:bodyPr wrap="square">
            <a:spAutoFit/>
          </a:bodyPr>
          <a:lstStyle/>
          <a:p>
            <a:r>
              <a:rPr lang="ru-RU" sz="2800" b="1" dirty="0">
                <a:latin typeface="Times New Roman" pitchFamily="18" charset="0"/>
                <a:cs typeface="Times New Roman" pitchFamily="18" charset="0"/>
              </a:rPr>
              <a:t>Пояснение</a:t>
            </a:r>
            <a:r>
              <a:rPr lang="ru-RU" sz="2800" b="1" dirty="0" smtClean="0">
                <a:latin typeface="Times New Roman" pitchFamily="18" charset="0"/>
                <a:cs typeface="Times New Roman" pitchFamily="18" charset="0"/>
              </a:rPr>
              <a:t>.</a:t>
            </a:r>
          </a:p>
          <a:p>
            <a:r>
              <a:rPr lang="ru-RU" sz="2800" dirty="0" smtClean="0">
                <a:latin typeface="Times New Roman" pitchFamily="18" charset="0"/>
                <a:cs typeface="Times New Roman" pitchFamily="18" charset="0"/>
              </a:rPr>
              <a:t>При </a:t>
            </a:r>
            <a:r>
              <a:rPr lang="ru-RU" sz="2800" dirty="0">
                <a:latin typeface="Times New Roman" pitchFamily="18" charset="0"/>
                <a:cs typeface="Times New Roman" pitchFamily="18" charset="0"/>
              </a:rPr>
              <a:t>производстве электроэнергии на ТЭС с использованием угля продукты сжигания угля попадают в атмосферу, что приводит к загрязнению воздуха.</a:t>
            </a:r>
          </a:p>
          <a:p>
            <a:r>
              <a:rPr lang="ru-RU" sz="2800" dirty="0">
                <a:latin typeface="Times New Roman" pitchFamily="18" charset="0"/>
                <a:cs typeface="Times New Roman" pitchFamily="18" charset="0"/>
              </a:rPr>
              <a:t> </a:t>
            </a:r>
          </a:p>
        </p:txBody>
      </p:sp>
    </p:spTree>
    <p:extLst>
      <p:ext uri="{BB962C8B-B14F-4D97-AF65-F5344CB8AC3E}">
        <p14:creationId xmlns:p14="http://schemas.microsoft.com/office/powerpoint/2010/main" val="4214892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pPr algn="ctr"/>
            <a:r>
              <a:rPr lang="ru-RU" b="1" u="sng" dirty="0">
                <a:latin typeface="Times New Roman" pitchFamily="18" charset="0"/>
                <a:cs typeface="Times New Roman" pitchFamily="18" charset="0"/>
              </a:rPr>
              <a:t>Перевод баллов ОГЭ в оценки. </a:t>
            </a:r>
            <a:endParaRPr lang="ru-RU" dirty="0">
              <a:latin typeface="Times New Roman" pitchFamily="18" charset="0"/>
              <a:cs typeface="Times New Roman" pitchFamily="18" charset="0"/>
            </a:endParaRPr>
          </a:p>
          <a:p>
            <a:pPr algn="ctr"/>
            <a:r>
              <a:rPr lang="ru-RU" dirty="0">
                <a:latin typeface="Times New Roman" pitchFamily="18" charset="0"/>
                <a:cs typeface="Times New Roman" pitchFamily="18" charset="0"/>
              </a:rPr>
              <a:t>Максимальное количество баллов за выполнение всей экзаменационной</a:t>
            </a:r>
          </a:p>
          <a:p>
            <a:pPr algn="ctr"/>
            <a:r>
              <a:rPr lang="ru-RU" dirty="0">
                <a:latin typeface="Times New Roman" pitchFamily="18" charset="0"/>
                <a:cs typeface="Times New Roman" pitchFamily="18" charset="0"/>
              </a:rPr>
              <a:t> работы- </a:t>
            </a:r>
            <a:r>
              <a:rPr lang="ru-RU" b="1" dirty="0">
                <a:latin typeface="Times New Roman" pitchFamily="18" charset="0"/>
                <a:cs typeface="Times New Roman" pitchFamily="18" charset="0"/>
              </a:rPr>
              <a:t>32.</a:t>
            </a:r>
            <a:endParaRPr lang="ru-RU"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0—11 баллов — отметка «2»</a:t>
            </a:r>
            <a:endParaRPr lang="ru-RU"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12—19 баллов — отметка «3»</a:t>
            </a:r>
            <a:endParaRPr lang="ru-RU"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20—26 баллов — отметка «4»</a:t>
            </a:r>
            <a:endParaRPr lang="ru-RU"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27—32 балла — отметка «5»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788343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252520" cy="1143000"/>
          </a:xfrm>
        </p:spPr>
        <p:txBody>
          <a:bodyPr>
            <a:normAutofit fontScale="90000"/>
          </a:bodyPr>
          <a:lstStyle/>
          <a:p>
            <a:r>
              <a:rPr lang="ru-RU" dirty="0" smtClean="0">
                <a:latin typeface="Times New Roman" pitchFamily="18" charset="0"/>
                <a:cs typeface="Times New Roman" pitchFamily="18" charset="0"/>
              </a:rPr>
              <a:t>ЗАДАНИЕ № 13</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Существенные </a:t>
            </a:r>
            <a:r>
              <a:rPr lang="ru-RU" b="1" dirty="0">
                <a:latin typeface="Times New Roman" pitchFamily="18" charset="0"/>
                <a:cs typeface="Times New Roman" pitchFamily="18" charset="0"/>
              </a:rPr>
              <a:t>признаки географических объектов и явлений</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2299499"/>
            <a:ext cx="8229600" cy="4525963"/>
          </a:xfrm>
        </p:spPr>
        <p:txBody>
          <a:bodyPr/>
          <a:lstStyle/>
          <a:p>
            <a:pPr>
              <a:buNone/>
            </a:pPr>
            <a:r>
              <a:rPr lang="ru-RU" b="1" dirty="0" smtClean="0">
                <a:latin typeface="Times New Roman" pitchFamily="18" charset="0"/>
                <a:cs typeface="Times New Roman" pitchFamily="18" charset="0"/>
              </a:rPr>
              <a:t>Предполагает умение анализировать текст и находить информацию по заданной теме:</a:t>
            </a:r>
          </a:p>
          <a:p>
            <a:pPr>
              <a:buNone/>
            </a:pPr>
            <a:r>
              <a:rPr lang="ru-RU" b="1" dirty="0" smtClean="0">
                <a:latin typeface="Times New Roman" pitchFamily="18" charset="0"/>
                <a:cs typeface="Times New Roman" pitchFamily="18" charset="0"/>
              </a:rPr>
              <a:t>… демография</a:t>
            </a:r>
          </a:p>
          <a:p>
            <a:pPr>
              <a:buNone/>
            </a:pPr>
            <a:r>
              <a:rPr lang="ru-RU" b="1" dirty="0" smtClean="0">
                <a:latin typeface="Times New Roman" pitchFamily="18" charset="0"/>
                <a:cs typeface="Times New Roman" pitchFamily="18" charset="0"/>
              </a:rPr>
              <a:t>… экология</a:t>
            </a:r>
          </a:p>
          <a:p>
            <a:pPr>
              <a:buNone/>
            </a:pPr>
            <a:r>
              <a:rPr lang="ru-RU" b="1" dirty="0" smtClean="0">
                <a:latin typeface="Times New Roman" pitchFamily="18" charset="0"/>
                <a:cs typeface="Times New Roman" pitchFamily="18" charset="0"/>
              </a:rPr>
              <a:t>… производство</a:t>
            </a:r>
          </a:p>
          <a:p>
            <a:pPr>
              <a:buNone/>
            </a:pPr>
            <a:r>
              <a:rPr lang="ru-RU" b="1" dirty="0" smtClean="0">
                <a:latin typeface="Times New Roman" pitchFamily="18" charset="0"/>
                <a:cs typeface="Times New Roman" pitchFamily="18" charset="0"/>
              </a:rPr>
              <a:t>… ресурсы</a:t>
            </a:r>
          </a:p>
          <a:p>
            <a:pPr>
              <a:buNone/>
            </a:pPr>
            <a:r>
              <a:rPr lang="ru-RU" b="1" dirty="0" smtClean="0">
                <a:latin typeface="Times New Roman" pitchFamily="18" charset="0"/>
                <a:cs typeface="Times New Roman" pitchFamily="18" charset="0"/>
              </a:rPr>
              <a:t>И т.д.</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13</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67544" y="1628800"/>
            <a:ext cx="8424936" cy="4525963"/>
          </a:xfrm>
        </p:spPr>
        <p:txBody>
          <a:bodyPr>
            <a:normAutofit fontScale="77500" lnSpcReduction="20000"/>
          </a:bodyPr>
          <a:lstStyle/>
          <a:p>
            <a:r>
              <a:rPr lang="ru-RU" dirty="0">
                <a:latin typeface="Times New Roman" pitchFamily="18" charset="0"/>
                <a:cs typeface="Times New Roman" pitchFamily="18" charset="0"/>
              </a:rPr>
              <a:t>В каком из вы­ска­зы­ва­ний содержится ин­</a:t>
            </a:r>
            <a:r>
              <a:rPr lang="ru-RU" b="1" dirty="0">
                <a:latin typeface="Times New Roman" pitchFamily="18" charset="0"/>
                <a:cs typeface="Times New Roman" pitchFamily="18" charset="0"/>
                <a:hlinkClick r:id="rId2"/>
              </a:rPr>
              <a:t>фор</a:t>
            </a:r>
            <a:r>
              <a:rPr lang="ru-RU" dirty="0">
                <a:latin typeface="Times New Roman" pitchFamily="18" charset="0"/>
                <a:cs typeface="Times New Roman" pitchFamily="18" charset="0"/>
              </a:rPr>
              <a:t>­ма­ция о ре­жи­ме реки Амур?</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В си­сте­му Амура вхо­дит до двух­сот притоков. Круп­ней­шие из них: </a:t>
            </a:r>
            <a:r>
              <a:rPr lang="ru-RU" dirty="0" err="1">
                <a:latin typeface="Times New Roman" pitchFamily="18" charset="0"/>
                <a:cs typeface="Times New Roman" pitchFamily="18" charset="0"/>
              </a:rPr>
              <a:t>Зея</a:t>
            </a:r>
            <a:r>
              <a:rPr lang="ru-RU" dirty="0">
                <a:latin typeface="Times New Roman" pitchFamily="18" charset="0"/>
                <a:cs typeface="Times New Roman" pitchFamily="18" charset="0"/>
              </a:rPr>
              <a:t>, Бурея, </a:t>
            </a:r>
            <a:r>
              <a:rPr lang="ru-RU" dirty="0" err="1">
                <a:latin typeface="Times New Roman" pitchFamily="18" charset="0"/>
                <a:cs typeface="Times New Roman" pitchFamily="18" charset="0"/>
              </a:rPr>
              <a:t>Амгунь</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2) Амур — по­гра­нич­ная река России, часть его во­до­сбор­ной площади на­хо­дит­ся на тер­ри­то­рии Китая.</a:t>
            </a:r>
          </a:p>
          <a:p>
            <a:r>
              <a:rPr lang="ru-RU" dirty="0">
                <a:latin typeface="Times New Roman" pitchFamily="18" charset="0"/>
                <a:cs typeface="Times New Roman" pitchFamily="18" charset="0"/>
              </a:rPr>
              <a:t>3) Важнейшая осо­бен­ность Амура — зна­чи­тель­ные колебания уров­ня воды, обу­слов­лен­ные летне-осенними мус­сон­ны­ми дождями.</a:t>
            </a:r>
          </a:p>
          <a:p>
            <a:r>
              <a:rPr lang="ru-RU" dirty="0">
                <a:latin typeface="Times New Roman" pitchFamily="18" charset="0"/>
                <a:cs typeface="Times New Roman" pitchFamily="18" charset="0"/>
              </a:rPr>
              <a:t>4) В ниж­нем течении Амур имеет ши­ро­кую долину. Русло дро­бит­ся на рукава, ши­ро­кая пойма изоби­лу­ет множеством озёр.</a:t>
            </a:r>
          </a:p>
          <a:p>
            <a:pPr>
              <a:buNone/>
            </a:pPr>
            <a:endParaRPr lang="ru-RU"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13</a:t>
            </a:r>
            <a:endParaRPr lang="ru-RU" dirty="0"/>
          </a:p>
        </p:txBody>
      </p:sp>
      <p:sp>
        <p:nvSpPr>
          <p:cNvPr id="3" name="Объект 2"/>
          <p:cNvSpPr>
            <a:spLocks noGrp="1"/>
          </p:cNvSpPr>
          <p:nvPr>
            <p:ph idx="1"/>
          </p:nvPr>
        </p:nvSpPr>
        <p:spPr/>
        <p:txBody>
          <a:bodyPr/>
          <a:lstStyle/>
          <a:p>
            <a:r>
              <a:rPr lang="ru-RU" dirty="0" smtClean="0">
                <a:latin typeface="Times New Roman" pitchFamily="18" charset="0"/>
                <a:cs typeface="Times New Roman" pitchFamily="18" charset="0"/>
              </a:rPr>
              <a:t>Пояснение </a:t>
            </a:r>
          </a:p>
          <a:p>
            <a:r>
              <a:rPr lang="ru-RU" dirty="0" smtClean="0">
                <a:latin typeface="Times New Roman" pitchFamily="18" charset="0"/>
                <a:cs typeface="Times New Roman" pitchFamily="18" charset="0"/>
              </a:rPr>
              <a:t>Режим </a:t>
            </a:r>
            <a:r>
              <a:rPr lang="ru-RU" dirty="0">
                <a:latin typeface="Times New Roman" pitchFamily="18" charset="0"/>
                <a:cs typeface="Times New Roman" pitchFamily="18" charset="0"/>
              </a:rPr>
              <a:t>реки — это пе­ри­о­ды изменения уров­ня воды в реке: половодье, межень, паводок.</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3.</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7140706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ЗАДАНИЕ № 14</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001419"/>
          </a:xfrm>
        </p:spPr>
        <p:txBody>
          <a:bodyPr/>
          <a:lstStyle/>
          <a:p>
            <a:pPr>
              <a:buNone/>
            </a:pPr>
            <a:r>
              <a:rPr lang="ru-RU" b="1" dirty="0" smtClean="0">
                <a:latin typeface="Times New Roman" pitchFamily="18" charset="0"/>
                <a:cs typeface="Times New Roman" pitchFamily="18" charset="0"/>
              </a:rPr>
              <a:t>Умение находить объект на карте по его координатам.</a:t>
            </a:r>
            <a:endParaRPr lang="ru-RU" b="1" dirty="0">
              <a:latin typeface="Times New Roman" pitchFamily="18" charset="0"/>
              <a:cs typeface="Times New Roman" pitchFamily="18" charset="0"/>
            </a:endParaRPr>
          </a:p>
        </p:txBody>
      </p:sp>
      <p:pic>
        <p:nvPicPr>
          <p:cNvPr id="4" name="Рисунок 3" descr="img10.jpg"/>
          <p:cNvPicPr>
            <a:picLocks noChangeAspect="1"/>
          </p:cNvPicPr>
          <p:nvPr/>
        </p:nvPicPr>
        <p:blipFill>
          <a:blip r:embed="rId2" cstate="print"/>
          <a:stretch>
            <a:fillRect/>
          </a:stretch>
        </p:blipFill>
        <p:spPr>
          <a:xfrm>
            <a:off x="1835696" y="2204864"/>
            <a:ext cx="5891808" cy="4418856"/>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14</a:t>
            </a:r>
            <a:endParaRPr lang="ru-RU" dirty="0"/>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Определите, у какой рес­пуб­ли­ки в со­ста­ве РФ сто­ли­ца имеет гео­гра­фи­че­ские ко­ор­ди­на­ты 52° </a:t>
            </a:r>
            <a:r>
              <a:rPr lang="ru-RU" dirty="0" err="1">
                <a:latin typeface="Times New Roman" pitchFamily="18" charset="0"/>
                <a:cs typeface="Times New Roman" pitchFamily="18" charset="0"/>
              </a:rPr>
              <a:t>с.ш</a:t>
            </a:r>
            <a:r>
              <a:rPr lang="ru-RU" dirty="0">
                <a:latin typeface="Times New Roman" pitchFamily="18" charset="0"/>
                <a:cs typeface="Times New Roman" pitchFamily="18" charset="0"/>
              </a:rPr>
              <a:t>. и 108° </a:t>
            </a:r>
            <a:r>
              <a:rPr lang="ru-RU" dirty="0" err="1">
                <a:latin typeface="Times New Roman" pitchFamily="18" charset="0"/>
                <a:cs typeface="Times New Roman" pitchFamily="18" charset="0"/>
              </a:rPr>
              <a:t>в.д</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27525135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pPr algn="just"/>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Географические </a:t>
            </a:r>
            <a:r>
              <a:rPr lang="ru-RU" dirty="0">
                <a:latin typeface="Times New Roman" pitchFamily="18" charset="0"/>
                <a:cs typeface="Times New Roman" pitchFamily="18" charset="0"/>
              </a:rPr>
              <a:t>ко­ор­ди­на­ты вклю­ча­ют гео­гра­фи­че­скую ши­ро­ту и гео­гра­фи­че­скую долготу. Географическая ши­ро­та — это ве­ли­чи­на дуги ме­ри­ди­а­на от эк­ва­то­ра до за­дан­ной точки в градусах. Ши­ро­та бы­ва­ет се­вер­ная южная в гра­ни­цах от 0 гра­ду­сов (экватор) до 90 гра­ду­сов (широта полюсов). Географическая дол­го­та — ве­ли­чи­на дуги па­рал­ле­ли от ну­ле­во­го ме­ри­ди­а­на до за­дан­ной точки в градусах. Дол­го­та бы­ва­ет за­пад­ная и во­сточ­ная в гра­ни­цах от 0 до 180 градусов. Ответ на­хо­дим на карте атласа. Это Улан-Удэ, сто­ли­ца Бурятии.</a:t>
            </a:r>
          </a:p>
          <a:p>
            <a:pPr algn="just"/>
            <a:r>
              <a:rPr lang="ru-RU" dirty="0">
                <a:latin typeface="Times New Roman" pitchFamily="18" charset="0"/>
                <a:cs typeface="Times New Roman" pitchFamily="18" charset="0"/>
              </a:rPr>
              <a:t> </a:t>
            </a:r>
          </a:p>
          <a:p>
            <a:pPr algn="just"/>
            <a:r>
              <a:rPr lang="ru-RU" dirty="0">
                <a:latin typeface="Times New Roman" pitchFamily="18" charset="0"/>
                <a:cs typeface="Times New Roman" pitchFamily="18" charset="0"/>
              </a:rPr>
              <a:t>Ответ: Бурятия.</a:t>
            </a:r>
          </a:p>
          <a:p>
            <a:endParaRPr lang="ru-RU" dirty="0"/>
          </a:p>
        </p:txBody>
      </p:sp>
    </p:spTree>
    <p:extLst>
      <p:ext uri="{BB962C8B-B14F-4D97-AF65-F5344CB8AC3E}">
        <p14:creationId xmlns:p14="http://schemas.microsoft.com/office/powerpoint/2010/main" val="16457530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30622"/>
            <a:ext cx="8229600" cy="562074"/>
          </a:xfrm>
        </p:spPr>
        <p:txBody>
          <a:bodyPr>
            <a:normAutofit fontScale="90000"/>
          </a:bodyPr>
          <a:lstStyle/>
          <a:p>
            <a:r>
              <a:rPr lang="ru-RU" b="1" dirty="0" smtClean="0">
                <a:latin typeface="Times New Roman" pitchFamily="18" charset="0"/>
                <a:cs typeface="Times New Roman" pitchFamily="18" charset="0"/>
              </a:rPr>
              <a:t>ЗАДАНИЕ № 14 (тренинг)</a:t>
            </a:r>
            <a:endParaRPr lang="ru-RU" b="1" dirty="0">
              <a:latin typeface="Times New Roman" pitchFamily="18" charset="0"/>
              <a:cs typeface="Times New Roman" pitchFamily="18" charset="0"/>
            </a:endParaRPr>
          </a:p>
        </p:txBody>
      </p:sp>
      <p:pic>
        <p:nvPicPr>
          <p:cNvPr id="4" name="Содержимое 3" descr="Карта-copy1.jpg"/>
          <p:cNvPicPr>
            <a:picLocks noGrp="1" noChangeAspect="1"/>
          </p:cNvPicPr>
          <p:nvPr>
            <p:ph idx="1"/>
          </p:nvPr>
        </p:nvPicPr>
        <p:blipFill>
          <a:blip r:embed="rId3" cstate="print"/>
          <a:srcRect b="26250"/>
          <a:stretch>
            <a:fillRect/>
          </a:stretch>
        </p:blipFill>
        <p:spPr>
          <a:xfrm>
            <a:off x="251520" y="908720"/>
            <a:ext cx="8640960" cy="5949280"/>
          </a:xfrm>
        </p:spPr>
      </p:pic>
      <p:sp>
        <p:nvSpPr>
          <p:cNvPr id="5" name="Овал 4"/>
          <p:cNvSpPr/>
          <p:nvPr/>
        </p:nvSpPr>
        <p:spPr>
          <a:xfrm>
            <a:off x="323528" y="2564904"/>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60</a:t>
            </a:r>
            <a:endParaRPr lang="ru-RU" sz="1600" b="1" dirty="0">
              <a:solidFill>
                <a:schemeClr val="tx1"/>
              </a:solidFill>
            </a:endParaRPr>
          </a:p>
        </p:txBody>
      </p:sp>
      <p:sp>
        <p:nvSpPr>
          <p:cNvPr id="6" name="Овал 5"/>
          <p:cNvSpPr/>
          <p:nvPr/>
        </p:nvSpPr>
        <p:spPr>
          <a:xfrm>
            <a:off x="323528" y="4509120"/>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50</a:t>
            </a:r>
            <a:endParaRPr lang="ru-RU" sz="1600" b="1" dirty="0">
              <a:solidFill>
                <a:schemeClr val="tx1"/>
              </a:solidFill>
            </a:endParaRPr>
          </a:p>
        </p:txBody>
      </p:sp>
      <p:sp>
        <p:nvSpPr>
          <p:cNvPr id="7" name="Овал 6"/>
          <p:cNvSpPr/>
          <p:nvPr/>
        </p:nvSpPr>
        <p:spPr>
          <a:xfrm>
            <a:off x="755576" y="692696"/>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70</a:t>
            </a:r>
            <a:endParaRPr lang="ru-RU" sz="1600" b="1" dirty="0">
              <a:solidFill>
                <a:schemeClr val="tx1"/>
              </a:solidFill>
            </a:endParaRPr>
          </a:p>
        </p:txBody>
      </p:sp>
      <p:sp>
        <p:nvSpPr>
          <p:cNvPr id="8" name="Овал 7"/>
          <p:cNvSpPr/>
          <p:nvPr/>
        </p:nvSpPr>
        <p:spPr>
          <a:xfrm>
            <a:off x="323528" y="6353944"/>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40</a:t>
            </a:r>
            <a:endParaRPr lang="ru-RU" sz="1600" b="1" dirty="0">
              <a:solidFill>
                <a:schemeClr val="tx1"/>
              </a:solidFill>
            </a:endParaRPr>
          </a:p>
        </p:txBody>
      </p:sp>
      <p:sp>
        <p:nvSpPr>
          <p:cNvPr id="9" name="Овал 8"/>
          <p:cNvSpPr/>
          <p:nvPr/>
        </p:nvSpPr>
        <p:spPr>
          <a:xfrm>
            <a:off x="3275856"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0</a:t>
            </a:r>
            <a:endParaRPr lang="ru-RU" sz="1600" b="1" dirty="0">
              <a:solidFill>
                <a:schemeClr val="tx1"/>
              </a:solidFill>
            </a:endParaRPr>
          </a:p>
        </p:txBody>
      </p:sp>
      <p:sp>
        <p:nvSpPr>
          <p:cNvPr id="10" name="Овал 9"/>
          <p:cNvSpPr/>
          <p:nvPr/>
        </p:nvSpPr>
        <p:spPr>
          <a:xfrm>
            <a:off x="4067944"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10</a:t>
            </a:r>
            <a:endParaRPr lang="ru-RU" sz="1600" b="1" dirty="0">
              <a:solidFill>
                <a:schemeClr val="tx1"/>
              </a:solidFill>
            </a:endParaRPr>
          </a:p>
        </p:txBody>
      </p:sp>
      <p:sp>
        <p:nvSpPr>
          <p:cNvPr id="11" name="Овал 10"/>
          <p:cNvSpPr/>
          <p:nvPr/>
        </p:nvSpPr>
        <p:spPr>
          <a:xfrm>
            <a:off x="4716016"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20</a:t>
            </a:r>
            <a:endParaRPr lang="ru-RU" sz="1600" b="1" dirty="0">
              <a:solidFill>
                <a:schemeClr val="tx1"/>
              </a:solidFill>
            </a:endParaRPr>
          </a:p>
        </p:txBody>
      </p:sp>
      <p:sp>
        <p:nvSpPr>
          <p:cNvPr id="13" name="Овал 12"/>
          <p:cNvSpPr/>
          <p:nvPr/>
        </p:nvSpPr>
        <p:spPr>
          <a:xfrm>
            <a:off x="5508104"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30</a:t>
            </a:r>
            <a:endParaRPr lang="ru-RU" sz="1600" b="1" dirty="0">
              <a:solidFill>
                <a:schemeClr val="tx1"/>
              </a:solidFill>
            </a:endParaRPr>
          </a:p>
        </p:txBody>
      </p:sp>
      <p:sp>
        <p:nvSpPr>
          <p:cNvPr id="14" name="Овал 13"/>
          <p:cNvSpPr/>
          <p:nvPr/>
        </p:nvSpPr>
        <p:spPr>
          <a:xfrm>
            <a:off x="7236296"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50</a:t>
            </a:r>
            <a:endParaRPr lang="ru-RU" sz="1600" b="1" dirty="0">
              <a:solidFill>
                <a:schemeClr val="tx1"/>
              </a:solidFill>
            </a:endParaRPr>
          </a:p>
        </p:txBody>
      </p:sp>
      <p:sp>
        <p:nvSpPr>
          <p:cNvPr id="15" name="Овал 14"/>
          <p:cNvSpPr/>
          <p:nvPr/>
        </p:nvSpPr>
        <p:spPr>
          <a:xfrm>
            <a:off x="6300192" y="692696"/>
            <a:ext cx="576064" cy="5040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40</a:t>
            </a:r>
            <a:endParaRPr lang="ru-RU" sz="1600" b="1" dirty="0">
              <a:solidFill>
                <a:schemeClr val="tx1"/>
              </a:solidFill>
            </a:endParaRPr>
          </a:p>
        </p:txBody>
      </p:sp>
      <p:sp>
        <p:nvSpPr>
          <p:cNvPr id="16" name="Овал 15"/>
          <p:cNvSpPr/>
          <p:nvPr/>
        </p:nvSpPr>
        <p:spPr>
          <a:xfrm>
            <a:off x="2123728" y="4437112"/>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2483768" y="5805264"/>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p:cNvSpPr/>
          <p:nvPr/>
        </p:nvSpPr>
        <p:spPr>
          <a:xfrm>
            <a:off x="5868144" y="4077072"/>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Овал 18"/>
          <p:cNvSpPr/>
          <p:nvPr/>
        </p:nvSpPr>
        <p:spPr>
          <a:xfrm>
            <a:off x="5364088" y="4797152"/>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Овал 19"/>
          <p:cNvSpPr/>
          <p:nvPr/>
        </p:nvSpPr>
        <p:spPr>
          <a:xfrm>
            <a:off x="3851920" y="5229200"/>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Овал 20"/>
          <p:cNvSpPr/>
          <p:nvPr/>
        </p:nvSpPr>
        <p:spPr>
          <a:xfrm>
            <a:off x="7740352" y="2852936"/>
            <a:ext cx="360040" cy="360040"/>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092280" y="3068960"/>
            <a:ext cx="1811713" cy="646331"/>
          </a:xfrm>
          <a:prstGeom prst="rect">
            <a:avLst/>
          </a:prstGeom>
          <a:noFill/>
        </p:spPr>
        <p:txBody>
          <a:bodyPr wrap="none" lIns="91440" tIns="45720" rIns="91440" bIns="45720">
            <a:spAutoFit/>
          </a:bodyPr>
          <a:lstStyle/>
          <a:p>
            <a:pPr algn="ctr"/>
            <a:r>
              <a:rPr lang="ru-RU" sz="3600" b="1" cap="none" spc="0" dirty="0" smtClean="0">
                <a:ln w="1905"/>
                <a:effectLst>
                  <a:innerShdw blurRad="69850" dist="43180" dir="5400000">
                    <a:srgbClr val="000000">
                      <a:alpha val="65000"/>
                    </a:srgbClr>
                  </a:innerShdw>
                </a:effectLst>
              </a:rPr>
              <a:t>Вологда</a:t>
            </a:r>
            <a:endParaRPr lang="ru-RU" sz="3600" b="1" cap="none" spc="0" dirty="0">
              <a:ln w="1905"/>
              <a:effectLst>
                <a:innerShdw blurRad="69850" dist="43180" dir="5400000">
                  <a:srgbClr val="000000">
                    <a:alpha val="65000"/>
                  </a:srgbClr>
                </a:innerShdw>
              </a:effectLst>
            </a:endParaRPr>
          </a:p>
        </p:txBody>
      </p:sp>
      <p:sp>
        <p:nvSpPr>
          <p:cNvPr id="23" name="Прямоугольник 22"/>
          <p:cNvSpPr/>
          <p:nvPr/>
        </p:nvSpPr>
        <p:spPr>
          <a:xfrm>
            <a:off x="6008825" y="4149080"/>
            <a:ext cx="1962397" cy="646331"/>
          </a:xfrm>
          <a:prstGeom prst="rect">
            <a:avLst/>
          </a:prstGeom>
          <a:noFill/>
        </p:spPr>
        <p:txBody>
          <a:bodyPr wrap="none" lIns="91440" tIns="45720" rIns="91440" bIns="45720">
            <a:spAutoFit/>
          </a:bodyPr>
          <a:lstStyle/>
          <a:p>
            <a:pPr algn="ctr"/>
            <a:r>
              <a:rPr lang="ru-RU" sz="3600" b="1" cap="none" spc="0" dirty="0" smtClean="0">
                <a:ln w="1905"/>
                <a:effectLst>
                  <a:innerShdw blurRad="69850" dist="43180" dir="5400000">
                    <a:srgbClr val="000000">
                      <a:alpha val="65000"/>
                    </a:srgbClr>
                  </a:innerShdw>
                </a:effectLst>
              </a:rPr>
              <a:t>Вильнюс</a:t>
            </a:r>
            <a:endParaRPr lang="ru-RU" sz="3600" b="1" cap="none" spc="0" dirty="0">
              <a:ln w="1905"/>
              <a:effectLst>
                <a:innerShdw blurRad="69850" dist="43180" dir="5400000">
                  <a:srgbClr val="000000">
                    <a:alpha val="65000"/>
                  </a:srgbClr>
                </a:innerShdw>
              </a:effectLst>
            </a:endParaRPr>
          </a:p>
        </p:txBody>
      </p:sp>
      <p:sp>
        <p:nvSpPr>
          <p:cNvPr id="24" name="Прямоугольник 23"/>
          <p:cNvSpPr/>
          <p:nvPr/>
        </p:nvSpPr>
        <p:spPr>
          <a:xfrm>
            <a:off x="5652120" y="4869160"/>
            <a:ext cx="1405899" cy="646331"/>
          </a:xfrm>
          <a:prstGeom prst="rect">
            <a:avLst/>
          </a:prstGeom>
          <a:noFill/>
        </p:spPr>
        <p:txBody>
          <a:bodyPr wrap="none" lIns="91440" tIns="45720" rIns="91440" bIns="45720">
            <a:spAutoFit/>
          </a:bodyPr>
          <a:lstStyle/>
          <a:p>
            <a:pPr algn="ctr"/>
            <a:r>
              <a:rPr lang="ru-RU" sz="3600" b="1" dirty="0" smtClean="0">
                <a:ln w="1905"/>
                <a:effectLst>
                  <a:innerShdw blurRad="69850" dist="43180" dir="5400000">
                    <a:srgbClr val="000000">
                      <a:alpha val="65000"/>
                    </a:srgbClr>
                  </a:innerShdw>
                </a:effectLst>
              </a:rPr>
              <a:t>Л</a:t>
            </a:r>
            <a:r>
              <a:rPr lang="ru-RU" sz="3600" b="1" cap="none" spc="0" dirty="0" smtClean="0">
                <a:ln w="1905"/>
                <a:effectLst>
                  <a:innerShdw blurRad="69850" dist="43180" dir="5400000">
                    <a:srgbClr val="000000">
                      <a:alpha val="65000"/>
                    </a:srgbClr>
                  </a:innerShdw>
                </a:effectLst>
              </a:rPr>
              <a:t>одзь</a:t>
            </a:r>
            <a:endParaRPr lang="ru-RU" sz="3600" b="1" cap="none" spc="0" dirty="0">
              <a:ln w="1905"/>
              <a:effectLst>
                <a:innerShdw blurRad="69850" dist="43180" dir="5400000">
                  <a:srgbClr val="000000">
                    <a:alpha val="65000"/>
                  </a:srgbClr>
                </a:innerShdw>
              </a:effectLst>
            </a:endParaRPr>
          </a:p>
        </p:txBody>
      </p:sp>
      <p:sp>
        <p:nvSpPr>
          <p:cNvPr id="25" name="Прямоугольник 24"/>
          <p:cNvSpPr/>
          <p:nvPr/>
        </p:nvSpPr>
        <p:spPr>
          <a:xfrm>
            <a:off x="3956662" y="5373216"/>
            <a:ext cx="1890261" cy="646331"/>
          </a:xfrm>
          <a:prstGeom prst="rect">
            <a:avLst/>
          </a:prstGeom>
          <a:noFill/>
        </p:spPr>
        <p:txBody>
          <a:bodyPr wrap="none" lIns="91440" tIns="45720" rIns="91440" bIns="45720">
            <a:spAutoFit/>
          </a:bodyPr>
          <a:lstStyle/>
          <a:p>
            <a:pPr algn="ctr"/>
            <a:r>
              <a:rPr lang="ru-RU" sz="3600" b="1" cap="none" spc="0" dirty="0" smtClean="0">
                <a:ln w="1905"/>
                <a:effectLst>
                  <a:innerShdw blurRad="69850" dist="43180" dir="5400000">
                    <a:srgbClr val="000000">
                      <a:alpha val="65000"/>
                    </a:srgbClr>
                  </a:innerShdw>
                </a:effectLst>
              </a:rPr>
              <a:t>Лейпциг</a:t>
            </a:r>
            <a:endParaRPr lang="ru-RU" sz="3600" b="1" cap="none" spc="0" dirty="0">
              <a:ln w="1905"/>
              <a:effectLst>
                <a:innerShdw blurRad="69850" dist="43180" dir="5400000">
                  <a:srgbClr val="000000">
                    <a:alpha val="65000"/>
                  </a:srgbClr>
                </a:innerShdw>
              </a:effectLst>
            </a:endParaRPr>
          </a:p>
        </p:txBody>
      </p:sp>
      <p:sp>
        <p:nvSpPr>
          <p:cNvPr id="26" name="Прямоугольник 25"/>
          <p:cNvSpPr/>
          <p:nvPr/>
        </p:nvSpPr>
        <p:spPr>
          <a:xfrm>
            <a:off x="2771800" y="5805264"/>
            <a:ext cx="1231426" cy="646331"/>
          </a:xfrm>
          <a:prstGeom prst="rect">
            <a:avLst/>
          </a:prstGeom>
          <a:noFill/>
        </p:spPr>
        <p:txBody>
          <a:bodyPr wrap="none" lIns="91440" tIns="45720" rIns="91440" bIns="45720">
            <a:spAutoFit/>
          </a:bodyPr>
          <a:lstStyle/>
          <a:p>
            <a:pPr algn="ctr"/>
            <a:r>
              <a:rPr lang="ru-RU" sz="3600" b="1" dirty="0" smtClean="0">
                <a:ln w="1905"/>
                <a:effectLst>
                  <a:innerShdw blurRad="69850" dist="43180" dir="5400000">
                    <a:srgbClr val="000000">
                      <a:alpha val="65000"/>
                    </a:srgbClr>
                  </a:innerShdw>
                </a:effectLst>
              </a:rPr>
              <a:t>Лион</a:t>
            </a:r>
            <a:endParaRPr lang="ru-RU" sz="3600" b="1" cap="none" spc="0" dirty="0">
              <a:ln w="1905"/>
              <a:effectLst>
                <a:innerShdw blurRad="69850" dist="43180" dir="5400000">
                  <a:srgbClr val="000000">
                    <a:alpha val="65000"/>
                  </a:srgbClr>
                </a:innerShdw>
              </a:effectLst>
            </a:endParaRPr>
          </a:p>
        </p:txBody>
      </p:sp>
      <p:sp>
        <p:nvSpPr>
          <p:cNvPr id="27" name="Прямоугольник 26"/>
          <p:cNvSpPr/>
          <p:nvPr/>
        </p:nvSpPr>
        <p:spPr>
          <a:xfrm>
            <a:off x="395536" y="4581128"/>
            <a:ext cx="2377831" cy="646331"/>
          </a:xfrm>
          <a:prstGeom prst="rect">
            <a:avLst/>
          </a:prstGeom>
          <a:noFill/>
        </p:spPr>
        <p:txBody>
          <a:bodyPr wrap="none" lIns="91440" tIns="45720" rIns="91440" bIns="45720">
            <a:spAutoFit/>
          </a:bodyPr>
          <a:lstStyle/>
          <a:p>
            <a:pPr algn="ctr"/>
            <a:r>
              <a:rPr lang="ru-RU" sz="3600" b="1" dirty="0" smtClean="0">
                <a:ln w="1905"/>
                <a:effectLst>
                  <a:innerShdw blurRad="69850" dist="43180" dir="5400000">
                    <a:srgbClr val="000000">
                      <a:alpha val="65000"/>
                    </a:srgbClr>
                  </a:innerShdw>
                </a:effectLst>
              </a:rPr>
              <a:t>Манчестер</a:t>
            </a:r>
            <a:endParaRPr lang="ru-RU" sz="3600" b="1" cap="none" spc="0" dirty="0">
              <a:ln w="1905"/>
              <a:effectLst>
                <a:innerShdw blurRad="69850" dist="43180" dir="5400000">
                  <a:srgbClr val="000000">
                    <a:alpha val="65000"/>
                  </a:srgbClr>
                </a:innerShdw>
              </a:effectLst>
            </a:endParaRPr>
          </a:p>
        </p:txBody>
      </p:sp>
      <p:sp>
        <p:nvSpPr>
          <p:cNvPr id="28" name="Прямоугольник 27"/>
          <p:cNvSpPr/>
          <p:nvPr/>
        </p:nvSpPr>
        <p:spPr>
          <a:xfrm>
            <a:off x="539552" y="1124744"/>
            <a:ext cx="3447867" cy="2585323"/>
          </a:xfrm>
          <a:prstGeom prst="rect">
            <a:avLst/>
          </a:prstGeom>
          <a:noFill/>
        </p:spPr>
        <p:txBody>
          <a:bodyPr wrap="none" lIns="91440" tIns="45720" rIns="91440" bIns="45720">
            <a:spAutoFit/>
          </a:bodyPr>
          <a:lstStyle/>
          <a:p>
            <a:pPr algn="ctr"/>
            <a:r>
              <a:rPr lang="ru-RU" sz="5400" b="1" cap="none" spc="0" dirty="0" smtClean="0">
                <a:ln w="1905"/>
                <a:effectLst>
                  <a:innerShdw blurRad="69850" dist="43180" dir="5400000">
                    <a:srgbClr val="000000">
                      <a:alpha val="65000"/>
                    </a:srgbClr>
                  </a:innerShdw>
                </a:effectLst>
              </a:rPr>
              <a:t>46 </a:t>
            </a:r>
            <a:r>
              <a:rPr lang="ru-RU" sz="5400" b="1" cap="none" spc="0" dirty="0" err="1" smtClean="0">
                <a:ln w="1905"/>
                <a:effectLst>
                  <a:innerShdw blurRad="69850" dist="43180" dir="5400000">
                    <a:srgbClr val="000000">
                      <a:alpha val="65000"/>
                    </a:srgbClr>
                  </a:innerShdw>
                </a:effectLst>
              </a:rPr>
              <a:t>сш</a:t>
            </a:r>
            <a:r>
              <a:rPr lang="ru-RU" sz="5400" b="1" cap="none" spc="0" dirty="0" smtClean="0">
                <a:ln w="1905"/>
                <a:effectLst>
                  <a:innerShdw blurRad="69850" dist="43180" dir="5400000">
                    <a:srgbClr val="000000">
                      <a:alpha val="65000"/>
                    </a:srgbClr>
                  </a:innerShdw>
                </a:effectLst>
              </a:rPr>
              <a:t>, 3 </a:t>
            </a:r>
            <a:r>
              <a:rPr lang="ru-RU" sz="5400" b="1" cap="none" spc="0" dirty="0" err="1" smtClean="0">
                <a:ln w="1905"/>
                <a:effectLst>
                  <a:innerShdw blurRad="69850" dist="43180" dir="5400000">
                    <a:srgbClr val="000000">
                      <a:alpha val="65000"/>
                    </a:srgbClr>
                  </a:innerShdw>
                </a:effectLst>
              </a:rPr>
              <a:t>вд</a:t>
            </a:r>
            <a:endParaRPr lang="ru-RU" sz="5400" b="1" cap="none" spc="0" dirty="0" smtClean="0">
              <a:ln w="1905"/>
              <a:effectLst>
                <a:innerShdw blurRad="69850" dist="43180" dir="5400000">
                  <a:srgbClr val="000000">
                    <a:alpha val="65000"/>
                  </a:srgbClr>
                </a:innerShdw>
              </a:effectLst>
            </a:endParaRPr>
          </a:p>
          <a:p>
            <a:pPr algn="ctr"/>
            <a:r>
              <a:rPr lang="ru-RU" sz="5400" b="1" dirty="0" smtClean="0">
                <a:ln w="1905"/>
                <a:effectLst>
                  <a:innerShdw blurRad="69850" dist="43180" dir="5400000">
                    <a:srgbClr val="000000">
                      <a:alpha val="65000"/>
                    </a:srgbClr>
                  </a:innerShdw>
                </a:effectLst>
              </a:rPr>
              <a:t>60сш,40вд</a:t>
            </a:r>
          </a:p>
          <a:p>
            <a:pPr algn="ctr"/>
            <a:r>
              <a:rPr lang="ru-RU" sz="5400" b="1" cap="none" spc="0" dirty="0" smtClean="0">
                <a:ln w="1905"/>
                <a:effectLst>
                  <a:innerShdw blurRad="69850" dist="43180" dir="5400000">
                    <a:srgbClr val="000000">
                      <a:alpha val="65000"/>
                    </a:srgbClr>
                  </a:innerShdw>
                </a:effectLst>
              </a:rPr>
              <a:t>49сш,10вд</a:t>
            </a:r>
            <a:endParaRPr lang="ru-RU" sz="5400" b="1" cap="none" spc="0" dirty="0">
              <a:ln w="1905"/>
              <a:effectLst>
                <a:innerShdw blurRad="69850" dist="43180" dir="5400000">
                  <a:srgbClr val="000000">
                    <a:alpha val="65000"/>
                  </a:srgbClr>
                </a:innerShdw>
              </a:effectLst>
            </a:endParaRPr>
          </a:p>
        </p:txBody>
      </p:sp>
      <p:cxnSp>
        <p:nvCxnSpPr>
          <p:cNvPr id="30" name="Прямая соединительная линия 29"/>
          <p:cNvCxnSpPr>
            <a:endCxn id="17" idx="2"/>
          </p:cNvCxnSpPr>
          <p:nvPr/>
        </p:nvCxnSpPr>
        <p:spPr>
          <a:xfrm>
            <a:off x="251520" y="5517232"/>
            <a:ext cx="2232248" cy="468052"/>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a:stCxn id="9" idx="6"/>
            <a:endCxn id="17" idx="0"/>
          </p:cNvCxnSpPr>
          <p:nvPr/>
        </p:nvCxnSpPr>
        <p:spPr>
          <a:xfrm flipH="1">
            <a:off x="2663788" y="944724"/>
            <a:ext cx="1188132" cy="4860540"/>
          </a:xfrm>
          <a:prstGeom prst="line">
            <a:avLst/>
          </a:prstGeom>
          <a:ln w="381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6" name="Овал 35"/>
          <p:cNvSpPr/>
          <p:nvPr/>
        </p:nvSpPr>
        <p:spPr>
          <a:xfrm>
            <a:off x="8567936" y="2420888"/>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60</a:t>
            </a:r>
            <a:endParaRPr lang="ru-RU" sz="1600" b="1" dirty="0">
              <a:solidFill>
                <a:schemeClr val="tx1"/>
              </a:solidFill>
            </a:endParaRPr>
          </a:p>
        </p:txBody>
      </p:sp>
      <p:sp>
        <p:nvSpPr>
          <p:cNvPr id="37" name="Овал 36"/>
          <p:cNvSpPr/>
          <p:nvPr/>
        </p:nvSpPr>
        <p:spPr>
          <a:xfrm>
            <a:off x="8567936" y="4437112"/>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50</a:t>
            </a:r>
            <a:endParaRPr lang="ru-RU" sz="1600" b="1" dirty="0">
              <a:solidFill>
                <a:schemeClr val="tx1"/>
              </a:solidFill>
            </a:endParaRPr>
          </a:p>
        </p:txBody>
      </p:sp>
      <p:sp>
        <p:nvSpPr>
          <p:cNvPr id="38" name="Овал 37"/>
          <p:cNvSpPr/>
          <p:nvPr/>
        </p:nvSpPr>
        <p:spPr>
          <a:xfrm>
            <a:off x="8567936" y="6353944"/>
            <a:ext cx="576064"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rPr>
              <a:t>40</a:t>
            </a:r>
            <a:endParaRPr lang="ru-RU" sz="1600" b="1" dirty="0">
              <a:solidFill>
                <a:schemeClr val="tx1"/>
              </a:solidFill>
            </a:endParaRPr>
          </a:p>
        </p:txBody>
      </p:sp>
      <p:cxnSp>
        <p:nvCxnSpPr>
          <p:cNvPr id="40" name="Прямая соединительная линия 39"/>
          <p:cNvCxnSpPr>
            <a:stCxn id="21" idx="6"/>
          </p:cNvCxnSpPr>
          <p:nvPr/>
        </p:nvCxnSpPr>
        <p:spPr>
          <a:xfrm flipV="1">
            <a:off x="8100392" y="2780931"/>
            <a:ext cx="520271" cy="252025"/>
          </a:xfrm>
          <a:prstGeom prst="line">
            <a:avLst/>
          </a:prstGeom>
          <a:ln w="508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a:endCxn id="21" idx="1"/>
          </p:cNvCxnSpPr>
          <p:nvPr/>
        </p:nvCxnSpPr>
        <p:spPr>
          <a:xfrm>
            <a:off x="6732240" y="1196752"/>
            <a:ext cx="1060839" cy="1708911"/>
          </a:xfrm>
          <a:prstGeom prst="line">
            <a:avLst/>
          </a:prstGeom>
          <a:ln w="508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8" name="Овал 47"/>
          <p:cNvSpPr/>
          <p:nvPr/>
        </p:nvSpPr>
        <p:spPr>
          <a:xfrm>
            <a:off x="3779912" y="5157192"/>
            <a:ext cx="504056" cy="5040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down)">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15</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r>
              <a:rPr lang="ru-RU" b="1" dirty="0" smtClean="0">
                <a:solidFill>
                  <a:srgbClr val="C00000"/>
                </a:solidFill>
                <a:latin typeface="Times New Roman" pitchFamily="18" charset="0"/>
                <a:cs typeface="Times New Roman" pitchFamily="18" charset="0"/>
              </a:rPr>
              <a:t>Уметь объяснять существенные признаки географических объектов и явлений.</a:t>
            </a:r>
          </a:p>
          <a:p>
            <a:r>
              <a:rPr lang="ru-RU" b="1" dirty="0" smtClean="0">
                <a:latin typeface="Times New Roman" pitchFamily="18" charset="0"/>
                <a:cs typeface="Times New Roman" pitchFamily="18" charset="0"/>
              </a:rPr>
              <a:t>НАПРИМЕР:</a:t>
            </a:r>
          </a:p>
          <a:p>
            <a:r>
              <a:rPr lang="ru-RU" b="1" dirty="0" smtClean="0">
                <a:latin typeface="Times New Roman" pitchFamily="18" charset="0"/>
                <a:cs typeface="Times New Roman" pitchFamily="18" charset="0"/>
              </a:rPr>
              <a:t>Почему в Чили часто происходят землетрясения?</a:t>
            </a:r>
          </a:p>
          <a:p>
            <a:r>
              <a:rPr lang="ru-RU" b="1" dirty="0" smtClean="0">
                <a:latin typeface="Times New Roman" pitchFamily="18" charset="0"/>
                <a:cs typeface="Times New Roman" pitchFamily="18" charset="0"/>
              </a:rPr>
              <a:t>Почему в Японии дожди идут  преимущественно летом?</a:t>
            </a:r>
          </a:p>
          <a:p>
            <a:r>
              <a:rPr lang="ru-RU" b="1" dirty="0" smtClean="0">
                <a:latin typeface="Times New Roman" pitchFamily="18" charset="0"/>
                <a:cs typeface="Times New Roman" pitchFamily="18" charset="0"/>
              </a:rPr>
              <a:t>Почему в Костромской области развита лесная промышленность?</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15</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55000" lnSpcReduction="20000"/>
          </a:bodyPr>
          <a:lstStyle/>
          <a:p>
            <a:r>
              <a:rPr lang="ru-RU" sz="4000" dirty="0">
                <a:latin typeface="Times New Roman" pitchFamily="18" charset="0"/>
                <a:cs typeface="Times New Roman" pitchFamily="18" charset="0"/>
              </a:rPr>
              <a:t>12 сен­тяб­ря 2012 г. более 10,6 тыс. че­ло­век были эва­ку­и­ро­ва­ны в Гва­те­ма­ле из окрест­но­стей вулкана </a:t>
            </a:r>
            <a:r>
              <a:rPr lang="ru-RU" sz="4000" dirty="0" err="1">
                <a:latin typeface="Times New Roman" pitchFamily="18" charset="0"/>
                <a:cs typeface="Times New Roman" pitchFamily="18" charset="0"/>
              </a:rPr>
              <a:t>Фуэго</a:t>
            </a:r>
            <a:r>
              <a:rPr lang="ru-RU" sz="4000" dirty="0">
                <a:latin typeface="Times New Roman" pitchFamily="18" charset="0"/>
                <a:cs typeface="Times New Roman" pitchFamily="18" charset="0"/>
              </a:rPr>
              <a:t> в связи с его резко воз­рос­шей активностью. На­ци­о­наль­ный координационный совет по борь­бе с по­след­стви­я­ми стихийных бед­ствий объявил выс­ший уровень тре­во­ги в окрест­но­стях вулкана. Такое ре­ше­ние было при­ня­то после того, как в кра­те­ре </a:t>
            </a:r>
            <a:r>
              <a:rPr lang="ru-RU" sz="4000" dirty="0" err="1">
                <a:latin typeface="Times New Roman" pitchFamily="18" charset="0"/>
                <a:cs typeface="Times New Roman" pitchFamily="18" charset="0"/>
              </a:rPr>
              <a:t>Фуэго</a:t>
            </a:r>
            <a:r>
              <a:rPr lang="ru-RU" sz="4000" dirty="0">
                <a:latin typeface="Times New Roman" pitchFamily="18" charset="0"/>
                <a:cs typeface="Times New Roman" pitchFamily="18" charset="0"/>
              </a:rPr>
              <a:t> про­изо­шли сильные взрывы, после ко­то­рых зарегистрированы вы­бро­сы газов, до­стиг­ших высоты более 1 км. Вул­кан </a:t>
            </a:r>
            <a:r>
              <a:rPr lang="ru-RU" sz="4000" dirty="0" err="1">
                <a:latin typeface="Times New Roman" pitchFamily="18" charset="0"/>
                <a:cs typeface="Times New Roman" pitchFamily="18" charset="0"/>
              </a:rPr>
              <a:t>Фуэго</a:t>
            </a:r>
            <a:r>
              <a:rPr lang="ru-RU" sz="4000" dirty="0">
                <a:latin typeface="Times New Roman" pitchFamily="18" charset="0"/>
                <a:cs typeface="Times New Roman" pitchFamily="18" charset="0"/>
              </a:rPr>
              <a:t>, вы­со­та которого со­став­ля­ет 3700 мет­ров над уров­нем моря, пе­ри­о­ди­че­ски напоминает о себе вы­бро­са­ми раскалённых газов и пепла.</a:t>
            </a:r>
          </a:p>
          <a:p>
            <a:r>
              <a:rPr lang="ru-RU" sz="4000" dirty="0">
                <a:latin typeface="Times New Roman" pitchFamily="18" charset="0"/>
                <a:cs typeface="Times New Roman" pitchFamily="18" charset="0"/>
              </a:rPr>
              <a:t> </a:t>
            </a:r>
          </a:p>
          <a:p>
            <a:r>
              <a:rPr lang="ru-RU" sz="4000" dirty="0">
                <a:latin typeface="Times New Roman" pitchFamily="18" charset="0"/>
                <a:cs typeface="Times New Roman" pitchFamily="18" charset="0"/>
              </a:rPr>
              <a:t>Чем объ­яс­ня­ет­ся наличие в Гва­те­ма­ле действующих вулканов?</a:t>
            </a:r>
          </a:p>
          <a:p>
            <a:endParaRPr lang="ru-RU" dirty="0"/>
          </a:p>
        </p:txBody>
      </p:sp>
    </p:spTree>
    <p:extLst>
      <p:ext uri="{BB962C8B-B14F-4D97-AF65-F5344CB8AC3E}">
        <p14:creationId xmlns:p14="http://schemas.microsoft.com/office/powerpoint/2010/main" val="40978737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15</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Гва­те­ма­ла расположена на окра­и­не Карибской плиты вб­ли­зи границы ли­то­сфер­ных плит.</a:t>
            </a:r>
          </a:p>
          <a:p>
            <a:r>
              <a:rPr lang="ru-RU" dirty="0">
                <a:latin typeface="Times New Roman" pitchFamily="18" charset="0"/>
                <a:cs typeface="Times New Roman" pitchFamily="18" charset="0"/>
              </a:rPr>
              <a:t>2. Это сей­сми­че­ская зона.</a:t>
            </a:r>
          </a:p>
        </p:txBody>
      </p:sp>
    </p:spTree>
    <p:extLst>
      <p:ext uri="{BB962C8B-B14F-4D97-AF65-F5344CB8AC3E}">
        <p14:creationId xmlns:p14="http://schemas.microsoft.com/office/powerpoint/2010/main" val="2442944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
        <p:nvSpPr>
          <p:cNvPr id="4" name="Прямоугольник 3"/>
          <p:cNvSpPr/>
          <p:nvPr/>
        </p:nvSpPr>
        <p:spPr>
          <a:xfrm>
            <a:off x="238563" y="10613"/>
            <a:ext cx="8928992" cy="6555641"/>
          </a:xfrm>
          <a:prstGeom prst="rect">
            <a:avLst/>
          </a:prstGeom>
        </p:spPr>
        <p:txBody>
          <a:bodyPr wrap="square">
            <a:spAutoFit/>
          </a:bodyPr>
          <a:lstStyle/>
          <a:p>
            <a:r>
              <a:rPr lang="ru-RU" sz="2800" dirty="0">
                <a:latin typeface="Times New Roman" pitchFamily="18" charset="0"/>
                <a:cs typeface="Times New Roman" pitchFamily="18" charset="0"/>
              </a:rPr>
              <a:t>ОГЭ - лишь одно из жизненных испытаний, многих из которых еще предстоит пройти. </a:t>
            </a:r>
          </a:p>
          <a:p>
            <a:r>
              <a:rPr lang="ru-RU" sz="2800" dirty="0">
                <a:latin typeface="Times New Roman" pitchFamily="18" charset="0"/>
                <a:cs typeface="Times New Roman" pitchFamily="18" charset="0"/>
              </a:rPr>
              <a:t>	При правильном подходе экзамены могут служить средством самоутверждения и повышением личностной самооценки.</a:t>
            </a:r>
          </a:p>
          <a:p>
            <a:r>
              <a:rPr lang="ru-RU" sz="2800" dirty="0">
                <a:latin typeface="Times New Roman" pitchFamily="18" charset="0"/>
                <a:cs typeface="Times New Roman" pitchFamily="18" charset="0"/>
              </a:rPr>
              <a:t>	Заранее поставьте перед собой цель, которая Вам по силам. Никто не может всегда быть совершенным. Не стоит бояться ошибок. Известно, что не ошибается тот, кто ничего не делает.</a:t>
            </a:r>
          </a:p>
          <a:p>
            <a:r>
              <a:rPr lang="ru-RU" sz="2800" dirty="0" smtClean="0">
                <a:latin typeface="Times New Roman" pitchFamily="18" charset="0"/>
                <a:cs typeface="Times New Roman" pitchFamily="18" charset="0"/>
              </a:rPr>
              <a:t>	Люди</a:t>
            </a:r>
            <a:r>
              <a:rPr lang="ru-RU" sz="2800" dirty="0">
                <a:latin typeface="Times New Roman" pitchFamily="18" charset="0"/>
                <a:cs typeface="Times New Roman" pitchFamily="18" charset="0"/>
              </a:rPr>
              <a:t>, настроенные на успех, добиваются в жизни гораздо больше, чем те, кто старается избегать неудач.</a:t>
            </a:r>
          </a:p>
          <a:p>
            <a:r>
              <a:rPr lang="ru-RU" sz="2800" dirty="0">
                <a:latin typeface="Times New Roman" pitchFamily="18" charset="0"/>
                <a:cs typeface="Times New Roman" pitchFamily="18" charset="0"/>
              </a:rPr>
              <a:t> 	Будьте уверены: каждому, кто учился в школе, по силам сдать ГИА. Все задания составлены на основе школьной программы. Подготовившись должным образом, Вы обязательно сдадите </a:t>
            </a:r>
            <a:r>
              <a:rPr lang="ru-RU" sz="2800" dirty="0" smtClean="0">
                <a:latin typeface="Times New Roman" pitchFamily="18" charset="0"/>
                <a:cs typeface="Times New Roman" pitchFamily="18" charset="0"/>
              </a:rPr>
              <a:t>экзамен!</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5424982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latin typeface="Times New Roman" pitchFamily="18" charset="0"/>
                <a:cs typeface="Times New Roman" pitchFamily="18" charset="0"/>
              </a:rPr>
              <a:t>Задания 16. Географические объекты и явления</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Определите, какое ат­мо­сфер­ное дав­ле­ние будет на­блю­дать­ся на вер­ши­не горы вы­со­той 700 метров, если у её под­но­жия его зна­че­ние со­став­ля­ет 760 мм и известно, что дав­ле­ние из­ме­ня­ет­ся на 10 мм на каж­дые 100 м. Ответ за­пи­ши­те в виде числа.</a:t>
            </a:r>
          </a:p>
        </p:txBody>
      </p:sp>
    </p:spTree>
    <p:extLst>
      <p:ext uri="{BB962C8B-B14F-4D97-AF65-F5344CB8AC3E}">
        <p14:creationId xmlns:p14="http://schemas.microsoft.com/office/powerpoint/2010/main" val="6138479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Задания 16.</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Каждые </a:t>
            </a:r>
            <a:r>
              <a:rPr lang="ru-RU" dirty="0">
                <a:latin typeface="Times New Roman" pitchFamily="18" charset="0"/>
                <a:cs typeface="Times New Roman" pitchFamily="18" charset="0"/>
              </a:rPr>
              <a:t>10 м дав­ле­ние по­ни­жа­ет­ся на 1мм. Следовательно: 760 − (700 : 10) = 690.</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690.</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463295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17</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40768"/>
            <a:ext cx="8229600" cy="4785395"/>
          </a:xfrm>
        </p:spPr>
        <p:txBody>
          <a:bodyPr>
            <a:normAutofit fontScale="92500" lnSpcReduction="20000"/>
          </a:bodyPr>
          <a:lstStyle/>
          <a:p>
            <a:r>
              <a:rPr lang="ru-RU" b="1" dirty="0" smtClean="0">
                <a:solidFill>
                  <a:srgbClr val="C00000"/>
                </a:solidFill>
                <a:latin typeface="Times New Roman" pitchFamily="18" charset="0"/>
                <a:cs typeface="Times New Roman" pitchFamily="18" charset="0"/>
              </a:rPr>
              <a:t>УМЕТЬ СРАВНИВАТЬ ЧИСЛЕННОСТЬ НАСЕЛЕНИЯ ОТДЕЛЬНЫХ ГОРОДОВ</a:t>
            </a:r>
          </a:p>
          <a:p>
            <a:r>
              <a:rPr lang="ru-RU" b="1" dirty="0" smtClean="0">
                <a:latin typeface="Times New Roman" pitchFamily="18" charset="0"/>
                <a:cs typeface="Times New Roman" pitchFamily="18" charset="0"/>
              </a:rPr>
              <a:t>Разные </a:t>
            </a:r>
            <a:r>
              <a:rPr lang="ru-RU" b="1" dirty="0">
                <a:latin typeface="Times New Roman" pitchFamily="18" charset="0"/>
                <a:cs typeface="Times New Roman" pitchFamily="18" charset="0"/>
              </a:rPr>
              <a:t>территории Земли: анализ карт</a:t>
            </a:r>
            <a:endParaRPr lang="ru-RU" b="1" dirty="0" smtClean="0">
              <a:solidFill>
                <a:srgbClr val="C00000"/>
              </a:solidFill>
              <a:latin typeface="Times New Roman" pitchFamily="18" charset="0"/>
              <a:cs typeface="Times New Roman" pitchFamily="18" charset="0"/>
            </a:endParaRPr>
          </a:p>
          <a:p>
            <a:r>
              <a:rPr lang="ru-RU" dirty="0">
                <a:latin typeface="Times New Roman" pitchFamily="18" charset="0"/>
                <a:cs typeface="Times New Roman" pitchFamily="18" charset="0"/>
              </a:rPr>
              <a:t>Расположите перечисленные ниже города в порядке увеличения в них численности населения. Запишите в ответ получившуюся последовательность букв.</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А) Казань</a:t>
            </a:r>
          </a:p>
          <a:p>
            <a:r>
              <a:rPr lang="ru-RU" dirty="0">
                <a:latin typeface="Times New Roman" pitchFamily="18" charset="0"/>
                <a:cs typeface="Times New Roman" pitchFamily="18" charset="0"/>
              </a:rPr>
              <a:t>Б) Черкесск</a:t>
            </a:r>
          </a:p>
          <a:p>
            <a:r>
              <a:rPr lang="ru-RU" dirty="0">
                <a:latin typeface="Times New Roman" pitchFamily="18" charset="0"/>
                <a:cs typeface="Times New Roman" pitchFamily="18" charset="0"/>
              </a:rPr>
              <a:t>В) Владивосток</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17</a:t>
            </a:r>
            <a:endParaRPr lang="ru-RU" dirty="0"/>
          </a:p>
        </p:txBody>
      </p:sp>
      <p:sp>
        <p:nvSpPr>
          <p:cNvPr id="3" name="Объект 2"/>
          <p:cNvSpPr>
            <a:spLocks noGrp="1"/>
          </p:cNvSpPr>
          <p:nvPr>
            <p:ph idx="1"/>
          </p:nvPr>
        </p:nvSpPr>
        <p:spPr/>
        <p:txBody>
          <a:bodyPr>
            <a:normAutofit fontScale="925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подобных заданиях проверяется </a:t>
            </a:r>
            <a:r>
              <a:rPr lang="ru-RU" dirty="0" err="1">
                <a:latin typeface="Times New Roman" pitchFamily="18" charset="0"/>
                <a:cs typeface="Times New Roman" pitchFamily="18" charset="0"/>
              </a:rPr>
              <a:t>сформированность</a:t>
            </a:r>
            <a:r>
              <a:rPr lang="ru-RU" dirty="0">
                <a:latin typeface="Times New Roman" pitchFamily="18" charset="0"/>
                <a:cs typeface="Times New Roman" pitchFamily="18" charset="0"/>
              </a:rPr>
              <a:t> умения читать карту, с помощью условных знаков — пунсонов определяется численность населения каждого из городов и устанавливается правильная последовательность в порядке увеличения.</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БВА.</a:t>
            </a:r>
          </a:p>
          <a:p>
            <a:endParaRPr lang="ru-RU" dirty="0"/>
          </a:p>
        </p:txBody>
      </p:sp>
    </p:spTree>
    <p:extLst>
      <p:ext uri="{BB962C8B-B14F-4D97-AF65-F5344CB8AC3E}">
        <p14:creationId xmlns:p14="http://schemas.microsoft.com/office/powerpoint/2010/main" val="39710878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17 (Тренинг)</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1. Чита, Челябинск, Ханты-Мансийск.</a:t>
            </a:r>
          </a:p>
          <a:p>
            <a:r>
              <a:rPr lang="ru-RU" dirty="0" smtClean="0">
                <a:latin typeface="Times New Roman" pitchFamily="18" charset="0"/>
                <a:cs typeface="Times New Roman" pitchFamily="18" charset="0"/>
              </a:rPr>
              <a:t>2. Орел, Волгоград, Новосибирск.</a:t>
            </a:r>
          </a:p>
          <a:p>
            <a:r>
              <a:rPr lang="ru-RU" dirty="0" smtClean="0">
                <a:latin typeface="Times New Roman" pitchFamily="18" charset="0"/>
                <a:cs typeface="Times New Roman" pitchFamily="18" charset="0"/>
              </a:rPr>
              <a:t>3. Суздаль, Астрахань, Екатеринбург.</a:t>
            </a:r>
          </a:p>
          <a:p>
            <a:r>
              <a:rPr lang="ru-RU" dirty="0" smtClean="0">
                <a:latin typeface="Times New Roman" pitchFamily="18" charset="0"/>
                <a:cs typeface="Times New Roman" pitchFamily="18" charset="0"/>
              </a:rPr>
              <a:t>4. Пермь, Архангельск, Магадан.</a:t>
            </a:r>
          </a:p>
          <a:p>
            <a:r>
              <a:rPr lang="ru-RU" dirty="0" smtClean="0">
                <a:latin typeface="Times New Roman" pitchFamily="18" charset="0"/>
                <a:cs typeface="Times New Roman" pitchFamily="18" charset="0"/>
              </a:rPr>
              <a:t>5. Ставрополь, Салехард, Ростов-на-Дону.</a:t>
            </a:r>
          </a:p>
          <a:p>
            <a:r>
              <a:rPr lang="ru-RU" dirty="0" smtClean="0">
                <a:latin typeface="Times New Roman" pitchFamily="18" charset="0"/>
                <a:cs typeface="Times New Roman" pitchFamily="18" charset="0"/>
              </a:rPr>
              <a:t>6. Абакан, Чита, Нижний Новгород.</a:t>
            </a:r>
          </a:p>
          <a:p>
            <a:r>
              <a:rPr lang="ru-RU" dirty="0" smtClean="0">
                <a:latin typeface="Times New Roman" pitchFamily="18" charset="0"/>
                <a:cs typeface="Times New Roman" pitchFamily="18" charset="0"/>
              </a:rPr>
              <a:t>7. Казань, Ижевск, Борисоглебск.</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18 - 21</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АНАЛИЗ ТОПОГРАФИЧЕСКОЙ КАРТЫ:</a:t>
            </a:r>
          </a:p>
          <a:p>
            <a:r>
              <a:rPr lang="ru-RU" b="1" dirty="0" smtClean="0">
                <a:latin typeface="Times New Roman" pitchFamily="18" charset="0"/>
                <a:cs typeface="Times New Roman" pitchFamily="18" charset="0"/>
              </a:rPr>
              <a:t>№ 18 Определение расстояний</a:t>
            </a:r>
          </a:p>
          <a:p>
            <a:r>
              <a:rPr lang="ru-RU" b="1" dirty="0" smtClean="0">
                <a:latin typeface="Times New Roman" pitchFamily="18" charset="0"/>
                <a:cs typeface="Times New Roman" pitchFamily="18" charset="0"/>
              </a:rPr>
              <a:t>№ 19 Определение направлений</a:t>
            </a:r>
          </a:p>
          <a:p>
            <a:r>
              <a:rPr lang="ru-RU" b="1" dirty="0" smtClean="0">
                <a:latin typeface="Times New Roman" pitchFamily="18" charset="0"/>
                <a:cs typeface="Times New Roman" pitchFamily="18" charset="0"/>
              </a:rPr>
              <a:t>№ 20 Выбор участка</a:t>
            </a:r>
          </a:p>
          <a:p>
            <a:r>
              <a:rPr lang="ru-RU" b="1" dirty="0" smtClean="0">
                <a:latin typeface="Times New Roman" pitchFamily="18" charset="0"/>
                <a:cs typeface="Times New Roman" pitchFamily="18" charset="0"/>
              </a:rPr>
              <a:t>№ 21 Выбор профиля</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b="1" dirty="0" smtClean="0">
                <a:latin typeface="Times New Roman" pitchFamily="18" charset="0"/>
                <a:cs typeface="Times New Roman" pitchFamily="18" charset="0"/>
              </a:rPr>
              <a:t>Пример задания № 18</a:t>
            </a:r>
            <a:endParaRPr lang="ru-RU" b="1" dirty="0">
              <a:latin typeface="Times New Roman" pitchFamily="18" charset="0"/>
              <a:cs typeface="Times New Roman" pitchFamily="18" charset="0"/>
            </a:endParaRPr>
          </a:p>
        </p:txBody>
      </p:sp>
      <p:sp>
        <p:nvSpPr>
          <p:cNvPr id="5" name="Содержимое 4"/>
          <p:cNvSpPr>
            <a:spLocks noGrp="1"/>
          </p:cNvSpPr>
          <p:nvPr>
            <p:ph idx="1"/>
          </p:nvPr>
        </p:nvSpPr>
        <p:spPr>
          <a:xfrm>
            <a:off x="457200" y="908720"/>
            <a:ext cx="8229600" cy="5217443"/>
          </a:xfrm>
        </p:spPr>
        <p:txBody>
          <a:bodyPr/>
          <a:lstStyle/>
          <a:p>
            <a:r>
              <a:rPr lang="ru-RU" b="1" dirty="0" smtClean="0">
                <a:latin typeface="Times New Roman" pitchFamily="18" charset="0"/>
                <a:cs typeface="Times New Roman" pitchFamily="18" charset="0"/>
              </a:rPr>
              <a:t>Определите расстояние от точки А до В</a:t>
            </a:r>
            <a:endParaRPr lang="ru-RU" b="1" dirty="0">
              <a:latin typeface="Times New Roman" pitchFamily="18" charset="0"/>
              <a:cs typeface="Times New Roman" pitchFamily="18" charset="0"/>
            </a:endParaRP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772816"/>
            <a:ext cx="8531993" cy="5085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18</a:t>
            </a:r>
            <a:endParaRPr lang="ru-RU" dirty="0"/>
          </a:p>
        </p:txBody>
      </p:sp>
      <p:sp>
        <p:nvSpPr>
          <p:cNvPr id="3" name="Объект 2"/>
          <p:cNvSpPr>
            <a:spLocks noGrp="1"/>
          </p:cNvSpPr>
          <p:nvPr>
            <p:ph idx="1"/>
          </p:nvPr>
        </p:nvSpPr>
        <p:spPr/>
        <p:txBody>
          <a:bodyPr>
            <a:normAutofit fontScale="62500" lnSpcReduction="20000"/>
          </a:bodyPr>
          <a:lstStyle/>
          <a:p>
            <a:pPr algn="just"/>
            <a:r>
              <a:rPr lang="ru-RU" b="1" dirty="0" smtClean="0">
                <a:latin typeface="Times New Roman" pitchFamily="18" charset="0"/>
                <a:cs typeface="Times New Roman" pitchFamily="18" charset="0"/>
              </a:rPr>
              <a:t>Пояснение.</a:t>
            </a:r>
          </a:p>
          <a:p>
            <a:pPr algn="just"/>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1 см карты — 100 метров, по­это­му что бы по­лу­чить ответ в метрах, рас­сто­я­ние между пунк­том А и колодцем, из­ме­рен­ное в сантиметрах, не­об­хо­ди­мо умножить на 100.</a:t>
            </a:r>
          </a:p>
          <a:p>
            <a:pPr algn="just"/>
            <a:r>
              <a:rPr lang="ru-RU" dirty="0">
                <a:latin typeface="Times New Roman" pitchFamily="18" charset="0"/>
                <a:cs typeface="Times New Roman" pitchFamily="18" charset="0"/>
              </a:rPr>
              <a:t>Однако на экра­не монитора карта могла из­ме­нить­ся в размерах. По­это­му сле­ду­ет найти, во сколь­ко раз рас­сто­я­ние между за­дан­ны­ми точ­ка­ми боль­ше длины мас­штаб­но­го от­рез­ка, а затем по­лу­чен­ное от­но­ше­ние умно­жить на 100.</a:t>
            </a:r>
          </a:p>
          <a:p>
            <a:pPr algn="just"/>
            <a:r>
              <a:rPr lang="ru-RU" dirty="0">
                <a:latin typeface="Times New Roman" pitchFamily="18" charset="0"/>
                <a:cs typeface="Times New Roman" pitchFamily="18" charset="0"/>
              </a:rPr>
              <a:t>До­пу­стим, на мо­ни­то­ре длина мас­штаб­но­го от­рез­ка 1,1 см. На мо­ни­то­ре длина от точки А до колодца равна 3,4 см, длина мас­штаб­но­го от­рез­ка 1,1 см. По­это­му следует найти, во сколь­ко раз рас­сто­я­ние между пунк­том А и ко­лод­цем больше длины мас­штаб­но­го отрезка, а затем по­лу­чен­ное отношение умно­жить на 100. Рас­сто­я­ние равно 3 от­рез­кам или 300 метрам. Имеем (3,4 : 1,1) · 100 = 309 м. Округлим: 310.</a:t>
            </a:r>
          </a:p>
          <a:p>
            <a:pPr algn="just"/>
            <a:r>
              <a:rPr lang="ru-RU" dirty="0">
                <a:latin typeface="Times New Roman" pitchFamily="18" charset="0"/>
                <a:cs typeface="Times New Roman" pitchFamily="18" charset="0"/>
              </a:rPr>
              <a:t> </a:t>
            </a:r>
          </a:p>
          <a:p>
            <a:r>
              <a:rPr lang="ru-RU" dirty="0"/>
              <a:t>Ответ: 300 или 310 или 320.</a:t>
            </a:r>
          </a:p>
          <a:p>
            <a:endParaRPr lang="ru-RU" dirty="0"/>
          </a:p>
        </p:txBody>
      </p:sp>
    </p:spTree>
    <p:extLst>
      <p:ext uri="{BB962C8B-B14F-4D97-AF65-F5344CB8AC3E}">
        <p14:creationId xmlns:p14="http://schemas.microsoft.com/office/powerpoint/2010/main" val="8578958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latin typeface="Times New Roman" pitchFamily="18" charset="0"/>
                <a:cs typeface="Times New Roman" pitchFamily="18" charset="0"/>
              </a:rPr>
              <a:t>Пример задания № 19</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052736"/>
            <a:ext cx="8229600" cy="5073427"/>
          </a:xfrm>
        </p:spPr>
        <p:txBody>
          <a:bodyPr>
            <a:normAutofit/>
          </a:bodyPr>
          <a:lstStyle/>
          <a:p>
            <a:r>
              <a:rPr lang="ru-RU" sz="2800" dirty="0">
                <a:latin typeface="Times New Roman" pitchFamily="18" charset="0"/>
                <a:cs typeface="Times New Roman" pitchFamily="18" charset="0"/>
              </a:rPr>
              <a:t>Определите по карте, в каком на­прав­ле­нии от точки А на­хо­дит­ся колодец.</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988840"/>
            <a:ext cx="8531993"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19</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Для </a:t>
            </a:r>
            <a:r>
              <a:rPr lang="ru-RU" dirty="0">
                <a:latin typeface="Times New Roman" pitchFamily="18" charset="0"/>
                <a:cs typeface="Times New Roman" pitchFamily="18" charset="0"/>
              </a:rPr>
              <a:t>опре­де­ле­ния направлений можно вос­поль­зо­вать­ся стрелкой Север-Юг в левом верх­нем углу карты. Пер­пен­ди­ку­ляр к стре­ле укажет на­прав­ле­ние запад-восток. Колодец на­хо­дит­ся на во­сто­ке от точки А.</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Восток.</a:t>
            </a:r>
          </a:p>
          <a:p>
            <a:endParaRPr lang="ru-RU" dirty="0"/>
          </a:p>
        </p:txBody>
      </p:sp>
    </p:spTree>
    <p:extLst>
      <p:ext uri="{BB962C8B-B14F-4D97-AF65-F5344CB8AC3E}">
        <p14:creationId xmlns:p14="http://schemas.microsoft.com/office/powerpoint/2010/main" val="352138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0"/>
            <a:ext cx="9144000" cy="6552728"/>
          </a:xfrm>
        </p:spPr>
        <p:txBody>
          <a:bodyPr>
            <a:noAutofit/>
          </a:bodyPr>
          <a:lstStyle/>
          <a:p>
            <a:pPr algn="ctr"/>
            <a:r>
              <a:rPr lang="ru-RU" sz="2800" b="1" u="sng" dirty="0"/>
              <a:t> </a:t>
            </a:r>
            <a:r>
              <a:rPr lang="ru-RU" sz="2800" b="1" u="sng" dirty="0">
                <a:latin typeface="Times New Roman" pitchFamily="18" charset="0"/>
                <a:cs typeface="Times New Roman" pitchFamily="18" charset="0"/>
              </a:rPr>
              <a:t>Структура теста ОГЭ (ГИА) по географии</a:t>
            </a:r>
            <a:endParaRPr lang="ru-RU" sz="2800" dirty="0">
              <a:latin typeface="Times New Roman" pitchFamily="18" charset="0"/>
              <a:cs typeface="Times New Roman" pitchFamily="18" charset="0"/>
            </a:endParaRPr>
          </a:p>
          <a:p>
            <a:r>
              <a:rPr lang="ru-RU" sz="2800" b="1" dirty="0">
                <a:latin typeface="Times New Roman" pitchFamily="18" charset="0"/>
                <a:cs typeface="Times New Roman" pitchFamily="18" charset="0"/>
              </a:rPr>
              <a:t>Все задания по географии можно разделить на 3 группы по сложности и форме приведения ответа на вопрос:</a:t>
            </a:r>
            <a:endParaRPr lang="ru-RU" sz="2800" dirty="0">
              <a:latin typeface="Times New Roman" pitchFamily="18" charset="0"/>
              <a:cs typeface="Times New Roman" pitchFamily="18" charset="0"/>
            </a:endParaRPr>
          </a:p>
          <a:p>
            <a:pPr lvl="0"/>
            <a:r>
              <a:rPr lang="ru-RU" sz="2800" b="1" dirty="0">
                <a:latin typeface="Times New Roman" pitchFamily="18" charset="0"/>
                <a:cs typeface="Times New Roman" pitchFamily="18" charset="0"/>
              </a:rPr>
              <a:t>группа А – 17заданий с выбором варианта ответа из предложенных; </a:t>
            </a:r>
            <a:endParaRPr lang="ru-RU" sz="2800" dirty="0">
              <a:latin typeface="Times New Roman" pitchFamily="18" charset="0"/>
              <a:cs typeface="Times New Roman" pitchFamily="18" charset="0"/>
            </a:endParaRPr>
          </a:p>
          <a:p>
            <a:pPr lvl="0"/>
            <a:r>
              <a:rPr lang="ru-RU" sz="2800" b="1" dirty="0">
                <a:latin typeface="Times New Roman" pitchFamily="18" charset="0"/>
                <a:cs typeface="Times New Roman" pitchFamily="18" charset="0"/>
              </a:rPr>
              <a:t>группа В – 10 заданий с приведением краткого ответа в размере одного слова или последовательности цифр; </a:t>
            </a:r>
            <a:endParaRPr lang="ru-RU" sz="2800" dirty="0">
              <a:latin typeface="Times New Roman" pitchFamily="18" charset="0"/>
              <a:cs typeface="Times New Roman" pitchFamily="18" charset="0"/>
            </a:endParaRPr>
          </a:p>
          <a:p>
            <a:pPr lvl="0"/>
            <a:r>
              <a:rPr lang="ru-RU" sz="2800" b="1" dirty="0">
                <a:latin typeface="Times New Roman" pitchFamily="18" charset="0"/>
                <a:cs typeface="Times New Roman" pitchFamily="18" charset="0"/>
              </a:rPr>
              <a:t>группа С – 3 задания с развернутым ответом, для ответа достаточно привести 1–2 предложения. Стоит обратить внимание на то, что вопросы расположены в тесте ОГЭ (ГИА) по географии не по возрастанию сложности, а по темам или сгруппированы вокруг небольших текстовых или графических материалов.</a:t>
            </a:r>
            <a:r>
              <a:rPr lang="ru-RU" sz="2800" dirty="0">
                <a:latin typeface="Times New Roman" pitchFamily="18" charset="0"/>
                <a:cs typeface="Times New Roman" pitchFamily="18" charset="0"/>
              </a:rPr>
              <a:t> </a:t>
            </a:r>
          </a:p>
          <a:p>
            <a:r>
              <a:rPr lang="ru-RU" sz="2800" b="1" dirty="0">
                <a:latin typeface="Times New Roman" pitchFamily="18" charset="0"/>
                <a:cs typeface="Times New Roman" pitchFamily="18" charset="0"/>
              </a:rPr>
              <a:t> </a:t>
            </a:r>
          </a:p>
          <a:p>
            <a:endParaRPr lang="ru-RU" sz="2800" dirty="0"/>
          </a:p>
        </p:txBody>
      </p:sp>
    </p:spTree>
    <p:extLst>
      <p:ext uri="{BB962C8B-B14F-4D97-AF65-F5344CB8AC3E}">
        <p14:creationId xmlns:p14="http://schemas.microsoft.com/office/powerpoint/2010/main" val="7405367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latin typeface="Times New Roman" pitchFamily="18" charset="0"/>
                <a:cs typeface="Times New Roman" pitchFamily="18" charset="0"/>
              </a:rPr>
              <a:t>Пример задания № 20</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0" y="1052736"/>
            <a:ext cx="9144000" cy="5073427"/>
          </a:xfrm>
        </p:spPr>
        <p:txBody>
          <a:bodyPr>
            <a:normAutofit/>
          </a:bodyPr>
          <a:lstStyle/>
          <a:p>
            <a:pPr algn="just"/>
            <a:r>
              <a:rPr lang="ru-RU" dirty="0">
                <a:latin typeface="Times New Roman" pitchFamily="18" charset="0"/>
                <a:cs typeface="Times New Roman" pitchFamily="18" charset="0"/>
              </a:rPr>
              <a:t>Фермер вы­би­ра­ет участок для за­клад­ки нового фрук­то­во­го сада. Ему нужен участок, на ко­то­ром весной рано схо­дит снег, а летом почва лучше всего про­гре­ва­ет­ся солнцем. Он также дол­жен иметь расположение, удоб­ное для вы­во­за собранного уро­жая на кон­серв­ный завод. Определите, какой из участков, обо­зна­чен­ных на карте циф­ра­ми 1, 2 и 3, боль­ше всего от­ве­ча­ет указанным требованиям. Для обос­но­ва­ния своего от­ве­та приведите два довода.</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0364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37291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20</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2 </a:t>
            </a:r>
            <a:r>
              <a:rPr lang="ru-RU" dirty="0">
                <a:latin typeface="Times New Roman" pitchFamily="18" charset="0"/>
                <a:cs typeface="Times New Roman" pitchFamily="18" charset="0"/>
              </a:rPr>
              <a:t>участок.</a:t>
            </a:r>
          </a:p>
          <a:p>
            <a:r>
              <a:rPr lang="ru-RU" dirty="0">
                <a:latin typeface="Times New Roman" pitchFamily="18" charset="0"/>
                <a:cs typeface="Times New Roman" pitchFamily="18" charset="0"/>
              </a:rPr>
              <a:t>1. Рас­по­ло­жен на южном склоне.</a:t>
            </a:r>
          </a:p>
          <a:p>
            <a:r>
              <a:rPr lang="ru-RU" dirty="0">
                <a:latin typeface="Times New Roman" pitchFamily="18" charset="0"/>
                <a:cs typeface="Times New Roman" pitchFamily="18" charset="0"/>
              </a:rPr>
              <a:t>2. Рядом про­хо­дит дорога, что удоб­но для вы­во­за урожая.</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86042471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r>
              <a:rPr lang="ru-RU" b="1" dirty="0" smtClean="0">
                <a:latin typeface="Times New Roman" pitchFamily="18" charset="0"/>
                <a:cs typeface="Times New Roman" pitchFamily="18" charset="0"/>
              </a:rPr>
              <a:t>Пример задания № 21</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97950" y="980728"/>
            <a:ext cx="8964488" cy="5073427"/>
          </a:xfrm>
        </p:spPr>
        <p:txBody>
          <a:bodyPr>
            <a:normAutofit/>
          </a:bodyPr>
          <a:lstStyle/>
          <a:p>
            <a:r>
              <a:rPr lang="ru-RU" sz="2400" dirty="0">
                <a:latin typeface="Times New Roman" pitchFamily="18" charset="0"/>
                <a:cs typeface="Times New Roman" pitchFamily="18" charset="0"/>
              </a:rPr>
              <a:t>На ри­сун­ках представлены ва­ри­ан­ты профиля ре­лье­фа местности, по­стро­ен­ные на ос­но­ве карты по линии А—В раз­ны­ми учащимися. Какой из про­фи­лей построен верно?</a:t>
            </a:r>
            <a:endParaRPr lang="ru-RU" sz="2400" b="1"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252" y="2132857"/>
            <a:ext cx="6240948" cy="4608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descr="https://geo-oge.sdamgia.ru/get_file?id=2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2914" y="3254018"/>
            <a:ext cx="2343150" cy="119062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geo-oge.sdamgia.ru/get_file?id=2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6160" y="2156507"/>
            <a:ext cx="2343150" cy="123825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s://geo-oge.sdamgia.ru/get_file?id=2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5289" y="4444643"/>
            <a:ext cx="2438400" cy="1247775"/>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s://geo-oge.sdamgia.ru/get_file?id=2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76160" y="5619506"/>
            <a:ext cx="2438400" cy="1238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21</a:t>
            </a:r>
            <a:endParaRPr lang="ru-RU" dirty="0"/>
          </a:p>
        </p:txBody>
      </p:sp>
      <p:sp>
        <p:nvSpPr>
          <p:cNvPr id="3" name="Объект 2"/>
          <p:cNvSpPr>
            <a:spLocks noGrp="1"/>
          </p:cNvSpPr>
          <p:nvPr>
            <p:ph idx="1"/>
          </p:nvPr>
        </p:nvSpPr>
        <p:spPr/>
        <p:txBody>
          <a:bodyPr/>
          <a:lstStyle/>
          <a:p>
            <a:pPr marL="0" indent="0">
              <a:buNone/>
            </a:pPr>
            <a:r>
              <a:rPr lang="ru-RU" dirty="0"/>
              <a:t> </a:t>
            </a:r>
          </a:p>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Точка </a:t>
            </a:r>
            <a:r>
              <a:rPr lang="ru-RU" dirty="0">
                <a:latin typeface="Times New Roman" pitchFamily="18" charset="0"/>
                <a:cs typeface="Times New Roman" pitchFamily="18" charset="0"/>
              </a:rPr>
              <a:t>А на­хо­дит­ся на вы­со­те 156 метра. Сна­ча­ла от А вы­со­та медленно снижается, после при­мер­но трети пути — рез­кое снижение. Точка В на вы­со­те 131 м.</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4.</a:t>
            </a:r>
          </a:p>
          <a:p>
            <a:endParaRPr lang="ru-RU" dirty="0"/>
          </a:p>
        </p:txBody>
      </p:sp>
    </p:spTree>
    <p:extLst>
      <p:ext uri="{BB962C8B-B14F-4D97-AF65-F5344CB8AC3E}">
        <p14:creationId xmlns:p14="http://schemas.microsoft.com/office/powerpoint/2010/main" val="283835334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b="1" dirty="0" smtClean="0">
                <a:latin typeface="Times New Roman" pitchFamily="18" charset="0"/>
                <a:cs typeface="Times New Roman" pitchFamily="18" charset="0"/>
              </a:rPr>
              <a:t>Задание 22 – 23 Географические </a:t>
            </a:r>
            <a:r>
              <a:rPr lang="ru-RU" b="1" dirty="0">
                <a:latin typeface="Times New Roman" pitchFamily="18" charset="0"/>
                <a:cs typeface="Times New Roman" pitchFamily="18" charset="0"/>
              </a:rPr>
              <a:t>объекты и явления</a:t>
            </a:r>
          </a:p>
        </p:txBody>
      </p:sp>
      <p:sp>
        <p:nvSpPr>
          <p:cNvPr id="3" name="Содержимое 2"/>
          <p:cNvSpPr>
            <a:spLocks noGrp="1"/>
          </p:cNvSpPr>
          <p:nvPr>
            <p:ph idx="1"/>
          </p:nvPr>
        </p:nvSpPr>
        <p:spPr>
          <a:xfrm>
            <a:off x="467544" y="1412776"/>
            <a:ext cx="8229600" cy="5145435"/>
          </a:xfrm>
        </p:spPr>
        <p:txBody>
          <a:bodyPr/>
          <a:lstStyle/>
          <a:p>
            <a:r>
              <a:rPr lang="ru-RU" b="1" dirty="0" smtClean="0">
                <a:solidFill>
                  <a:srgbClr val="FF0000"/>
                </a:solidFill>
                <a:latin typeface="Times New Roman" pitchFamily="18" charset="0"/>
                <a:cs typeface="Times New Roman" pitchFamily="18" charset="0"/>
              </a:rPr>
              <a:t>Умение выбирать источник информации.</a:t>
            </a:r>
          </a:p>
          <a:p>
            <a:r>
              <a:rPr lang="ru-RU" dirty="0" smtClean="0">
                <a:latin typeface="Times New Roman" pitchFamily="18" charset="0"/>
                <a:cs typeface="Times New Roman" pitchFamily="18" charset="0"/>
              </a:rPr>
              <a:t>ДАН ТЕКСТ И СЛЕДУЮТ ДВА ВОПРОСА:</a:t>
            </a:r>
          </a:p>
          <a:p>
            <a:r>
              <a:rPr lang="ru-RU" dirty="0" smtClean="0">
                <a:latin typeface="Times New Roman" pitchFamily="18" charset="0"/>
                <a:cs typeface="Times New Roman" pitchFamily="18" charset="0"/>
              </a:rPr>
              <a:t>№ 22 – На какой карте можно найти данную область?</a:t>
            </a:r>
          </a:p>
          <a:p>
            <a:r>
              <a:rPr lang="ru-RU" dirty="0" smtClean="0">
                <a:latin typeface="Times New Roman" pitchFamily="18" charset="0"/>
                <a:cs typeface="Times New Roman" pitchFamily="18" charset="0"/>
              </a:rPr>
              <a:t>№ 23 – Какая особенность способствует развитию описанного в тексте явления в данной области.</a:t>
            </a:r>
            <a:endParaRPr lang="ru-RU" dirty="0">
              <a:latin typeface="Times New Roman"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22 </a:t>
            </a:r>
            <a:r>
              <a:rPr lang="ru-RU" b="1" dirty="0" smtClean="0">
                <a:latin typeface="Times New Roman" pitchFamily="18" charset="0"/>
                <a:cs typeface="Times New Roman" pitchFamily="18" charset="0"/>
              </a:rPr>
              <a:t>ПРИМЕР</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62500" lnSpcReduction="20000"/>
          </a:bodyPr>
          <a:lstStyle/>
          <a:p>
            <a:r>
              <a:rPr lang="ru-RU" dirty="0">
                <a:latin typeface="Times New Roman" pitchFamily="18" charset="0"/>
                <a:cs typeface="Times New Roman" pitchFamily="18" charset="0"/>
              </a:rPr>
              <a:t>Карты ка­ко­го географического рай­о­на России не­об­хо­ди­мо выбрать, чтобы более де­таль­но изучить регион, в ко­то­ром расположен г. Со­ро­чинск Оренбургской области?</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Северо-Запада</a:t>
            </a:r>
          </a:p>
          <a:p>
            <a:r>
              <a:rPr lang="ru-RU" dirty="0">
                <a:latin typeface="Times New Roman" pitchFamily="18" charset="0"/>
                <a:cs typeface="Times New Roman" pitchFamily="18" charset="0"/>
              </a:rPr>
              <a:t>2) Цен­траль­ной России</a:t>
            </a:r>
          </a:p>
          <a:p>
            <a:r>
              <a:rPr lang="ru-RU" dirty="0">
                <a:latin typeface="Times New Roman" pitchFamily="18" charset="0"/>
                <a:cs typeface="Times New Roman" pitchFamily="18" charset="0"/>
              </a:rPr>
              <a:t>3) Урала</a:t>
            </a:r>
          </a:p>
          <a:p>
            <a:r>
              <a:rPr lang="ru-RU" dirty="0">
                <a:latin typeface="Times New Roman" pitchFamily="18" charset="0"/>
                <a:cs typeface="Times New Roman" pitchFamily="18" charset="0"/>
              </a:rPr>
              <a:t>4) Ев­ро­пей­ско­го Юга</a:t>
            </a:r>
          </a:p>
          <a:p>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В г. Сорочинске Оренбургской области строится маслоэкстракционный комбинат. Объём инвестиций в его строительство составит 2,8 млрд рублей. Мощности нового производства позволят перерабатывать 400 тыс. т сырья в год. Планируется, что предприятие будет ежегодно производить 177 тыс. т растительных масел. Окончание строительства намечено на июль 2013 г.</a:t>
            </a:r>
          </a:p>
          <a:p>
            <a:endParaRPr lang="ru-RU" dirty="0"/>
          </a:p>
        </p:txBody>
      </p:sp>
    </p:spTree>
    <p:extLst>
      <p:ext uri="{BB962C8B-B14F-4D97-AF65-F5344CB8AC3E}">
        <p14:creationId xmlns:p14="http://schemas.microsoft.com/office/powerpoint/2010/main" val="24574112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22</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Оренбургская </a:t>
            </a:r>
            <a:r>
              <a:rPr lang="ru-RU" dirty="0">
                <a:latin typeface="Times New Roman" pitchFamily="18" charset="0"/>
                <a:cs typeface="Times New Roman" pitchFamily="18" charset="0"/>
              </a:rPr>
              <a:t>об­ласть расположена на юге Урала.</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3.</a:t>
            </a:r>
          </a:p>
          <a:p>
            <a:endParaRPr lang="ru-RU" dirty="0"/>
          </a:p>
        </p:txBody>
      </p:sp>
    </p:spTree>
    <p:extLst>
      <p:ext uri="{BB962C8B-B14F-4D97-AF65-F5344CB8AC3E}">
        <p14:creationId xmlns:p14="http://schemas.microsoft.com/office/powerpoint/2010/main" val="23370041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22   ТРЕНИНГ</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b="1" dirty="0">
                <a:solidFill>
                  <a:srgbClr val="C00000"/>
                </a:solidFill>
                <a:latin typeface="Times New Roman" pitchFamily="18" charset="0"/>
                <a:cs typeface="Times New Roman" pitchFamily="18" charset="0"/>
              </a:rPr>
              <a:t>На какой карте можно найти:</a:t>
            </a:r>
          </a:p>
          <a:p>
            <a:r>
              <a:rPr lang="ru-RU" b="1" dirty="0">
                <a:latin typeface="Times New Roman" pitchFamily="18" charset="0"/>
                <a:cs typeface="Times New Roman" pitchFamily="18" charset="0"/>
              </a:rPr>
              <a:t>1) Курскую область</a:t>
            </a:r>
          </a:p>
          <a:p>
            <a:r>
              <a:rPr lang="ru-RU" b="1" dirty="0">
                <a:latin typeface="Times New Roman" pitchFamily="18" charset="0"/>
                <a:cs typeface="Times New Roman" pitchFamily="18" charset="0"/>
              </a:rPr>
              <a:t>2) Приморский край</a:t>
            </a:r>
          </a:p>
          <a:p>
            <a:r>
              <a:rPr lang="ru-RU" b="1" dirty="0">
                <a:latin typeface="Times New Roman" pitchFamily="18" charset="0"/>
                <a:cs typeface="Times New Roman" pitchFamily="18" charset="0"/>
              </a:rPr>
              <a:t>3) Оренбургскую область</a:t>
            </a:r>
          </a:p>
          <a:p>
            <a:r>
              <a:rPr lang="ru-RU" b="1" dirty="0">
                <a:latin typeface="Times New Roman" pitchFamily="18" charset="0"/>
                <a:cs typeface="Times New Roman" pitchFamily="18" charset="0"/>
              </a:rPr>
              <a:t>4) Данные об осадках</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5) Данные о землетрясениях</a:t>
            </a:r>
          </a:p>
          <a:p>
            <a:r>
              <a:rPr lang="ru-RU" b="1" dirty="0">
                <a:latin typeface="Times New Roman" pitchFamily="18" charset="0"/>
                <a:cs typeface="Times New Roman" pitchFamily="18" charset="0"/>
              </a:rPr>
              <a:t>6) Данные о типе климата</a:t>
            </a:r>
          </a:p>
          <a:p>
            <a:endParaRPr lang="ru-RU" dirty="0"/>
          </a:p>
        </p:txBody>
      </p:sp>
    </p:spTree>
    <p:extLst>
      <p:ext uri="{BB962C8B-B14F-4D97-AF65-F5344CB8AC3E}">
        <p14:creationId xmlns:p14="http://schemas.microsoft.com/office/powerpoint/2010/main" val="2109293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23  </a:t>
            </a:r>
            <a:r>
              <a:rPr lang="ru-RU" b="1" dirty="0">
                <a:latin typeface="Times New Roman" pitchFamily="18" charset="0"/>
                <a:cs typeface="Times New Roman" pitchFamily="18" charset="0"/>
              </a:rPr>
              <a:t>ПРИМЕР</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0000" lnSpcReduction="20000"/>
          </a:bodyPr>
          <a:lstStyle/>
          <a:p>
            <a:r>
              <a:rPr lang="ru-RU" dirty="0">
                <a:latin typeface="Times New Roman" pitchFamily="18" charset="0"/>
                <a:cs typeface="Times New Roman" pitchFamily="18" charset="0"/>
              </a:rPr>
              <a:t>Какими осо­бен­но­стя­ми климата объ­яс­ня­ет­ся сохранение в окрест­но­стях Норильска мно­го­лет­ней мерзлоты? Ука­жи­те две особенности.</a:t>
            </a:r>
          </a:p>
          <a:p>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В районах распространения многолетней мерзлоты все сооружения приходится строить с учётом свойств замёрзших грунтов. Жилые дома, промышленные здания, трубопроводы и дороги могут отеплять грунты и тем самым вызывать оттаивание мерзлоты, которое ведёт к просадке фундаментов. Поэтому все сооружения ставят над землёй на железобетонных сваях. Так построен город Норильск. Многолетняя мерзлота — реликт прошлого; она образовалась многие тысячелетия назад. Однако современные климатические условия поддерживают её существование.</a:t>
            </a:r>
          </a:p>
          <a:p>
            <a:endParaRPr lang="ru-RU" dirty="0"/>
          </a:p>
        </p:txBody>
      </p:sp>
    </p:spTree>
    <p:extLst>
      <p:ext uri="{BB962C8B-B14F-4D97-AF65-F5344CB8AC3E}">
        <p14:creationId xmlns:p14="http://schemas.microsoft.com/office/powerpoint/2010/main" val="3352799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1</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96752"/>
            <a:ext cx="8229600" cy="4929411"/>
          </a:xfrm>
        </p:spPr>
        <p:txBody>
          <a:bodyPr>
            <a:normAutofit lnSpcReduction="10000"/>
          </a:bodyPr>
          <a:lstStyle/>
          <a:p>
            <a:pPr>
              <a:buNone/>
            </a:pPr>
            <a:r>
              <a:rPr lang="ru-RU" b="1" dirty="0" smtClean="0">
                <a:solidFill>
                  <a:srgbClr val="C00000"/>
                </a:solidFill>
                <a:latin typeface="Times New Roman" pitchFamily="18" charset="0"/>
                <a:cs typeface="Times New Roman" pitchFamily="18" charset="0"/>
              </a:rPr>
              <a:t>ПРОВЕРЯЕТ ЗНАНИЕ ФАКТОВ</a:t>
            </a:r>
          </a:p>
          <a:p>
            <a:pPr>
              <a:buNone/>
            </a:pPr>
            <a:r>
              <a:rPr lang="ru-RU" b="1" dirty="0" smtClean="0">
                <a:latin typeface="Times New Roman" pitchFamily="18" charset="0"/>
                <a:cs typeface="Times New Roman" pitchFamily="18" charset="0"/>
              </a:rPr>
              <a:t>НА ТЕРРИТОРИИ КАКОЙ СТРАНЫ НАХОДИТСЯ</a:t>
            </a:r>
          </a:p>
          <a:p>
            <a:pPr>
              <a:buNone/>
            </a:pPr>
            <a:r>
              <a:rPr lang="ru-RU" b="1" dirty="0" smtClean="0">
                <a:latin typeface="Times New Roman" pitchFamily="18" charset="0"/>
                <a:cs typeface="Times New Roman" pitchFamily="18" charset="0"/>
              </a:rPr>
              <a:t>…самая большая низменность в мире</a:t>
            </a:r>
          </a:p>
          <a:p>
            <a:pPr>
              <a:buNone/>
            </a:pPr>
            <a:r>
              <a:rPr lang="ru-RU" b="1" dirty="0" smtClean="0">
                <a:latin typeface="Times New Roman" pitchFamily="18" charset="0"/>
                <a:cs typeface="Times New Roman" pitchFamily="18" charset="0"/>
              </a:rPr>
              <a:t>…самая высокая вершина в мире</a:t>
            </a:r>
          </a:p>
          <a:p>
            <a:pPr>
              <a:buNone/>
            </a:pPr>
            <a:r>
              <a:rPr lang="ru-RU" b="1" dirty="0" smtClean="0">
                <a:latin typeface="Times New Roman" pitchFamily="18" charset="0"/>
                <a:cs typeface="Times New Roman" pitchFamily="18" charset="0"/>
              </a:rPr>
              <a:t>…самое высокое плоскогорье</a:t>
            </a:r>
          </a:p>
          <a:p>
            <a:pPr>
              <a:buNone/>
            </a:pPr>
            <a:r>
              <a:rPr lang="ru-RU" b="1" dirty="0" smtClean="0">
                <a:latin typeface="Times New Roman" pitchFamily="18" charset="0"/>
                <a:cs typeface="Times New Roman" pitchFamily="18" charset="0"/>
              </a:rPr>
              <a:t>… самое жаркое место на Земле</a:t>
            </a:r>
          </a:p>
          <a:p>
            <a:pPr>
              <a:buNone/>
            </a:pPr>
            <a:r>
              <a:rPr lang="ru-RU" b="1" dirty="0" smtClean="0">
                <a:latin typeface="Times New Roman" pitchFamily="18" charset="0"/>
                <a:cs typeface="Times New Roman" pitchFamily="18" charset="0"/>
              </a:rPr>
              <a:t>…самое влажное место на Земле</a:t>
            </a:r>
          </a:p>
          <a:p>
            <a:pPr>
              <a:buNone/>
            </a:pPr>
            <a:r>
              <a:rPr lang="ru-RU" b="1" dirty="0" smtClean="0">
                <a:latin typeface="Times New Roman" pitchFamily="18" charset="0"/>
                <a:cs typeface="Times New Roman" pitchFamily="18" charset="0"/>
              </a:rPr>
              <a:t>…самая глубокая впадина на суше</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a:t>
            </a:r>
            <a:r>
              <a:rPr lang="ru-RU" b="1" dirty="0" smtClean="0">
                <a:latin typeface="Times New Roman" pitchFamily="18" charset="0"/>
                <a:cs typeface="Times New Roman" pitchFamily="18" charset="0"/>
              </a:rPr>
              <a:t>23</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Но­рильск расположен в суб­арк­ти­че­ском поясе, где пре­об­ла­да­ет долгая су­ро­вая зима.</a:t>
            </a:r>
          </a:p>
          <a:p>
            <a:r>
              <a:rPr lang="ru-RU" dirty="0">
                <a:latin typeface="Times New Roman" pitchFamily="18" charset="0"/>
                <a:cs typeface="Times New Roman" pitchFamily="18" charset="0"/>
              </a:rPr>
              <a:t>2. За ко­рот­кое лето успе­ва­ет оттаять лишь верх­няя часть земли мощ­но­стью до не­сколь­ких десятков сантиметров. Мощ­ность же мерз­ло­ты достигает сотен метров.</a:t>
            </a:r>
          </a:p>
          <a:p>
            <a:endParaRPr lang="ru-RU" dirty="0"/>
          </a:p>
        </p:txBody>
      </p:sp>
    </p:spTree>
    <p:extLst>
      <p:ext uri="{BB962C8B-B14F-4D97-AF65-F5344CB8AC3E}">
        <p14:creationId xmlns:p14="http://schemas.microsoft.com/office/powerpoint/2010/main" val="24121043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24</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40768"/>
            <a:ext cx="8229600" cy="5112568"/>
          </a:xfrm>
        </p:spPr>
        <p:txBody>
          <a:bodyPr>
            <a:normAutofit lnSpcReduction="10000"/>
          </a:bodyPr>
          <a:lstStyle/>
          <a:p>
            <a:r>
              <a:rPr lang="ru-RU" b="1" dirty="0" smtClean="0">
                <a:solidFill>
                  <a:srgbClr val="C00000"/>
                </a:solidFill>
                <a:latin typeface="Times New Roman" pitchFamily="18" charset="0"/>
                <a:cs typeface="Times New Roman" pitchFamily="18" charset="0"/>
              </a:rPr>
              <a:t>Задание проверяет умение работать с часовыми поясами</a:t>
            </a:r>
          </a:p>
          <a:p>
            <a:r>
              <a:rPr lang="ru-RU" dirty="0">
                <a:latin typeface="Times New Roman" pitchFamily="18" charset="0"/>
                <a:cs typeface="Times New Roman" pitchFamily="18" charset="0"/>
              </a:rPr>
              <a:t>Расположите регионы России в той последовательности, в которой их жители встречают Новый год. Запишите в ответ получившуюся последовательность букв.</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А) Забайкальский край</a:t>
            </a:r>
          </a:p>
          <a:p>
            <a:r>
              <a:rPr lang="ru-RU" dirty="0">
                <a:latin typeface="Times New Roman" pitchFamily="18" charset="0"/>
                <a:cs typeface="Times New Roman" pitchFamily="18" charset="0"/>
              </a:rPr>
              <a:t>Б) Республика Карелия</a:t>
            </a:r>
          </a:p>
          <a:p>
            <a:r>
              <a:rPr lang="ru-RU" dirty="0">
                <a:latin typeface="Times New Roman" pitchFamily="18" charset="0"/>
                <a:cs typeface="Times New Roman" pitchFamily="18" charset="0"/>
              </a:rPr>
              <a:t>В) Омская область</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24</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Земля </a:t>
            </a:r>
            <a:r>
              <a:rPr lang="ru-RU" dirty="0">
                <a:latin typeface="Times New Roman" pitchFamily="18" charset="0"/>
                <a:cs typeface="Times New Roman" pitchFamily="18" charset="0"/>
              </a:rPr>
              <a:t>вращается на восток.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Поэтому </a:t>
            </a:r>
            <a:r>
              <a:rPr lang="ru-RU" dirty="0">
                <a:latin typeface="Times New Roman" pitchFamily="18" charset="0"/>
                <a:cs typeface="Times New Roman" pitchFamily="18" charset="0"/>
              </a:rPr>
              <a:t>Новый год приходит с востока.</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АВБ.</a:t>
            </a:r>
          </a:p>
          <a:p>
            <a:endParaRPr lang="ru-RU" dirty="0"/>
          </a:p>
        </p:txBody>
      </p:sp>
    </p:spTree>
    <p:extLst>
      <p:ext uri="{BB962C8B-B14F-4D97-AF65-F5344CB8AC3E}">
        <p14:creationId xmlns:p14="http://schemas.microsoft.com/office/powerpoint/2010/main" val="22646105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24 (</a:t>
            </a:r>
            <a:r>
              <a:rPr lang="ru-RU" dirty="0" smtClean="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4" name="Содержимое 3" descr="733814.gif"/>
          <p:cNvPicPr>
            <a:picLocks noGrp="1" noChangeAspect="1"/>
          </p:cNvPicPr>
          <p:nvPr>
            <p:ph idx="1"/>
          </p:nvPr>
        </p:nvPicPr>
        <p:blipFill>
          <a:blip r:embed="rId2" cstate="print"/>
          <a:stretch>
            <a:fillRect/>
          </a:stretch>
        </p:blipFill>
        <p:spPr>
          <a:xfrm>
            <a:off x="554053" y="1412776"/>
            <a:ext cx="8035893" cy="4968552"/>
          </a:xfrm>
        </p:spPr>
      </p:pic>
      <p:sp>
        <p:nvSpPr>
          <p:cNvPr id="5" name="Прямоугольник 4"/>
          <p:cNvSpPr/>
          <p:nvPr/>
        </p:nvSpPr>
        <p:spPr>
          <a:xfrm>
            <a:off x="6516216" y="1556792"/>
            <a:ext cx="2119490" cy="2246769"/>
          </a:xfrm>
          <a:prstGeom prst="rect">
            <a:avLst/>
          </a:prstGeom>
          <a:noFill/>
        </p:spPr>
        <p:txBody>
          <a:bodyPr wrap="none" lIns="91440" tIns="45720" rIns="91440" bIns="45720">
            <a:spAutoFit/>
          </a:bodyPr>
          <a:lstStyle/>
          <a:p>
            <a:pPr algn="ctr"/>
            <a:r>
              <a:rPr lang="ru-RU" sz="2800" b="1" cap="none" spc="0" dirty="0" smtClean="0">
                <a:ln w="1905"/>
                <a:effectLst>
                  <a:innerShdw blurRad="69850" dist="43180" dir="5400000">
                    <a:srgbClr val="000000">
                      <a:alpha val="65000"/>
                    </a:srgbClr>
                  </a:innerShdw>
                </a:effectLst>
              </a:rPr>
              <a:t>ЗДЕСЬ</a:t>
            </a:r>
          </a:p>
          <a:p>
            <a:pPr algn="ctr"/>
            <a:r>
              <a:rPr lang="ru-RU" sz="2800" b="1" dirty="0" smtClean="0">
                <a:ln w="1905"/>
                <a:effectLst>
                  <a:innerShdw blurRad="69850" dist="43180" dir="5400000">
                    <a:srgbClr val="000000">
                      <a:alpha val="65000"/>
                    </a:srgbClr>
                  </a:innerShdw>
                </a:effectLst>
              </a:rPr>
              <a:t>ЖИТЕЛИ</a:t>
            </a:r>
          </a:p>
          <a:p>
            <a:pPr algn="ctr"/>
            <a:r>
              <a:rPr lang="ru-RU" sz="2800" b="1" cap="none" spc="0" dirty="0" smtClean="0">
                <a:ln w="1905"/>
                <a:effectLst>
                  <a:innerShdw blurRad="69850" dist="43180" dir="5400000">
                    <a:srgbClr val="000000">
                      <a:alpha val="65000"/>
                    </a:srgbClr>
                  </a:innerShdw>
                </a:effectLst>
              </a:rPr>
              <a:t>ПЕРВЫМИ </a:t>
            </a:r>
          </a:p>
          <a:p>
            <a:pPr algn="ctr"/>
            <a:r>
              <a:rPr lang="ru-RU" sz="2800" b="1" dirty="0" smtClean="0">
                <a:ln w="1905"/>
                <a:effectLst>
                  <a:innerShdw blurRad="69850" dist="43180" dir="5400000">
                    <a:srgbClr val="000000">
                      <a:alpha val="65000"/>
                    </a:srgbClr>
                  </a:innerShdw>
                </a:effectLst>
              </a:rPr>
              <a:t>ВСТРЕЧАЮТ </a:t>
            </a:r>
          </a:p>
          <a:p>
            <a:pPr algn="ctr"/>
            <a:r>
              <a:rPr lang="ru-RU" sz="2800" b="1" cap="none" spc="0" dirty="0" smtClean="0">
                <a:ln w="1905"/>
                <a:effectLst>
                  <a:innerShdw blurRad="69850" dist="43180" dir="5400000">
                    <a:srgbClr val="000000">
                      <a:alpha val="65000"/>
                    </a:srgbClr>
                  </a:innerShdw>
                </a:effectLst>
              </a:rPr>
              <a:t>НОВЫЙ ГОД</a:t>
            </a:r>
            <a:endParaRPr lang="ru-RU" sz="2800" b="1" cap="none" spc="0" dirty="0">
              <a:ln w="1905"/>
              <a:effectLst>
                <a:innerShdw blurRad="69850" dist="43180" dir="5400000">
                  <a:srgbClr val="000000">
                    <a:alpha val="65000"/>
                  </a:srgbClr>
                </a:innerShdw>
              </a:effectLst>
            </a:endParaRPr>
          </a:p>
        </p:txBody>
      </p:sp>
      <p:sp>
        <p:nvSpPr>
          <p:cNvPr id="6" name="Стрелка влево 5"/>
          <p:cNvSpPr/>
          <p:nvPr/>
        </p:nvSpPr>
        <p:spPr>
          <a:xfrm>
            <a:off x="6588224" y="3717032"/>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лево 6"/>
          <p:cNvSpPr/>
          <p:nvPr/>
        </p:nvSpPr>
        <p:spPr>
          <a:xfrm>
            <a:off x="4716016" y="5445224"/>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лево 7"/>
          <p:cNvSpPr/>
          <p:nvPr/>
        </p:nvSpPr>
        <p:spPr>
          <a:xfrm>
            <a:off x="5796136" y="4941168"/>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лево 8"/>
          <p:cNvSpPr/>
          <p:nvPr/>
        </p:nvSpPr>
        <p:spPr>
          <a:xfrm>
            <a:off x="6300192" y="4077072"/>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лево 9"/>
          <p:cNvSpPr/>
          <p:nvPr/>
        </p:nvSpPr>
        <p:spPr>
          <a:xfrm>
            <a:off x="2123728" y="4725144"/>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лево 10"/>
          <p:cNvSpPr/>
          <p:nvPr/>
        </p:nvSpPr>
        <p:spPr>
          <a:xfrm>
            <a:off x="3131840" y="5085184"/>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лево 11"/>
          <p:cNvSpPr/>
          <p:nvPr/>
        </p:nvSpPr>
        <p:spPr>
          <a:xfrm>
            <a:off x="4211960" y="5301208"/>
            <a:ext cx="360040"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лево 12"/>
          <p:cNvSpPr/>
          <p:nvPr/>
        </p:nvSpPr>
        <p:spPr>
          <a:xfrm rot="958724">
            <a:off x="842015" y="3533850"/>
            <a:ext cx="792088" cy="216024"/>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24 (</a:t>
            </a:r>
            <a:r>
              <a:rPr lang="ru-RU" dirty="0" smtClean="0">
                <a:latin typeface="Times New Roman" pitchFamily="18" charset="0"/>
                <a:cs typeface="Times New Roman" pitchFamily="18" charset="0"/>
              </a:rPr>
              <a:t>Тренинг</a:t>
            </a:r>
            <a:r>
              <a:rPr lang="ru-RU" b="1"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b="1" dirty="0" smtClean="0">
                <a:latin typeface="Times New Roman" pitchFamily="18" charset="0"/>
                <a:cs typeface="Times New Roman" pitchFamily="18" charset="0"/>
              </a:rPr>
              <a:t>1) Владивосток, Воронеж, Тюмень.</a:t>
            </a:r>
          </a:p>
          <a:p>
            <a:r>
              <a:rPr lang="ru-RU" b="1" dirty="0" smtClean="0">
                <a:latin typeface="Times New Roman" pitchFamily="18" charset="0"/>
                <a:cs typeface="Times New Roman" pitchFamily="18" charset="0"/>
              </a:rPr>
              <a:t>2) Омск, Магадан, Калининград.</a:t>
            </a:r>
          </a:p>
          <a:p>
            <a:r>
              <a:rPr lang="ru-RU" b="1" dirty="0" smtClean="0">
                <a:latin typeface="Times New Roman" pitchFamily="18" charset="0"/>
                <a:cs typeface="Times New Roman" pitchFamily="18" charset="0"/>
              </a:rPr>
              <a:t>3) Астрахань, Новосибирск, Уфа.</a:t>
            </a:r>
          </a:p>
          <a:p>
            <a:r>
              <a:rPr lang="ru-RU" b="1" dirty="0" smtClean="0">
                <a:latin typeface="Times New Roman" pitchFamily="18" charset="0"/>
                <a:cs typeface="Times New Roman" pitchFamily="18" charset="0"/>
              </a:rPr>
              <a:t>4) Москва, Челябинск, Хабаровск.</a:t>
            </a:r>
          </a:p>
          <a:p>
            <a:r>
              <a:rPr lang="ru-RU" b="1" dirty="0" smtClean="0">
                <a:latin typeface="Times New Roman" pitchFamily="18" charset="0"/>
                <a:cs typeface="Times New Roman" pitchFamily="18" charset="0"/>
              </a:rPr>
              <a:t>5) Биробиджан, Иркутск, Калуга.</a:t>
            </a:r>
          </a:p>
          <a:p>
            <a:r>
              <a:rPr lang="ru-RU" b="1" dirty="0" smtClean="0">
                <a:latin typeface="Times New Roman" pitchFamily="18" charset="0"/>
                <a:cs typeface="Times New Roman" pitchFamily="18" charset="0"/>
              </a:rPr>
              <a:t>6) Калининград,  Кострома, Пермь.</a:t>
            </a:r>
          </a:p>
          <a:p>
            <a:r>
              <a:rPr lang="ru-RU" b="1" dirty="0" smtClean="0">
                <a:latin typeface="Times New Roman" pitchFamily="18" charset="0"/>
                <a:cs typeface="Times New Roman" pitchFamily="18" charset="0"/>
              </a:rPr>
              <a:t>7) Якутск, Вологда, Анадырь.</a:t>
            </a:r>
            <a:endParaRPr lang="ru-RU" b="1" dirty="0">
              <a:latin typeface="Times New Roman" pitchFamily="18" charset="0"/>
              <a:cs typeface="Times New Roman"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lstStyle/>
          <a:p>
            <a:r>
              <a:rPr lang="ru-RU" b="1" dirty="0" smtClean="0">
                <a:latin typeface="Times New Roman" pitchFamily="18" charset="0"/>
                <a:cs typeface="Times New Roman" pitchFamily="18" charset="0"/>
              </a:rPr>
              <a:t>Задание № 25</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b="1" dirty="0" smtClean="0">
                <a:solidFill>
                  <a:srgbClr val="C00000"/>
                </a:solidFill>
                <a:latin typeface="Times New Roman" pitchFamily="18" charset="0"/>
                <a:cs typeface="Times New Roman" pitchFamily="18" charset="0"/>
              </a:rPr>
              <a:t>Задание проверяет знание особенностей природы и населения отдельных территорий России. Для этого дан рекламный </a:t>
            </a:r>
            <a:r>
              <a:rPr lang="ru-RU" b="1" dirty="0" err="1" smtClean="0">
                <a:solidFill>
                  <a:srgbClr val="C00000"/>
                </a:solidFill>
                <a:latin typeface="Times New Roman" pitchFamily="18" charset="0"/>
                <a:cs typeface="Times New Roman" pitchFamily="18" charset="0"/>
              </a:rPr>
              <a:t>слоган</a:t>
            </a:r>
            <a:r>
              <a:rPr lang="ru-RU" b="1" dirty="0" smtClean="0">
                <a:solidFill>
                  <a:srgbClr val="C00000"/>
                </a:solidFill>
                <a:latin typeface="Times New Roman" pitchFamily="18" charset="0"/>
                <a:cs typeface="Times New Roman" pitchFamily="18" charset="0"/>
              </a:rPr>
              <a:t> из туристического проспекта, а вам необходимо определить к какому региону он относится.</a:t>
            </a:r>
            <a:endParaRPr lang="ru-RU" b="1" dirty="0">
              <a:solidFill>
                <a:srgbClr val="C00000"/>
              </a:solidFill>
              <a:latin typeface="Times New Roman" pitchFamily="18" charset="0"/>
              <a:cs typeface="Times New Roman" pitchFamily="18"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25</a:t>
            </a:r>
            <a:endParaRPr lang="ru-RU" dirty="0">
              <a:latin typeface="Times New Roman" pitchFamily="18" charset="0"/>
              <a:cs typeface="Times New Roman"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3644828172"/>
              </p:ext>
            </p:extLst>
          </p:nvPr>
        </p:nvGraphicFramePr>
        <p:xfrm>
          <a:off x="251520" y="3101180"/>
          <a:ext cx="8892480" cy="3568179"/>
        </p:xfrm>
        <a:graphic>
          <a:graphicData uri="http://schemas.openxmlformats.org/drawingml/2006/table">
            <a:tbl>
              <a:tblPr/>
              <a:tblGrid>
                <a:gridCol w="5184576"/>
                <a:gridCol w="101600"/>
                <a:gridCol w="3606304"/>
              </a:tblGrid>
              <a:tr h="499545">
                <a:tc>
                  <a:txBody>
                    <a:bodyPr/>
                    <a:lstStyle/>
                    <a:p>
                      <a:pPr algn="ctr" fontAlgn="ctr"/>
                      <a:r>
                        <a:rPr lang="ru-RU" sz="2000" dirty="0">
                          <a:solidFill>
                            <a:srgbClr val="000000"/>
                          </a:solidFill>
                          <a:effectLst/>
                          <a:latin typeface="Times New Roman" pitchFamily="18" charset="0"/>
                          <a:cs typeface="Times New Roman" pitchFamily="18" charset="0"/>
                        </a:rPr>
                        <a:t>СЛОГАН</a:t>
                      </a:r>
                    </a:p>
                  </a:txBody>
                  <a:tcPr marL="38100" marR="38100" marT="38100" marB="38100" anchor="ctr">
                    <a:lnL>
                      <a:noFill/>
                    </a:lnL>
                    <a:lnR>
                      <a:noFill/>
                    </a:lnR>
                    <a:lnT>
                      <a:noFill/>
                    </a:lnT>
                    <a:lnB>
                      <a:noFill/>
                    </a:lnB>
                    <a:solidFill>
                      <a:srgbClr val="FFFFFF"/>
                    </a:solidFill>
                  </a:tcPr>
                </a:tc>
                <a:tc>
                  <a:txBody>
                    <a:bodyPr/>
                    <a:lstStyle/>
                    <a:p>
                      <a:pPr algn="l"/>
                      <a:r>
                        <a:rPr lang="ru-RU" sz="2000">
                          <a:solidFill>
                            <a:srgbClr val="000000"/>
                          </a:solidFill>
                          <a:effectLst/>
                          <a:latin typeface="Times New Roman" pitchFamily="18" charset="0"/>
                          <a:cs typeface="Times New Roman" pitchFamily="18" charset="0"/>
                        </a:rPr>
                        <a:t> </a:t>
                      </a:r>
                    </a:p>
                  </a:txBody>
                  <a:tcPr marL="38100" marR="38100" marT="38100" marB="38100" anchor="ctr">
                    <a:lnL>
                      <a:noFill/>
                    </a:lnL>
                    <a:lnR>
                      <a:noFill/>
                    </a:lnR>
                    <a:lnT>
                      <a:noFill/>
                    </a:lnT>
                    <a:lnB>
                      <a:noFill/>
                    </a:lnB>
                    <a:solidFill>
                      <a:srgbClr val="FFFFFF"/>
                    </a:solidFill>
                  </a:tcPr>
                </a:tc>
                <a:tc>
                  <a:txBody>
                    <a:bodyPr/>
                    <a:lstStyle/>
                    <a:p>
                      <a:pPr algn="ctr" fontAlgn="ctr"/>
                      <a:r>
                        <a:rPr lang="ru-RU" sz="2000" dirty="0">
                          <a:solidFill>
                            <a:srgbClr val="000000"/>
                          </a:solidFill>
                          <a:effectLst/>
                          <a:latin typeface="Times New Roman" pitchFamily="18" charset="0"/>
                          <a:cs typeface="Times New Roman" pitchFamily="18" charset="0"/>
                        </a:rPr>
                        <a:t>РЕГИОН</a:t>
                      </a:r>
                    </a:p>
                  </a:txBody>
                  <a:tcPr marL="38100" marR="38100" marT="38100" marB="38100" anchor="ctr">
                    <a:lnL>
                      <a:noFill/>
                    </a:lnL>
                    <a:lnR>
                      <a:noFill/>
                    </a:lnR>
                    <a:lnT>
                      <a:noFill/>
                    </a:lnT>
                    <a:lnB>
                      <a:noFill/>
                    </a:lnB>
                    <a:solidFill>
                      <a:srgbClr val="FFFFFF"/>
                    </a:solidFill>
                  </a:tcPr>
                </a:tc>
              </a:tr>
              <a:tr h="3068634">
                <a:tc>
                  <a:txBody>
                    <a:bodyPr/>
                    <a:lstStyle/>
                    <a:p>
                      <a:pPr algn="l" fontAlgn="t"/>
                      <a:r>
                        <a:rPr lang="ru-RU" sz="2000" dirty="0">
                          <a:solidFill>
                            <a:srgbClr val="000000"/>
                          </a:solidFill>
                          <a:effectLst/>
                          <a:latin typeface="Times New Roman" pitchFamily="18" charset="0"/>
                          <a:cs typeface="Times New Roman" pitchFamily="18" charset="0"/>
                        </a:rPr>
                        <a:t>А) Здесь можно увидеть дельту крупнейшей реки Русской равнины!</a:t>
                      </a:r>
                    </a:p>
                    <a:p>
                      <a:pPr algn="l" fontAlgn="t"/>
                      <a:r>
                        <a:rPr lang="ru-RU" sz="2000" dirty="0">
                          <a:solidFill>
                            <a:srgbClr val="000000"/>
                          </a:solidFill>
                          <a:effectLst/>
                          <a:latin typeface="Times New Roman" pitchFamily="18" charset="0"/>
                          <a:cs typeface="Times New Roman" pitchFamily="18" charset="0"/>
                        </a:rPr>
                        <a:t>Б) Мы предлагаем сплав по реке Катуни, которая берёт начало в ледниках высочайшей горы Сибири!</a:t>
                      </a:r>
                    </a:p>
                  </a:txBody>
                  <a:tcPr marL="38100" marR="38100" marT="38100" marB="38100">
                    <a:lnL>
                      <a:noFill/>
                    </a:lnL>
                    <a:lnR>
                      <a:noFill/>
                    </a:lnR>
                    <a:lnT>
                      <a:noFill/>
                    </a:lnT>
                    <a:lnB>
                      <a:noFill/>
                    </a:lnB>
                    <a:solidFill>
                      <a:srgbClr val="FFFFFF"/>
                    </a:solidFill>
                  </a:tcPr>
                </a:tc>
                <a:tc>
                  <a:txBody>
                    <a:bodyPr/>
                    <a:lstStyle/>
                    <a:p>
                      <a:pPr algn="l"/>
                      <a:r>
                        <a:rPr lang="ru-RU" sz="2000" dirty="0">
                          <a:solidFill>
                            <a:srgbClr val="000000"/>
                          </a:solidFill>
                          <a:effectLst/>
                          <a:latin typeface="Times New Roman" pitchFamily="18" charset="0"/>
                          <a:cs typeface="Times New Roman" pitchFamily="18" charset="0"/>
                        </a:rPr>
                        <a:t> </a:t>
                      </a:r>
                    </a:p>
                  </a:txBody>
                  <a:tcPr marL="38100" marR="38100" marT="38100" marB="38100" anchor="ctr">
                    <a:lnL>
                      <a:noFill/>
                    </a:lnL>
                    <a:lnR>
                      <a:noFill/>
                    </a:lnR>
                    <a:lnT>
                      <a:noFill/>
                    </a:lnT>
                    <a:lnB>
                      <a:noFill/>
                    </a:lnB>
                    <a:solidFill>
                      <a:srgbClr val="FFFFFF"/>
                    </a:solidFill>
                  </a:tcPr>
                </a:tc>
                <a:tc>
                  <a:txBody>
                    <a:bodyPr/>
                    <a:lstStyle/>
                    <a:p>
                      <a:pPr algn="l" fontAlgn="t"/>
                      <a:r>
                        <a:rPr lang="ru-RU" sz="2000" dirty="0">
                          <a:solidFill>
                            <a:srgbClr val="000000"/>
                          </a:solidFill>
                          <a:effectLst/>
                          <a:latin typeface="Times New Roman" pitchFamily="18" charset="0"/>
                          <a:cs typeface="Times New Roman" pitchFamily="18" charset="0"/>
                        </a:rPr>
                        <a:t>1) Астраханская область</a:t>
                      </a:r>
                    </a:p>
                    <a:p>
                      <a:pPr algn="l" fontAlgn="t"/>
                      <a:r>
                        <a:rPr lang="ru-RU" sz="2000" dirty="0">
                          <a:solidFill>
                            <a:srgbClr val="000000"/>
                          </a:solidFill>
                          <a:effectLst/>
                          <a:latin typeface="Times New Roman" pitchFamily="18" charset="0"/>
                          <a:cs typeface="Times New Roman" pitchFamily="18" charset="0"/>
                        </a:rPr>
                        <a:t>2) Краснодарский край</a:t>
                      </a:r>
                    </a:p>
                    <a:p>
                      <a:pPr algn="l" fontAlgn="t"/>
                      <a:r>
                        <a:rPr lang="ru-RU" sz="2000" dirty="0">
                          <a:solidFill>
                            <a:srgbClr val="000000"/>
                          </a:solidFill>
                          <a:effectLst/>
                          <a:latin typeface="Times New Roman" pitchFamily="18" charset="0"/>
                          <a:cs typeface="Times New Roman" pitchFamily="18" charset="0"/>
                        </a:rPr>
                        <a:t>3) Республика Алтай</a:t>
                      </a:r>
                    </a:p>
                    <a:p>
                      <a:pPr algn="l" fontAlgn="t"/>
                      <a:r>
                        <a:rPr lang="ru-RU" sz="2000" dirty="0">
                          <a:solidFill>
                            <a:srgbClr val="000000"/>
                          </a:solidFill>
                          <a:effectLst/>
                          <a:latin typeface="Times New Roman" pitchFamily="18" charset="0"/>
                          <a:cs typeface="Times New Roman" pitchFamily="18" charset="0"/>
                        </a:rPr>
                        <a:t>4) Самарская область</a:t>
                      </a:r>
                    </a:p>
                  </a:txBody>
                  <a:tcPr marL="38100" marR="38100" marT="38100" marB="38100">
                    <a:lnL>
                      <a:noFill/>
                    </a:lnL>
                    <a:lnR>
                      <a:noFill/>
                    </a:lnR>
                    <a:lnT>
                      <a:noFill/>
                    </a:lnT>
                    <a:lnB>
                      <a:noFill/>
                    </a:lnB>
                    <a:solidFill>
                      <a:srgbClr val="FFFFFF"/>
                    </a:solidFill>
                  </a:tcPr>
                </a:tc>
              </a:tr>
            </a:tbl>
          </a:graphicData>
        </a:graphic>
      </p:graphicFrame>
      <p:sp>
        <p:nvSpPr>
          <p:cNvPr id="4" name="Прямоугольник 3"/>
          <p:cNvSpPr/>
          <p:nvPr/>
        </p:nvSpPr>
        <p:spPr>
          <a:xfrm>
            <a:off x="251520" y="1616369"/>
            <a:ext cx="8640960" cy="1200329"/>
          </a:xfrm>
          <a:prstGeom prst="rect">
            <a:avLst/>
          </a:prstGeom>
        </p:spPr>
        <p:txBody>
          <a:bodyPr wrap="square">
            <a:spAutoFit/>
          </a:bodyPr>
          <a:lstStyle/>
          <a:p>
            <a:pPr lvl="0" indent="166688" algn="just" fontAlgn="base">
              <a:spcBef>
                <a:spcPct val="0"/>
              </a:spcBef>
              <a:spcAft>
                <a:spcPct val="0"/>
              </a:spcAft>
            </a:pPr>
            <a:r>
              <a:rPr lang="ru-RU" dirty="0">
                <a:solidFill>
                  <a:srgbClr val="000000"/>
                </a:solidFill>
                <a:latin typeface="Times New Roman" pitchFamily="18" charset="0"/>
                <a:cs typeface="Times New Roman" pitchFamily="18" charset="0"/>
              </a:rPr>
              <a:t>Туристические фирмы разных регионов России разработали слоганы (рекламные лозунги) для привлечения туристов в свои регионы. Установите соответствие между слоганом и регионом.</a:t>
            </a:r>
            <a:endParaRPr lang="ru-RU" dirty="0">
              <a:latin typeface="Times New Roman" pitchFamily="18" charset="0"/>
              <a:cs typeface="Times New Roman" pitchFamily="18" charset="0"/>
            </a:endParaRPr>
          </a:p>
          <a:p>
            <a:pPr lvl="0" indent="166688" algn="just" eaLnBrk="0" fontAlgn="base" hangingPunct="0">
              <a:spcBef>
                <a:spcPct val="0"/>
              </a:spcBef>
              <a:spcAft>
                <a:spcPct val="0"/>
              </a:spcAft>
            </a:pPr>
            <a:r>
              <a:rPr lang="ru-RU" dirty="0">
                <a:solidFill>
                  <a:srgbClr val="000000"/>
                </a:solidFill>
                <a:latin typeface="Times New Roman" pitchFamily="18" charset="0"/>
                <a:cs typeface="Times New Roman" pitchFamily="18" charset="0"/>
              </a:rPr>
              <a:t>Запишите в ответ цифры, расположив их в порядке, соответствующем буквам: </a:t>
            </a:r>
            <a:endParaRPr lang="ru-RU" dirty="0">
              <a:latin typeface="Times New Roman" pitchFamily="18" charset="0"/>
              <a:cs typeface="Times New Roman" pitchFamily="18" charset="0"/>
            </a:endParaRPr>
          </a:p>
        </p:txBody>
      </p:sp>
      <p:sp>
        <p:nvSpPr>
          <p:cNvPr id="6" name="Rectangle 1"/>
          <p:cNvSpPr>
            <a:spLocks noChangeArrowheads="1"/>
          </p:cNvSpPr>
          <p:nvPr/>
        </p:nvSpPr>
        <p:spPr bwMode="auto">
          <a:xfrm>
            <a:off x="1271588" y="31003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smtClean="0">
                <a:ln>
                  <a:noFill/>
                </a:ln>
                <a:solidFill>
                  <a:srgbClr val="000000"/>
                </a:solidFill>
                <a:effectLst/>
                <a:latin typeface="Verdana"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445973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25</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А—1</a:t>
            </a:r>
            <a:r>
              <a:rPr lang="ru-RU" dirty="0">
                <a:latin typeface="Times New Roman" pitchFamily="18" charset="0"/>
                <a:cs typeface="Times New Roman" pitchFamily="18" charset="0"/>
              </a:rPr>
              <a:t>: Дельта Волги расположена в Астраханской области.</a:t>
            </a:r>
          </a:p>
          <a:p>
            <a:r>
              <a:rPr lang="ru-RU" dirty="0">
                <a:latin typeface="Times New Roman" pitchFamily="18" charset="0"/>
                <a:cs typeface="Times New Roman" pitchFamily="18" charset="0"/>
              </a:rPr>
              <a:t>Б—3: Река Катунь течет с Алтая.</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13.</a:t>
            </a:r>
          </a:p>
          <a:p>
            <a:endParaRPr lang="ru-RU" dirty="0"/>
          </a:p>
        </p:txBody>
      </p:sp>
    </p:spTree>
    <p:extLst>
      <p:ext uri="{BB962C8B-B14F-4D97-AF65-F5344CB8AC3E}">
        <p14:creationId xmlns:p14="http://schemas.microsoft.com/office/powerpoint/2010/main" val="34055054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12.jpg"/>
          <p:cNvPicPr>
            <a:picLocks noChangeAspect="1"/>
          </p:cNvPicPr>
          <p:nvPr/>
        </p:nvPicPr>
        <p:blipFill>
          <a:blip r:embed="rId2" cstate="print"/>
          <a:srcRect t="23533" r="67286"/>
          <a:stretch>
            <a:fillRect/>
          </a:stretch>
        </p:blipFill>
        <p:spPr>
          <a:xfrm>
            <a:off x="611560" y="3113584"/>
            <a:ext cx="3270303" cy="3744416"/>
          </a:xfrm>
          <a:prstGeom prst="rect">
            <a:avLst/>
          </a:prstGeom>
        </p:spPr>
      </p:pic>
      <p:sp>
        <p:nvSpPr>
          <p:cNvPr id="2" name="Заголовок 1"/>
          <p:cNvSpPr>
            <a:spLocks noGrp="1"/>
          </p:cNvSpPr>
          <p:nvPr>
            <p:ph type="title"/>
          </p:nvPr>
        </p:nvSpPr>
        <p:spPr>
          <a:xfrm>
            <a:off x="539552" y="26186"/>
            <a:ext cx="8229600" cy="1143000"/>
          </a:xfrm>
        </p:spPr>
        <p:txBody>
          <a:bodyPr/>
          <a:lstStyle/>
          <a:p>
            <a:r>
              <a:rPr lang="ru-RU" b="1" dirty="0" smtClean="0">
                <a:latin typeface="Times New Roman" pitchFamily="18" charset="0"/>
                <a:cs typeface="Times New Roman" pitchFamily="18" charset="0"/>
              </a:rPr>
              <a:t>Задание № 26</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67544" y="980728"/>
            <a:ext cx="8229600" cy="5328592"/>
          </a:xfrm>
        </p:spPr>
        <p:txBody>
          <a:bodyPr/>
          <a:lstStyle/>
          <a:p>
            <a:r>
              <a:rPr lang="ru-RU" b="1" dirty="0" smtClean="0">
                <a:solidFill>
                  <a:srgbClr val="C00000"/>
                </a:solidFill>
                <a:latin typeface="Times New Roman" pitchFamily="18" charset="0"/>
                <a:cs typeface="Times New Roman" pitchFamily="18" charset="0"/>
              </a:rPr>
              <a:t>Задание проверяет умение читать геологические разрезы.</a:t>
            </a:r>
          </a:p>
          <a:p>
            <a:r>
              <a:rPr lang="ru-RU" b="1" dirty="0" smtClean="0">
                <a:latin typeface="Times New Roman" pitchFamily="18" charset="0"/>
                <a:cs typeface="Times New Roman" pitchFamily="18" charset="0"/>
              </a:rPr>
              <a:t>Расположите горные породы в порядке уменьшения их возраста.</a:t>
            </a:r>
            <a:endParaRPr lang="ru-RU" b="1" dirty="0">
              <a:latin typeface="Times New Roman" pitchFamily="18" charset="0"/>
              <a:cs typeface="Times New Roman" pitchFamily="18" charset="0"/>
            </a:endParaRPr>
          </a:p>
        </p:txBody>
      </p:sp>
      <p:sp>
        <p:nvSpPr>
          <p:cNvPr id="5" name="Прямоугольник 4"/>
          <p:cNvSpPr/>
          <p:nvPr/>
        </p:nvSpPr>
        <p:spPr>
          <a:xfrm>
            <a:off x="1691680" y="5733256"/>
            <a:ext cx="484428"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Г</a:t>
            </a:r>
            <a:endParaRPr lang="ru-RU" sz="5400" b="1" cap="none" spc="0" dirty="0">
              <a:ln w="1905"/>
              <a:effectLst>
                <a:innerShdw blurRad="69850" dist="43180" dir="5400000">
                  <a:srgbClr val="000000">
                    <a:alpha val="65000"/>
                  </a:srgbClr>
                </a:innerShdw>
              </a:effectLst>
            </a:endParaRPr>
          </a:p>
        </p:txBody>
      </p:sp>
      <p:sp>
        <p:nvSpPr>
          <p:cNvPr id="6" name="Прямоугольник 5"/>
          <p:cNvSpPr/>
          <p:nvPr/>
        </p:nvSpPr>
        <p:spPr>
          <a:xfrm>
            <a:off x="1619672" y="5013176"/>
            <a:ext cx="572593"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В</a:t>
            </a:r>
            <a:endParaRPr lang="ru-RU" sz="5400" b="1" cap="none" spc="0" dirty="0">
              <a:ln w="1905"/>
              <a:effectLst>
                <a:innerShdw blurRad="69850" dist="43180" dir="5400000">
                  <a:srgbClr val="000000">
                    <a:alpha val="65000"/>
                  </a:srgbClr>
                </a:innerShdw>
              </a:effectLst>
            </a:endParaRPr>
          </a:p>
        </p:txBody>
      </p:sp>
      <p:sp>
        <p:nvSpPr>
          <p:cNvPr id="7" name="Прямоугольник 6"/>
          <p:cNvSpPr/>
          <p:nvPr/>
        </p:nvSpPr>
        <p:spPr>
          <a:xfrm>
            <a:off x="1619672" y="4365104"/>
            <a:ext cx="569388"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Б</a:t>
            </a:r>
            <a:endParaRPr lang="ru-RU" sz="5400" b="1" cap="none" spc="0" dirty="0">
              <a:ln w="1905"/>
              <a:effectLst>
                <a:innerShdw blurRad="69850" dist="43180" dir="5400000">
                  <a:srgbClr val="000000">
                    <a:alpha val="65000"/>
                  </a:srgbClr>
                </a:innerShdw>
              </a:effectLst>
            </a:endParaRPr>
          </a:p>
        </p:txBody>
      </p:sp>
      <p:sp>
        <p:nvSpPr>
          <p:cNvPr id="8" name="Прямоугольник 7"/>
          <p:cNvSpPr/>
          <p:nvPr/>
        </p:nvSpPr>
        <p:spPr>
          <a:xfrm>
            <a:off x="1591083" y="3801814"/>
            <a:ext cx="604653"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А</a:t>
            </a:r>
            <a:endParaRPr lang="ru-RU" sz="5400" b="1" cap="none" spc="0" dirty="0">
              <a:ln w="1905"/>
              <a:effectLst>
                <a:innerShdw blurRad="69850" dist="43180" dir="5400000">
                  <a:srgbClr val="000000">
                    <a:alpha val="65000"/>
                  </a:srgbClr>
                </a:innerShdw>
              </a:effectLst>
            </a:endParaRPr>
          </a:p>
        </p:txBody>
      </p:sp>
      <p:sp>
        <p:nvSpPr>
          <p:cNvPr id="9" name="Прямоугольник 8"/>
          <p:cNvSpPr/>
          <p:nvPr/>
        </p:nvSpPr>
        <p:spPr>
          <a:xfrm>
            <a:off x="3923928" y="3429000"/>
            <a:ext cx="2919967" cy="707886"/>
          </a:xfrm>
          <a:prstGeom prst="rect">
            <a:avLst/>
          </a:prstGeom>
          <a:noFill/>
        </p:spPr>
        <p:txBody>
          <a:bodyPr wrap="none" lIns="91440" tIns="45720" rIns="91440" bIns="45720">
            <a:spAutoFit/>
          </a:bodyPr>
          <a:lstStyle/>
          <a:p>
            <a:pPr algn="ctr"/>
            <a:r>
              <a:rPr lang="ru-RU" sz="4000" b="1" cap="none" spc="0" dirty="0" smtClean="0">
                <a:ln w="1905"/>
                <a:effectLst>
                  <a:innerShdw blurRad="69850" dist="43180" dir="5400000">
                    <a:srgbClr val="000000">
                      <a:alpha val="65000"/>
                    </a:srgbClr>
                  </a:innerShdw>
                </a:effectLst>
              </a:rPr>
              <a:t>Суглинок (1)</a:t>
            </a:r>
            <a:endParaRPr lang="ru-RU" sz="4000" b="1" cap="none" spc="0" dirty="0">
              <a:ln w="1905"/>
              <a:effectLst>
                <a:innerShdw blurRad="69850" dist="43180" dir="5400000">
                  <a:srgbClr val="000000">
                    <a:alpha val="65000"/>
                  </a:srgbClr>
                </a:innerShdw>
              </a:effectLst>
            </a:endParaRPr>
          </a:p>
        </p:txBody>
      </p:sp>
      <p:sp>
        <p:nvSpPr>
          <p:cNvPr id="10" name="Прямоугольник 9"/>
          <p:cNvSpPr/>
          <p:nvPr/>
        </p:nvSpPr>
        <p:spPr>
          <a:xfrm>
            <a:off x="3923928" y="3933056"/>
            <a:ext cx="2206053" cy="707886"/>
          </a:xfrm>
          <a:prstGeom prst="rect">
            <a:avLst/>
          </a:prstGeom>
          <a:noFill/>
        </p:spPr>
        <p:txBody>
          <a:bodyPr wrap="none" lIns="91440" tIns="45720" rIns="91440" bIns="45720">
            <a:spAutoFit/>
          </a:bodyPr>
          <a:lstStyle/>
          <a:p>
            <a:pPr algn="ctr"/>
            <a:r>
              <a:rPr lang="ru-RU" sz="4000" b="1" cap="none" spc="0" dirty="0" smtClean="0">
                <a:ln w="1905"/>
                <a:effectLst>
                  <a:innerShdw blurRad="69850" dist="43180" dir="5400000">
                    <a:srgbClr val="000000">
                      <a:alpha val="65000"/>
                    </a:srgbClr>
                  </a:innerShdw>
                </a:effectLst>
              </a:rPr>
              <a:t>Песок (2)</a:t>
            </a:r>
            <a:endParaRPr lang="ru-RU" sz="4000" b="1" cap="none" spc="0" dirty="0">
              <a:ln w="1905"/>
              <a:effectLst>
                <a:innerShdw blurRad="69850" dist="43180" dir="5400000">
                  <a:srgbClr val="000000">
                    <a:alpha val="65000"/>
                  </a:srgbClr>
                </a:innerShdw>
              </a:effectLst>
            </a:endParaRPr>
          </a:p>
        </p:txBody>
      </p:sp>
      <p:sp>
        <p:nvSpPr>
          <p:cNvPr id="11" name="Прямоугольник 10"/>
          <p:cNvSpPr/>
          <p:nvPr/>
        </p:nvSpPr>
        <p:spPr>
          <a:xfrm>
            <a:off x="4067944" y="4581128"/>
            <a:ext cx="3150222" cy="707886"/>
          </a:xfrm>
          <a:prstGeom prst="rect">
            <a:avLst/>
          </a:prstGeom>
          <a:noFill/>
        </p:spPr>
        <p:txBody>
          <a:bodyPr wrap="none" lIns="91440" tIns="45720" rIns="91440" bIns="45720">
            <a:spAutoFit/>
          </a:bodyPr>
          <a:lstStyle/>
          <a:p>
            <a:pPr algn="ctr"/>
            <a:r>
              <a:rPr lang="ru-RU" sz="4000" b="1" cap="none" spc="0" dirty="0" smtClean="0">
                <a:ln w="1905"/>
                <a:effectLst>
                  <a:innerShdw blurRad="69850" dist="43180" dir="5400000">
                    <a:srgbClr val="000000">
                      <a:alpha val="65000"/>
                    </a:srgbClr>
                  </a:innerShdw>
                </a:effectLst>
              </a:rPr>
              <a:t>Известняк (3)</a:t>
            </a:r>
            <a:endParaRPr lang="ru-RU" sz="4000" b="1" cap="none" spc="0" dirty="0">
              <a:ln w="1905"/>
              <a:effectLst>
                <a:innerShdw blurRad="69850" dist="43180" dir="5400000">
                  <a:srgbClr val="000000">
                    <a:alpha val="65000"/>
                  </a:srgbClr>
                </a:innerShdw>
              </a:effectLst>
            </a:endParaRPr>
          </a:p>
        </p:txBody>
      </p:sp>
      <p:sp>
        <p:nvSpPr>
          <p:cNvPr id="12" name="Прямоугольник 11"/>
          <p:cNvSpPr/>
          <p:nvPr/>
        </p:nvSpPr>
        <p:spPr>
          <a:xfrm>
            <a:off x="3995936" y="5301208"/>
            <a:ext cx="2140459" cy="707886"/>
          </a:xfrm>
          <a:prstGeom prst="rect">
            <a:avLst/>
          </a:prstGeom>
          <a:noFill/>
        </p:spPr>
        <p:txBody>
          <a:bodyPr wrap="none" lIns="91440" tIns="45720" rIns="91440" bIns="45720">
            <a:spAutoFit/>
          </a:bodyPr>
          <a:lstStyle/>
          <a:p>
            <a:pPr algn="ctr"/>
            <a:r>
              <a:rPr lang="ru-RU" sz="4000" b="1" cap="none" spc="0" dirty="0" smtClean="0">
                <a:ln w="1905"/>
                <a:effectLst>
                  <a:innerShdw blurRad="69850" dist="43180" dir="5400000">
                    <a:srgbClr val="000000">
                      <a:alpha val="65000"/>
                    </a:srgbClr>
                  </a:innerShdw>
                </a:effectLst>
              </a:rPr>
              <a:t>Глина (4)</a:t>
            </a:r>
            <a:endParaRPr lang="ru-RU" sz="4000" b="1" cap="none" spc="0" dirty="0">
              <a:ln w="1905"/>
              <a:effectLst>
                <a:innerShdw blurRad="69850" dist="43180" dir="5400000">
                  <a:srgbClr val="000000">
                    <a:alpha val="65000"/>
                  </a:srgbClr>
                </a:innerShdw>
              </a:effectLst>
            </a:endParaRPr>
          </a:p>
        </p:txBody>
      </p:sp>
      <p:sp>
        <p:nvSpPr>
          <p:cNvPr id="13" name="Стрелка влево 12"/>
          <p:cNvSpPr/>
          <p:nvPr/>
        </p:nvSpPr>
        <p:spPr>
          <a:xfrm>
            <a:off x="3347864" y="3717032"/>
            <a:ext cx="504056" cy="216024"/>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лево 14"/>
          <p:cNvSpPr/>
          <p:nvPr/>
        </p:nvSpPr>
        <p:spPr>
          <a:xfrm>
            <a:off x="3419872" y="4149080"/>
            <a:ext cx="504056" cy="216024"/>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лево 15"/>
          <p:cNvSpPr/>
          <p:nvPr/>
        </p:nvSpPr>
        <p:spPr>
          <a:xfrm>
            <a:off x="3347864" y="4869160"/>
            <a:ext cx="504056" cy="216024"/>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лево 16"/>
          <p:cNvSpPr/>
          <p:nvPr/>
        </p:nvSpPr>
        <p:spPr>
          <a:xfrm>
            <a:off x="3419872" y="5445224"/>
            <a:ext cx="504056" cy="216024"/>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71400"/>
            <a:ext cx="8229600" cy="1143000"/>
          </a:xfrm>
        </p:spPr>
        <p:txBody>
          <a:bodyPr/>
          <a:lstStyle/>
          <a:p>
            <a:r>
              <a:rPr lang="ru-RU" b="1" dirty="0">
                <a:latin typeface="Times New Roman" pitchFamily="18" charset="0"/>
                <a:cs typeface="Times New Roman" pitchFamily="18" charset="0"/>
              </a:rPr>
              <a:t>Задание № 26</a:t>
            </a:r>
            <a:endParaRPr lang="ru-RU" dirty="0">
              <a:latin typeface="Times New Roman" pitchFamily="18" charset="0"/>
              <a:cs typeface="Times New Roman"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51235083"/>
              </p:ext>
            </p:extLst>
          </p:nvPr>
        </p:nvGraphicFramePr>
        <p:xfrm>
          <a:off x="1271587" y="3212941"/>
          <a:ext cx="6600826" cy="701040"/>
        </p:xfrm>
        <a:graphic>
          <a:graphicData uri="http://schemas.openxmlformats.org/drawingml/2006/table">
            <a:tbl>
              <a:tblPr/>
              <a:tblGrid>
                <a:gridCol w="4343400"/>
                <a:gridCol w="1128713"/>
                <a:gridCol w="1128713"/>
              </a:tblGrid>
              <a:tr h="0">
                <a:tc>
                  <a:txBody>
                    <a:bodyPr/>
                    <a:lstStyle/>
                    <a:p>
                      <a:endParaRPr lang="ru-RU" dirty="0"/>
                    </a:p>
                  </a:txBody>
                  <a:tcPr marL="38100" marR="38100" marT="38100" marB="38100" anchor="ctr">
                    <a:lnL>
                      <a:noFill/>
                    </a:lnL>
                    <a:lnR>
                      <a:noFill/>
                    </a:lnR>
                    <a:lnT>
                      <a:noFill/>
                    </a:lnT>
                    <a:lnB>
                      <a:noFill/>
                    </a:lnB>
                    <a:solidFill>
                      <a:srgbClr val="FFFFFF"/>
                    </a:solidFill>
                  </a:tcPr>
                </a:tc>
                <a:tc>
                  <a:txBody>
                    <a:bodyPr/>
                    <a:lstStyle/>
                    <a:p>
                      <a:endParaRPr lang="ru-RU"/>
                    </a:p>
                  </a:txBody>
                  <a:tcPr marL="38100" marR="38100" marT="38100" marB="38100" anchor="ctr">
                    <a:lnL>
                      <a:noFill/>
                    </a:lnL>
                    <a:lnR>
                      <a:noFill/>
                    </a:lnR>
                    <a:lnT>
                      <a:noFill/>
                    </a:lnT>
                    <a:lnB>
                      <a:noFill/>
                    </a:lnB>
                    <a:solidFill>
                      <a:srgbClr val="FFFFFF"/>
                    </a:solidFill>
                  </a:tcPr>
                </a:tc>
                <a:tc>
                  <a:txBody>
                    <a:bodyPr/>
                    <a:lstStyle/>
                    <a:p>
                      <a:endParaRPr lang="ru-RU"/>
                    </a:p>
                  </a:txBody>
                  <a:tcPr marL="38100" marR="38100" marT="38100" marB="38100" anchor="ctr">
                    <a:lnL>
                      <a:noFill/>
                    </a:lnL>
                    <a:lnR>
                      <a:noFill/>
                    </a:lnR>
                    <a:lnT>
                      <a:noFill/>
                    </a:lnT>
                    <a:lnB>
                      <a:noFill/>
                    </a:lnB>
                    <a:solidFill>
                      <a:srgbClr val="FFFFFF"/>
                    </a:solidFill>
                  </a:tcPr>
                </a:tc>
              </a:tr>
              <a:tr h="0">
                <a:tc>
                  <a:txBody>
                    <a:bodyPr/>
                    <a:lstStyle/>
                    <a:p>
                      <a:endParaRPr lang="ru-RU" dirty="0"/>
                    </a:p>
                  </a:txBody>
                  <a:tcPr marL="38100" marR="38100" marT="38100" marB="38100">
                    <a:lnL>
                      <a:noFill/>
                    </a:lnL>
                    <a:lnR>
                      <a:noFill/>
                    </a:lnR>
                    <a:lnT>
                      <a:noFill/>
                    </a:lnT>
                    <a:lnB>
                      <a:noFill/>
                    </a:lnB>
                    <a:solidFill>
                      <a:srgbClr val="FFFFFF"/>
                    </a:solidFill>
                  </a:tcPr>
                </a:tc>
                <a:tc>
                  <a:txBody>
                    <a:bodyPr/>
                    <a:lstStyle/>
                    <a:p>
                      <a:endParaRPr lang="ru-RU"/>
                    </a:p>
                  </a:txBody>
                  <a:tcPr marL="38100" marR="38100" marT="38100" marB="38100" anchor="ctr">
                    <a:lnL>
                      <a:noFill/>
                    </a:lnL>
                    <a:lnR>
                      <a:noFill/>
                    </a:lnR>
                    <a:lnT>
                      <a:noFill/>
                    </a:lnT>
                    <a:lnB>
                      <a:noFill/>
                    </a:lnB>
                    <a:solidFill>
                      <a:srgbClr val="FFFFFF"/>
                    </a:solidFill>
                  </a:tcPr>
                </a:tc>
                <a:tc>
                  <a:txBody>
                    <a:bodyPr/>
                    <a:lstStyle/>
                    <a:p>
                      <a:endParaRPr lang="ru-RU" dirty="0"/>
                    </a:p>
                  </a:txBody>
                  <a:tcPr marL="38100" marR="38100" marT="38100" marB="38100">
                    <a:lnL>
                      <a:noFill/>
                    </a:lnL>
                    <a:lnR>
                      <a:noFill/>
                    </a:lnR>
                    <a:lnT>
                      <a:noFill/>
                    </a:lnT>
                    <a:lnB>
                      <a:noFill/>
                    </a:lnB>
                    <a:solidFill>
                      <a:srgbClr val="FFFFFF"/>
                    </a:solidFill>
                  </a:tcPr>
                </a:tc>
              </a:tr>
            </a:tbl>
          </a:graphicData>
        </a:graphic>
      </p:graphicFrame>
      <p:pic>
        <p:nvPicPr>
          <p:cNvPr id="10243" name="Picture 3" descr="https://geo-oge.sdamgia.ru/get_file?id=2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4968552" cy="2448272"/>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6" y="692696"/>
            <a:ext cx="8964488" cy="5909310"/>
          </a:xfrm>
          <a:prstGeom prst="rect">
            <a:avLst/>
          </a:prstGeom>
        </p:spPr>
        <p:txBody>
          <a:bodyPr wrap="square">
            <a:spAutoFit/>
          </a:bodyPr>
          <a:lstStyle/>
          <a:p>
            <a:r>
              <a:rPr lang="ru-RU" dirty="0" smtClean="0">
                <a:latin typeface="Times New Roman" pitchFamily="18" charset="0"/>
                <a:cs typeface="Times New Roman" pitchFamily="18" charset="0"/>
              </a:rPr>
              <a:t>Во время экскурсии учащиеся сделали схематическую зарисовку залегания горных пород на обрыве у берега реки.</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smtClean="0"/>
          </a:p>
          <a:p>
            <a:endParaRPr lang="ru-RU" dirty="0"/>
          </a:p>
          <a:p>
            <a:endParaRPr lang="ru-RU" dirty="0" smtClean="0"/>
          </a:p>
          <a:p>
            <a:r>
              <a:rPr lang="ru-RU" dirty="0" smtClean="0">
                <a:latin typeface="Times New Roman" pitchFamily="18" charset="0"/>
                <a:cs typeface="Times New Roman" pitchFamily="18" charset="0"/>
              </a:rPr>
              <a:t>Расположите </a:t>
            </a:r>
            <a:r>
              <a:rPr lang="ru-RU" dirty="0">
                <a:latin typeface="Times New Roman" pitchFamily="18" charset="0"/>
                <a:cs typeface="Times New Roman" pitchFamily="18" charset="0"/>
              </a:rPr>
              <a:t>показанные на рисунке слои горных пород в порядке увеличения их возраста (от самого молодого до самого древнего). Запишите в ответ получившуюся последовательность букв.</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А) кварцит</a:t>
            </a:r>
          </a:p>
          <a:p>
            <a:r>
              <a:rPr lang="ru-RU" dirty="0">
                <a:latin typeface="Times New Roman" pitchFamily="18" charset="0"/>
                <a:cs typeface="Times New Roman" pitchFamily="18" charset="0"/>
              </a:rPr>
              <a:t>Б) известняк</a:t>
            </a:r>
          </a:p>
          <a:p>
            <a:r>
              <a:rPr lang="ru-RU" dirty="0">
                <a:latin typeface="Times New Roman" pitchFamily="18" charset="0"/>
                <a:cs typeface="Times New Roman" pitchFamily="18" charset="0"/>
              </a:rPr>
              <a:t>В) песок</a:t>
            </a:r>
          </a:p>
          <a:p>
            <a:endParaRPr lang="ru-RU" dirty="0"/>
          </a:p>
        </p:txBody>
      </p:sp>
    </p:spTree>
    <p:extLst>
      <p:ext uri="{BB962C8B-B14F-4D97-AF65-F5344CB8AC3E}">
        <p14:creationId xmlns:p14="http://schemas.microsoft.com/office/powerpoint/2010/main" val="3974506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1</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dirty="0">
                <a:latin typeface="Times New Roman" pitchFamily="18" charset="0"/>
                <a:cs typeface="Times New Roman" pitchFamily="18" charset="0"/>
              </a:rPr>
              <a:t>В какой из пе­ре­чис­лен­ных стран чис­лен­ность на­се­ле­ния наибольшая?</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1) США</a:t>
            </a:r>
          </a:p>
          <a:p>
            <a:r>
              <a:rPr lang="ru-RU" dirty="0">
                <a:latin typeface="Times New Roman" pitchFamily="18" charset="0"/>
                <a:cs typeface="Times New Roman" pitchFamily="18" charset="0"/>
              </a:rPr>
              <a:t>2) Россия</a:t>
            </a:r>
          </a:p>
          <a:p>
            <a:r>
              <a:rPr lang="ru-RU" dirty="0">
                <a:latin typeface="Times New Roman" pitchFamily="18" charset="0"/>
                <a:cs typeface="Times New Roman" pitchFamily="18" charset="0"/>
              </a:rPr>
              <a:t>3) Индия</a:t>
            </a:r>
          </a:p>
          <a:p>
            <a:r>
              <a:rPr lang="ru-RU" dirty="0">
                <a:latin typeface="Times New Roman" pitchFamily="18" charset="0"/>
                <a:cs typeface="Times New Roman" pitchFamily="18" charset="0"/>
              </a:rPr>
              <a:t>4) Бразилия</a:t>
            </a:r>
          </a:p>
          <a:p>
            <a:endParaRPr lang="ru-RU" dirty="0"/>
          </a:p>
        </p:txBody>
      </p:sp>
    </p:spTree>
    <p:extLst>
      <p:ext uri="{BB962C8B-B14F-4D97-AF65-F5344CB8AC3E}">
        <p14:creationId xmlns:p14="http://schemas.microsoft.com/office/powerpoint/2010/main" val="21098572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26</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горизонтальном залегании пород самые древние породы залегаю внизу, самые молодые — вверху.</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ВБА.</a:t>
            </a:r>
          </a:p>
          <a:p>
            <a:endParaRPr lang="ru-RU" dirty="0"/>
          </a:p>
        </p:txBody>
      </p:sp>
    </p:spTree>
    <p:extLst>
      <p:ext uri="{BB962C8B-B14F-4D97-AF65-F5344CB8AC3E}">
        <p14:creationId xmlns:p14="http://schemas.microsoft.com/office/powerpoint/2010/main" val="3637294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r>
              <a:rPr lang="ru-RU" b="1" dirty="0" smtClean="0">
                <a:latin typeface="Times New Roman" pitchFamily="18" charset="0"/>
                <a:cs typeface="Times New Roman" pitchFamily="18" charset="0"/>
              </a:rPr>
              <a:t>Задание № 26 (Тренинг)</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112568"/>
          </a:xfrm>
        </p:spPr>
        <p:txBody>
          <a:bodyPr/>
          <a:lstStyle/>
          <a:p>
            <a:r>
              <a:rPr lang="ru-RU" b="1" dirty="0" smtClean="0">
                <a:latin typeface="Times New Roman" pitchFamily="18" charset="0"/>
                <a:cs typeface="Times New Roman" pitchFamily="18" charset="0"/>
              </a:rPr>
              <a:t>Расположите указанные на рисунке слои пород в порядке  увеличения их возраста.</a:t>
            </a:r>
            <a:endParaRPr lang="ru-RU" b="1" dirty="0">
              <a:latin typeface="Times New Roman" pitchFamily="18" charset="0"/>
              <a:cs typeface="Times New Roman" pitchFamily="18" charset="0"/>
            </a:endParaRPr>
          </a:p>
        </p:txBody>
      </p:sp>
      <p:pic>
        <p:nvPicPr>
          <p:cNvPr id="4" name="Рисунок 3" descr="26.png"/>
          <p:cNvPicPr>
            <a:picLocks noChangeAspect="1"/>
          </p:cNvPicPr>
          <p:nvPr/>
        </p:nvPicPr>
        <p:blipFill>
          <a:blip r:embed="rId2" cstate="print"/>
          <a:stretch>
            <a:fillRect/>
          </a:stretch>
        </p:blipFill>
        <p:spPr>
          <a:xfrm>
            <a:off x="683568" y="2276872"/>
            <a:ext cx="8079614" cy="3744416"/>
          </a:xfrm>
          <a:prstGeom prst="rect">
            <a:avLst/>
          </a:prstGeom>
        </p:spPr>
      </p:pic>
      <p:sp>
        <p:nvSpPr>
          <p:cNvPr id="5" name="Прямоугольник 4"/>
          <p:cNvSpPr/>
          <p:nvPr/>
        </p:nvSpPr>
        <p:spPr>
          <a:xfrm>
            <a:off x="2267744" y="4941168"/>
            <a:ext cx="535723" cy="923330"/>
          </a:xfrm>
          <a:prstGeom prst="rect">
            <a:avLst/>
          </a:prstGeom>
          <a:noFill/>
        </p:spPr>
        <p:txBody>
          <a:bodyPr wrap="none" lIns="91440" tIns="45720" rIns="91440" bIns="45720">
            <a:spAutoFit/>
          </a:bodyPr>
          <a:lstStyle/>
          <a:p>
            <a:pPr algn="ctr"/>
            <a:r>
              <a:rPr lang="ru-RU" sz="5400" b="1" cap="none" spc="0" dirty="0" smtClean="0">
                <a:ln w="1905"/>
                <a:effectLst>
                  <a:innerShdw blurRad="69850" dist="43180" dir="5400000">
                    <a:srgbClr val="000000">
                      <a:alpha val="65000"/>
                    </a:srgbClr>
                  </a:innerShdw>
                </a:effectLst>
              </a:rPr>
              <a:t>1</a:t>
            </a:r>
            <a:endParaRPr lang="ru-RU" sz="5400" b="1" cap="none" spc="0" dirty="0">
              <a:ln w="1905"/>
              <a:effectLst>
                <a:innerShdw blurRad="69850" dist="43180" dir="5400000">
                  <a:srgbClr val="000000">
                    <a:alpha val="65000"/>
                  </a:srgbClr>
                </a:innerShdw>
              </a:effectLst>
            </a:endParaRPr>
          </a:p>
        </p:txBody>
      </p:sp>
      <p:sp>
        <p:nvSpPr>
          <p:cNvPr id="6" name="Прямоугольник 5"/>
          <p:cNvSpPr/>
          <p:nvPr/>
        </p:nvSpPr>
        <p:spPr>
          <a:xfrm>
            <a:off x="2267744" y="3933056"/>
            <a:ext cx="535724"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2</a:t>
            </a:r>
            <a:endParaRPr lang="ru-RU" sz="5400" b="1" cap="none" spc="0" dirty="0">
              <a:ln w="1905"/>
              <a:effectLst>
                <a:innerShdw blurRad="69850" dist="43180" dir="5400000">
                  <a:srgbClr val="000000">
                    <a:alpha val="65000"/>
                  </a:srgbClr>
                </a:innerShdw>
              </a:effectLst>
            </a:endParaRPr>
          </a:p>
        </p:txBody>
      </p:sp>
      <p:sp>
        <p:nvSpPr>
          <p:cNvPr id="7" name="Прямоугольник 6"/>
          <p:cNvSpPr/>
          <p:nvPr/>
        </p:nvSpPr>
        <p:spPr>
          <a:xfrm>
            <a:off x="2267744" y="3140968"/>
            <a:ext cx="535724"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3</a:t>
            </a:r>
            <a:endParaRPr lang="ru-RU" sz="5400" b="1" cap="none" spc="0" dirty="0">
              <a:ln w="1905"/>
              <a:effectLst>
                <a:innerShdw blurRad="69850" dist="43180" dir="5400000">
                  <a:srgbClr val="000000">
                    <a:alpha val="65000"/>
                  </a:srgbClr>
                </a:innerShdw>
              </a:effectLst>
            </a:endParaRPr>
          </a:p>
        </p:txBody>
      </p:sp>
      <p:sp>
        <p:nvSpPr>
          <p:cNvPr id="8" name="Прямоугольник 7"/>
          <p:cNvSpPr/>
          <p:nvPr/>
        </p:nvSpPr>
        <p:spPr>
          <a:xfrm>
            <a:off x="2267744" y="2420888"/>
            <a:ext cx="535724"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4</a:t>
            </a:r>
            <a:endParaRPr lang="ru-RU" sz="5400" b="1" cap="none" spc="0" dirty="0">
              <a:ln w="1905"/>
              <a:effectLst>
                <a:innerShdw blurRad="69850" dist="43180" dir="5400000">
                  <a:srgbClr val="000000">
                    <a:alpha val="65000"/>
                  </a:srgbClr>
                </a:innerShdw>
              </a:effectLst>
            </a:endParaRPr>
          </a:p>
        </p:txBody>
      </p:sp>
      <p:sp>
        <p:nvSpPr>
          <p:cNvPr id="9" name="Прямоугольник 8"/>
          <p:cNvSpPr/>
          <p:nvPr/>
        </p:nvSpPr>
        <p:spPr>
          <a:xfrm>
            <a:off x="4411151" y="3369766"/>
            <a:ext cx="569388"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Б</a:t>
            </a:r>
            <a:endParaRPr lang="ru-RU" sz="5400" b="1" cap="none" spc="0" dirty="0">
              <a:ln w="1905"/>
              <a:effectLst>
                <a:innerShdw blurRad="69850" dist="43180" dir="5400000">
                  <a:srgbClr val="000000">
                    <a:alpha val="65000"/>
                  </a:srgbClr>
                </a:innerShdw>
              </a:effectLst>
            </a:endParaRPr>
          </a:p>
        </p:txBody>
      </p:sp>
      <p:sp>
        <p:nvSpPr>
          <p:cNvPr id="10" name="Прямоугольник 9"/>
          <p:cNvSpPr/>
          <p:nvPr/>
        </p:nvSpPr>
        <p:spPr>
          <a:xfrm>
            <a:off x="4481557" y="4221088"/>
            <a:ext cx="572593"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В</a:t>
            </a:r>
            <a:endParaRPr lang="ru-RU" sz="5400" b="1" cap="none" spc="0" dirty="0">
              <a:ln w="1905"/>
              <a:effectLst>
                <a:innerShdw blurRad="69850" dist="43180" dir="5400000">
                  <a:srgbClr val="000000">
                    <a:alpha val="65000"/>
                  </a:srgbClr>
                </a:innerShdw>
              </a:effectLst>
            </a:endParaRPr>
          </a:p>
        </p:txBody>
      </p:sp>
      <p:sp>
        <p:nvSpPr>
          <p:cNvPr id="11" name="Прямоугольник 10"/>
          <p:cNvSpPr/>
          <p:nvPr/>
        </p:nvSpPr>
        <p:spPr>
          <a:xfrm>
            <a:off x="4525639" y="5085184"/>
            <a:ext cx="484428"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Г</a:t>
            </a:r>
            <a:endParaRPr lang="ru-RU" sz="5400" b="1" cap="none" spc="0" dirty="0">
              <a:ln w="1905"/>
              <a:effectLst>
                <a:innerShdw blurRad="69850" dist="43180" dir="5400000">
                  <a:srgbClr val="000000">
                    <a:alpha val="65000"/>
                  </a:srgbClr>
                </a:innerShdw>
              </a:effectLst>
            </a:endParaRPr>
          </a:p>
        </p:txBody>
      </p:sp>
      <p:sp>
        <p:nvSpPr>
          <p:cNvPr id="12" name="Прямоугольник 11"/>
          <p:cNvSpPr/>
          <p:nvPr/>
        </p:nvSpPr>
        <p:spPr>
          <a:xfrm>
            <a:off x="4427984" y="2564904"/>
            <a:ext cx="604653" cy="923330"/>
          </a:xfrm>
          <a:prstGeom prst="rect">
            <a:avLst/>
          </a:prstGeom>
          <a:noFill/>
        </p:spPr>
        <p:txBody>
          <a:bodyPr wrap="none" lIns="91440" tIns="45720" rIns="91440" bIns="45720">
            <a:spAutoFit/>
          </a:bodyPr>
          <a:lstStyle/>
          <a:p>
            <a:pPr algn="ctr"/>
            <a:r>
              <a:rPr lang="ru-RU" sz="5400" b="1" dirty="0" smtClean="0">
                <a:ln w="1905"/>
                <a:effectLst>
                  <a:innerShdw blurRad="69850" dist="43180" dir="5400000">
                    <a:srgbClr val="000000">
                      <a:alpha val="65000"/>
                    </a:srgbClr>
                  </a:innerShdw>
                </a:effectLst>
              </a:rPr>
              <a:t>А</a:t>
            </a:r>
            <a:endParaRPr lang="ru-RU" sz="5400" b="1" cap="none" spc="0" dirty="0">
              <a:ln w="1905"/>
              <a:effectLst>
                <a:innerShdw blurRad="69850" dist="43180" dir="5400000">
                  <a:srgbClr val="000000">
                    <a:alpha val="65000"/>
                  </a:srgbClr>
                </a:innerShdw>
              </a:effectLst>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1_1.png"/>
          <p:cNvPicPr>
            <a:picLocks noChangeAspect="1"/>
          </p:cNvPicPr>
          <p:nvPr/>
        </p:nvPicPr>
        <p:blipFill>
          <a:blip r:embed="rId2" cstate="print"/>
          <a:stretch>
            <a:fillRect/>
          </a:stretch>
        </p:blipFill>
        <p:spPr>
          <a:xfrm>
            <a:off x="179512" y="476672"/>
            <a:ext cx="5328592" cy="5832648"/>
          </a:xfrm>
          <a:prstGeom prst="rect">
            <a:avLst/>
          </a:prstGeom>
        </p:spPr>
      </p:pic>
      <p:sp>
        <p:nvSpPr>
          <p:cNvPr id="2" name="Заголовок 1"/>
          <p:cNvSpPr>
            <a:spLocks noGrp="1"/>
          </p:cNvSpPr>
          <p:nvPr>
            <p:ph type="title"/>
          </p:nvPr>
        </p:nvSpPr>
        <p:spPr>
          <a:xfrm>
            <a:off x="3995936" y="274638"/>
            <a:ext cx="4690864" cy="1143000"/>
          </a:xfrm>
        </p:spPr>
        <p:txBody>
          <a:bodyPr>
            <a:normAutofit/>
          </a:bodyPr>
          <a:lstStyle/>
          <a:p>
            <a:r>
              <a:rPr lang="ru-RU" b="1" dirty="0" smtClean="0">
                <a:latin typeface="Times New Roman" pitchFamily="18" charset="0"/>
                <a:cs typeface="Times New Roman" pitchFamily="18" charset="0"/>
              </a:rPr>
              <a:t>Задание № 27</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5317232" y="1196752"/>
            <a:ext cx="3826768" cy="3168351"/>
          </a:xfrm>
        </p:spPr>
        <p:txBody>
          <a:bodyPr>
            <a:normAutofit/>
          </a:bodyPr>
          <a:lstStyle/>
          <a:p>
            <a:r>
              <a:rPr lang="ru-RU" b="1" dirty="0" smtClean="0">
                <a:solidFill>
                  <a:srgbClr val="C00000"/>
                </a:solidFill>
                <a:latin typeface="Times New Roman" pitchFamily="18" charset="0"/>
                <a:cs typeface="Times New Roman" pitchFamily="18" charset="0"/>
              </a:rPr>
              <a:t>Проверяет умение читать </a:t>
            </a:r>
            <a:r>
              <a:rPr lang="ru-RU" b="1" dirty="0" err="1" smtClean="0">
                <a:solidFill>
                  <a:srgbClr val="C00000"/>
                </a:solidFill>
                <a:latin typeface="Times New Roman" pitchFamily="18" charset="0"/>
                <a:cs typeface="Times New Roman" pitchFamily="18" charset="0"/>
              </a:rPr>
              <a:t>климатограммы</a:t>
            </a:r>
            <a:r>
              <a:rPr lang="ru-RU" dirty="0" smtClean="0">
                <a:latin typeface="Times New Roman" pitchFamily="18" charset="0"/>
                <a:cs typeface="Times New Roman" pitchFamily="18" charset="0"/>
              </a:rPr>
              <a:t>.</a:t>
            </a:r>
          </a:p>
        </p:txBody>
      </p:sp>
      <p:sp>
        <p:nvSpPr>
          <p:cNvPr id="5" name="Овал 4"/>
          <p:cNvSpPr/>
          <p:nvPr/>
        </p:nvSpPr>
        <p:spPr>
          <a:xfrm>
            <a:off x="1331640" y="3933056"/>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2843808" y="4581128"/>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4067944" y="3789040"/>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4067944" y="5085184"/>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5458" y="232901"/>
            <a:ext cx="9034754" cy="1143000"/>
          </a:xfrm>
        </p:spPr>
        <p:txBody>
          <a:bodyPr>
            <a:normAutofit fontScale="90000"/>
          </a:bodyPr>
          <a:lstStyle/>
          <a:p>
            <a:r>
              <a:rPr lang="ru-RU" b="1" dirty="0">
                <a:latin typeface="Times New Roman" pitchFamily="18" charset="0"/>
                <a:cs typeface="Times New Roman" pitchFamily="18" charset="0"/>
              </a:rPr>
              <a:t>Задание № </a:t>
            </a:r>
            <a:r>
              <a:rPr lang="ru-RU" b="1" dirty="0" smtClean="0">
                <a:latin typeface="Times New Roman" pitchFamily="18" charset="0"/>
                <a:cs typeface="Times New Roman" pitchFamily="18" charset="0"/>
              </a:rPr>
              <a:t>27</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699068"/>
            <a:ext cx="7704856" cy="4959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42" y="1052736"/>
            <a:ext cx="9144000" cy="646331"/>
          </a:xfrm>
          <a:prstGeom prst="rect">
            <a:avLst/>
          </a:prstGeom>
        </p:spPr>
        <p:txBody>
          <a:bodyPr wrap="square">
            <a:spAutoFit/>
          </a:bodyPr>
          <a:lstStyle/>
          <a:p>
            <a:r>
              <a:rPr lang="ru-RU" dirty="0">
                <a:latin typeface="Times New Roman" pitchFamily="18" charset="0"/>
                <a:cs typeface="Times New Roman" pitchFamily="18" charset="0"/>
              </a:rPr>
              <a:t>Проанализируйте </a:t>
            </a:r>
            <a:r>
              <a:rPr lang="ru-RU" dirty="0" err="1">
                <a:latin typeface="Times New Roman" pitchFamily="18" charset="0"/>
                <a:cs typeface="Times New Roman" pitchFamily="18" charset="0"/>
              </a:rPr>
              <a:t>климатограмму</a:t>
            </a:r>
            <a:r>
              <a:rPr lang="ru-RU" dirty="0">
                <a:latin typeface="Times New Roman" pitchFamily="18" charset="0"/>
                <a:cs typeface="Times New Roman" pitchFamily="18" charset="0"/>
              </a:rPr>
              <a:t> и определите, какой буквой на карте обозначен пункт, характеристики климата которого отражены в </a:t>
            </a:r>
            <a:r>
              <a:rPr lang="ru-RU" dirty="0" err="1">
                <a:latin typeface="Times New Roman" pitchFamily="18" charset="0"/>
                <a:cs typeface="Times New Roman" pitchFamily="18" charset="0"/>
              </a:rPr>
              <a:t>климатограмме</a:t>
            </a:r>
            <a:r>
              <a:rPr lang="ru-RU" dirty="0">
                <a:latin typeface="Times New Roman" pitchFamily="18" charset="0"/>
                <a:cs typeface="Times New Roman" pitchFamily="18" charset="0"/>
              </a:rPr>
              <a:t>.</a:t>
            </a:r>
          </a:p>
        </p:txBody>
      </p:sp>
      <p:sp>
        <p:nvSpPr>
          <p:cNvPr id="5" name="Прямоугольник 4"/>
          <p:cNvSpPr/>
          <p:nvPr/>
        </p:nvSpPr>
        <p:spPr>
          <a:xfrm>
            <a:off x="8028384" y="3212976"/>
            <a:ext cx="701824" cy="1200329"/>
          </a:xfrm>
          <a:prstGeom prst="rect">
            <a:avLst/>
          </a:prstGeom>
        </p:spPr>
        <p:txBody>
          <a:bodyPr wrap="square">
            <a:spAutoFit/>
          </a:bodyPr>
          <a:lstStyle/>
          <a:p>
            <a:r>
              <a:rPr lang="pt-BR" dirty="0">
                <a:latin typeface="Times New Roman" pitchFamily="18" charset="0"/>
                <a:cs typeface="Times New Roman" pitchFamily="18" charset="0"/>
              </a:rPr>
              <a:t>1) A</a:t>
            </a:r>
          </a:p>
          <a:p>
            <a:r>
              <a:rPr lang="pt-BR" dirty="0">
                <a:latin typeface="Times New Roman" pitchFamily="18" charset="0"/>
                <a:cs typeface="Times New Roman" pitchFamily="18" charset="0"/>
              </a:rPr>
              <a:t>2) B</a:t>
            </a:r>
          </a:p>
          <a:p>
            <a:r>
              <a:rPr lang="pt-BR" dirty="0">
                <a:latin typeface="Times New Roman" pitchFamily="18" charset="0"/>
                <a:cs typeface="Times New Roman" pitchFamily="18" charset="0"/>
              </a:rPr>
              <a:t>3) C</a:t>
            </a:r>
          </a:p>
          <a:p>
            <a:r>
              <a:rPr lang="pt-BR" dirty="0">
                <a:latin typeface="Times New Roman" pitchFamily="18" charset="0"/>
                <a:cs typeface="Times New Roman" pitchFamily="18" charset="0"/>
              </a:rPr>
              <a:t>4) D</a:t>
            </a:r>
          </a:p>
        </p:txBody>
      </p:sp>
    </p:spTree>
    <p:extLst>
      <p:ext uri="{BB962C8B-B14F-4D97-AF65-F5344CB8AC3E}">
        <p14:creationId xmlns:p14="http://schemas.microsoft.com/office/powerpoint/2010/main" val="126288000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27</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925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На </a:t>
            </a:r>
            <a:r>
              <a:rPr lang="ru-RU" dirty="0" err="1">
                <a:latin typeface="Times New Roman" pitchFamily="18" charset="0"/>
                <a:cs typeface="Times New Roman" pitchFamily="18" charset="0"/>
              </a:rPr>
              <a:t>климатограмме</a:t>
            </a:r>
            <a:r>
              <a:rPr lang="ru-RU" dirty="0">
                <a:latin typeface="Times New Roman" pitchFamily="18" charset="0"/>
                <a:cs typeface="Times New Roman" pitchFamily="18" charset="0"/>
              </a:rPr>
              <a:t> повышение температуры от 10 в январе до 28 летом. Количество осадков в целом невелико. Выпадают, в основном, зимой. Это показатели типичного субтропического климата, известного под названием средиземноморский.</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2.</a:t>
            </a:r>
          </a:p>
          <a:p>
            <a:endParaRPr lang="ru-RU" dirty="0"/>
          </a:p>
        </p:txBody>
      </p:sp>
    </p:spTree>
    <p:extLst>
      <p:ext uri="{BB962C8B-B14F-4D97-AF65-F5344CB8AC3E}">
        <p14:creationId xmlns:p14="http://schemas.microsoft.com/office/powerpoint/2010/main" val="28872861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Что показывает </a:t>
            </a:r>
            <a:r>
              <a:rPr lang="ru-RU" b="1" dirty="0" err="1" smtClean="0">
                <a:latin typeface="Times New Roman" pitchFamily="18" charset="0"/>
                <a:cs typeface="Times New Roman" pitchFamily="18" charset="0"/>
              </a:rPr>
              <a:t>климатограмма</a:t>
            </a:r>
            <a:endParaRPr lang="ru-RU" b="1" dirty="0">
              <a:latin typeface="Times New Roman" pitchFamily="18" charset="0"/>
              <a:cs typeface="Times New Roman" pitchFamily="18" charset="0"/>
            </a:endParaRPr>
          </a:p>
        </p:txBody>
      </p:sp>
      <p:pic>
        <p:nvPicPr>
          <p:cNvPr id="6" name="Содержимое 5" descr="0006-006-KLIMATOGRAMMA-Zadanie.jpg"/>
          <p:cNvPicPr>
            <a:picLocks noGrp="1" noChangeAspect="1"/>
          </p:cNvPicPr>
          <p:nvPr>
            <p:ph idx="1"/>
          </p:nvPr>
        </p:nvPicPr>
        <p:blipFill>
          <a:blip r:embed="rId2" cstate="print"/>
          <a:srcRect t="24497" r="3463" b="10272"/>
          <a:stretch>
            <a:fillRect/>
          </a:stretch>
        </p:blipFill>
        <p:spPr>
          <a:xfrm>
            <a:off x="755576" y="1268760"/>
            <a:ext cx="7848872" cy="5238893"/>
          </a:xfr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1.jpg"/>
          <p:cNvPicPr>
            <a:picLocks noChangeAspect="1"/>
          </p:cNvPicPr>
          <p:nvPr/>
        </p:nvPicPr>
        <p:blipFill>
          <a:blip r:embed="rId2" cstate="print"/>
          <a:stretch>
            <a:fillRect/>
          </a:stretch>
        </p:blipFill>
        <p:spPr>
          <a:xfrm>
            <a:off x="2267744" y="2204864"/>
            <a:ext cx="5832648" cy="4428491"/>
          </a:xfrm>
          <a:prstGeom prst="rect">
            <a:avLst/>
          </a:prstGeom>
        </p:spPr>
      </p:pic>
      <p:sp>
        <p:nvSpPr>
          <p:cNvPr id="2" name="Заголовок 1"/>
          <p:cNvSpPr>
            <a:spLocks noGrp="1"/>
          </p:cNvSpPr>
          <p:nvPr>
            <p:ph type="title"/>
          </p:nvPr>
        </p:nvSpPr>
        <p:spPr>
          <a:xfrm>
            <a:off x="107504" y="274638"/>
            <a:ext cx="9036496" cy="706090"/>
          </a:xfrm>
        </p:spPr>
        <p:txBody>
          <a:bodyPr>
            <a:normAutofit fontScale="90000"/>
          </a:bodyPr>
          <a:lstStyle/>
          <a:p>
            <a:r>
              <a:rPr lang="ru-RU" b="1" dirty="0" smtClean="0">
                <a:latin typeface="Times New Roman" pitchFamily="18" charset="0"/>
                <a:cs typeface="Times New Roman" pitchFamily="18" charset="0"/>
              </a:rPr>
              <a:t>Как анализировать </a:t>
            </a:r>
            <a:r>
              <a:rPr lang="ru-RU" b="1" dirty="0" err="1" smtClean="0">
                <a:latin typeface="Times New Roman" pitchFamily="18" charset="0"/>
                <a:cs typeface="Times New Roman" pitchFamily="18" charset="0"/>
              </a:rPr>
              <a:t>климатограмму</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08720"/>
            <a:ext cx="8229600" cy="5217443"/>
          </a:xfrm>
        </p:spPr>
        <p:txBody>
          <a:bodyPr/>
          <a:lstStyle/>
          <a:p>
            <a:r>
              <a:rPr lang="ru-RU" b="1" dirty="0" smtClean="0">
                <a:latin typeface="Times New Roman" pitchFamily="18" charset="0"/>
                <a:cs typeface="Times New Roman" pitchFamily="18" charset="0"/>
              </a:rPr>
              <a:t>Если точка в </a:t>
            </a:r>
            <a:r>
              <a:rPr lang="ru-RU" b="1" dirty="0" smtClean="0">
                <a:solidFill>
                  <a:srgbClr val="0070C0"/>
                </a:solidFill>
                <a:latin typeface="Times New Roman" pitchFamily="18" charset="0"/>
                <a:cs typeface="Times New Roman" pitchFamily="18" charset="0"/>
              </a:rPr>
              <a:t>Северном полушарии</a:t>
            </a:r>
            <a:r>
              <a:rPr lang="ru-RU" b="1" dirty="0" smtClean="0">
                <a:latin typeface="Times New Roman" pitchFamily="18" charset="0"/>
                <a:cs typeface="Times New Roman" pitchFamily="18" charset="0"/>
              </a:rPr>
              <a:t>, то кривая температур выгнута </a:t>
            </a:r>
            <a:r>
              <a:rPr lang="ru-RU" b="1" dirty="0" smtClean="0">
                <a:solidFill>
                  <a:srgbClr val="0070C0"/>
                </a:solidFill>
                <a:latin typeface="Times New Roman" pitchFamily="18" charset="0"/>
                <a:cs typeface="Times New Roman" pitchFamily="18" charset="0"/>
              </a:rPr>
              <a:t>вверх</a:t>
            </a:r>
            <a:r>
              <a:rPr lang="ru-RU" b="1" dirty="0" smtClean="0">
                <a:latin typeface="Times New Roman" pitchFamily="18" charset="0"/>
                <a:cs typeface="Times New Roman" pitchFamily="18" charset="0"/>
              </a:rPr>
              <a:t>, а если в </a:t>
            </a:r>
            <a:r>
              <a:rPr lang="ru-RU" b="1" dirty="0" smtClean="0">
                <a:solidFill>
                  <a:srgbClr val="FF0000"/>
                </a:solidFill>
                <a:latin typeface="Times New Roman" pitchFamily="18" charset="0"/>
                <a:cs typeface="Times New Roman" pitchFamily="18" charset="0"/>
              </a:rPr>
              <a:t>Южном </a:t>
            </a:r>
            <a:r>
              <a:rPr lang="ru-RU" b="1" dirty="0" smtClean="0">
                <a:latin typeface="Times New Roman" pitchFamily="18" charset="0"/>
                <a:cs typeface="Times New Roman" pitchFamily="18" charset="0"/>
              </a:rPr>
              <a:t>то </a:t>
            </a:r>
            <a:r>
              <a:rPr lang="ru-RU" b="1" dirty="0" smtClean="0">
                <a:solidFill>
                  <a:srgbClr val="FF0000"/>
                </a:solidFill>
                <a:latin typeface="Times New Roman" pitchFamily="18" charset="0"/>
                <a:cs typeface="Times New Roman" pitchFamily="18" charset="0"/>
              </a:rPr>
              <a:t>вниз</a:t>
            </a:r>
            <a:r>
              <a:rPr lang="ru-RU" b="1" dirty="0" smtClean="0">
                <a:latin typeface="Times New Roman" pitchFamily="18" charset="0"/>
                <a:cs typeface="Times New Roman" pitchFamily="18" charset="0"/>
              </a:rPr>
              <a:t>. На </a:t>
            </a:r>
            <a:r>
              <a:rPr lang="ru-RU" b="1" dirty="0" smtClean="0">
                <a:solidFill>
                  <a:srgbClr val="00B050"/>
                </a:solidFill>
                <a:latin typeface="Times New Roman" pitchFamily="18" charset="0"/>
                <a:cs typeface="Times New Roman" pitchFamily="18" charset="0"/>
              </a:rPr>
              <a:t>экваторе</a:t>
            </a:r>
            <a:r>
              <a:rPr lang="ru-RU" b="1" dirty="0" smtClean="0">
                <a:latin typeface="Times New Roman" pitchFamily="18" charset="0"/>
                <a:cs typeface="Times New Roman" pitchFamily="18" charset="0"/>
              </a:rPr>
              <a:t> она идет </a:t>
            </a:r>
            <a:r>
              <a:rPr lang="ru-RU" b="1" dirty="0" smtClean="0">
                <a:solidFill>
                  <a:srgbClr val="00B050"/>
                </a:solidFill>
                <a:latin typeface="Times New Roman" pitchFamily="18" charset="0"/>
                <a:cs typeface="Times New Roman" pitchFamily="18" charset="0"/>
              </a:rPr>
              <a:t>прямо</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5" name="Полилиния 4"/>
          <p:cNvSpPr/>
          <p:nvPr/>
        </p:nvSpPr>
        <p:spPr>
          <a:xfrm>
            <a:off x="2610998" y="2708920"/>
            <a:ext cx="892366" cy="77118"/>
          </a:xfrm>
          <a:custGeom>
            <a:avLst/>
            <a:gdLst>
              <a:gd name="connsiteX0" fmla="*/ 0 w 892366"/>
              <a:gd name="connsiteY0" fmla="*/ 0 h 77118"/>
              <a:gd name="connsiteX1" fmla="*/ 264404 w 892366"/>
              <a:gd name="connsiteY1" fmla="*/ 22034 h 77118"/>
              <a:gd name="connsiteX2" fmla="*/ 330506 w 892366"/>
              <a:gd name="connsiteY2" fmla="*/ 33051 h 77118"/>
              <a:gd name="connsiteX3" fmla="*/ 363556 w 892366"/>
              <a:gd name="connsiteY3" fmla="*/ 44068 h 77118"/>
              <a:gd name="connsiteX4" fmla="*/ 528809 w 892366"/>
              <a:gd name="connsiteY4" fmla="*/ 66101 h 77118"/>
              <a:gd name="connsiteX5" fmla="*/ 594910 w 892366"/>
              <a:gd name="connsiteY5" fmla="*/ 77118 h 77118"/>
              <a:gd name="connsiteX6" fmla="*/ 716096 w 892366"/>
              <a:gd name="connsiteY6" fmla="*/ 66101 h 77118"/>
              <a:gd name="connsiteX7" fmla="*/ 749147 w 892366"/>
              <a:gd name="connsiteY7" fmla="*/ 55084 h 77118"/>
              <a:gd name="connsiteX8" fmla="*/ 804231 w 892366"/>
              <a:gd name="connsiteY8" fmla="*/ 44068 h 77118"/>
              <a:gd name="connsiteX9" fmla="*/ 892366 w 892366"/>
              <a:gd name="connsiteY9" fmla="*/ 33051 h 7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366" h="77118">
                <a:moveTo>
                  <a:pt x="0" y="0"/>
                </a:moveTo>
                <a:cubicBezTo>
                  <a:pt x="85822" y="6130"/>
                  <a:pt x="178293" y="11270"/>
                  <a:pt x="264404" y="22034"/>
                </a:cubicBezTo>
                <a:cubicBezTo>
                  <a:pt x="286569" y="24805"/>
                  <a:pt x="308472" y="29379"/>
                  <a:pt x="330506" y="33051"/>
                </a:cubicBezTo>
                <a:cubicBezTo>
                  <a:pt x="341523" y="36723"/>
                  <a:pt x="352220" y="41549"/>
                  <a:pt x="363556" y="44068"/>
                </a:cubicBezTo>
                <a:cubicBezTo>
                  <a:pt x="421013" y="56836"/>
                  <a:pt x="469157" y="58147"/>
                  <a:pt x="528809" y="66101"/>
                </a:cubicBezTo>
                <a:cubicBezTo>
                  <a:pt x="550951" y="69053"/>
                  <a:pt x="572876" y="73446"/>
                  <a:pt x="594910" y="77118"/>
                </a:cubicBezTo>
                <a:cubicBezTo>
                  <a:pt x="635305" y="73446"/>
                  <a:pt x="675942" y="71837"/>
                  <a:pt x="716096" y="66101"/>
                </a:cubicBezTo>
                <a:cubicBezTo>
                  <a:pt x="727592" y="64459"/>
                  <a:pt x="737881" y="57900"/>
                  <a:pt x="749147" y="55084"/>
                </a:cubicBezTo>
                <a:cubicBezTo>
                  <a:pt x="767313" y="50543"/>
                  <a:pt x="785724" y="46915"/>
                  <a:pt x="804231" y="44068"/>
                </a:cubicBezTo>
                <a:cubicBezTo>
                  <a:pt x="833494" y="39566"/>
                  <a:pt x="892366" y="33051"/>
                  <a:pt x="892366" y="33051"/>
                </a:cubicBez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 name="Полилиния 6"/>
          <p:cNvSpPr/>
          <p:nvPr/>
        </p:nvSpPr>
        <p:spPr>
          <a:xfrm>
            <a:off x="4649118" y="5354198"/>
            <a:ext cx="873061" cy="280279"/>
          </a:xfrm>
          <a:custGeom>
            <a:avLst/>
            <a:gdLst>
              <a:gd name="connsiteX0" fmla="*/ 0 w 873061"/>
              <a:gd name="connsiteY0" fmla="*/ 44067 h 280279"/>
              <a:gd name="connsiteX1" fmla="*/ 110169 w 873061"/>
              <a:gd name="connsiteY1" fmla="*/ 22033 h 280279"/>
              <a:gd name="connsiteX2" fmla="*/ 143219 w 873061"/>
              <a:gd name="connsiteY2" fmla="*/ 0 h 280279"/>
              <a:gd name="connsiteX3" fmla="*/ 220337 w 873061"/>
              <a:gd name="connsiteY3" fmla="*/ 22033 h 280279"/>
              <a:gd name="connsiteX4" fmla="*/ 286439 w 873061"/>
              <a:gd name="connsiteY4" fmla="*/ 66101 h 280279"/>
              <a:gd name="connsiteX5" fmla="*/ 396607 w 873061"/>
              <a:gd name="connsiteY5" fmla="*/ 143219 h 280279"/>
              <a:gd name="connsiteX6" fmla="*/ 407624 w 873061"/>
              <a:gd name="connsiteY6" fmla="*/ 176269 h 280279"/>
              <a:gd name="connsiteX7" fmla="*/ 539827 w 873061"/>
              <a:gd name="connsiteY7" fmla="*/ 242371 h 280279"/>
              <a:gd name="connsiteX8" fmla="*/ 572877 w 873061"/>
              <a:gd name="connsiteY8" fmla="*/ 264404 h 280279"/>
              <a:gd name="connsiteX9" fmla="*/ 672029 w 873061"/>
              <a:gd name="connsiteY9" fmla="*/ 253388 h 280279"/>
              <a:gd name="connsiteX10" fmla="*/ 705080 w 873061"/>
              <a:gd name="connsiteY10" fmla="*/ 242371 h 280279"/>
              <a:gd name="connsiteX11" fmla="*/ 716096 w 873061"/>
              <a:gd name="connsiteY11" fmla="*/ 209320 h 280279"/>
              <a:gd name="connsiteX12" fmla="*/ 749147 w 873061"/>
              <a:gd name="connsiteY12" fmla="*/ 198303 h 280279"/>
              <a:gd name="connsiteX13" fmla="*/ 815248 w 873061"/>
              <a:gd name="connsiteY13" fmla="*/ 165253 h 280279"/>
              <a:gd name="connsiteX14" fmla="*/ 870333 w 873061"/>
              <a:gd name="connsiteY14" fmla="*/ 110168 h 280279"/>
              <a:gd name="connsiteX15" fmla="*/ 870333 w 873061"/>
              <a:gd name="connsiteY15" fmla="*/ 88135 h 280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73061" h="280279">
                <a:moveTo>
                  <a:pt x="0" y="44067"/>
                </a:moveTo>
                <a:cubicBezTo>
                  <a:pt x="28421" y="40007"/>
                  <a:pt x="79403" y="37416"/>
                  <a:pt x="110169" y="22033"/>
                </a:cubicBezTo>
                <a:cubicBezTo>
                  <a:pt x="122012" y="16112"/>
                  <a:pt x="132202" y="7344"/>
                  <a:pt x="143219" y="0"/>
                </a:cubicBezTo>
                <a:cubicBezTo>
                  <a:pt x="153597" y="2594"/>
                  <a:pt x="207402" y="14847"/>
                  <a:pt x="220337" y="22033"/>
                </a:cubicBezTo>
                <a:cubicBezTo>
                  <a:pt x="243486" y="34894"/>
                  <a:pt x="267714" y="47376"/>
                  <a:pt x="286439" y="66101"/>
                </a:cubicBezTo>
                <a:cubicBezTo>
                  <a:pt x="363246" y="142908"/>
                  <a:pt x="322310" y="124644"/>
                  <a:pt x="396607" y="143219"/>
                </a:cubicBezTo>
                <a:cubicBezTo>
                  <a:pt x="400279" y="154236"/>
                  <a:pt x="399413" y="168058"/>
                  <a:pt x="407624" y="176269"/>
                </a:cubicBezTo>
                <a:cubicBezTo>
                  <a:pt x="511634" y="280279"/>
                  <a:pt x="432304" y="170690"/>
                  <a:pt x="539827" y="242371"/>
                </a:cubicBezTo>
                <a:lnTo>
                  <a:pt x="572877" y="264404"/>
                </a:lnTo>
                <a:cubicBezTo>
                  <a:pt x="605928" y="260732"/>
                  <a:pt x="639227" y="258855"/>
                  <a:pt x="672029" y="253388"/>
                </a:cubicBezTo>
                <a:cubicBezTo>
                  <a:pt x="683484" y="251479"/>
                  <a:pt x="696869" y="250583"/>
                  <a:pt x="705080" y="242371"/>
                </a:cubicBezTo>
                <a:cubicBezTo>
                  <a:pt x="713291" y="234159"/>
                  <a:pt x="707885" y="217532"/>
                  <a:pt x="716096" y="209320"/>
                </a:cubicBezTo>
                <a:cubicBezTo>
                  <a:pt x="724307" y="201108"/>
                  <a:pt x="738760" y="203496"/>
                  <a:pt x="749147" y="198303"/>
                </a:cubicBezTo>
                <a:cubicBezTo>
                  <a:pt x="834568" y="155592"/>
                  <a:pt x="732181" y="192940"/>
                  <a:pt x="815248" y="165253"/>
                </a:cubicBezTo>
                <a:cubicBezTo>
                  <a:pt x="843292" y="146557"/>
                  <a:pt x="856979" y="143553"/>
                  <a:pt x="870333" y="110168"/>
                </a:cubicBezTo>
                <a:cubicBezTo>
                  <a:pt x="873061" y="103349"/>
                  <a:pt x="870333" y="95479"/>
                  <a:pt x="870333" y="88135"/>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 name="Полилиния 7"/>
          <p:cNvSpPr/>
          <p:nvPr/>
        </p:nvSpPr>
        <p:spPr>
          <a:xfrm>
            <a:off x="2677099" y="5363840"/>
            <a:ext cx="994573" cy="268835"/>
          </a:xfrm>
          <a:custGeom>
            <a:avLst/>
            <a:gdLst>
              <a:gd name="connsiteX0" fmla="*/ 0 w 994573"/>
              <a:gd name="connsiteY0" fmla="*/ 254762 h 268835"/>
              <a:gd name="connsiteX1" fmla="*/ 110168 w 994573"/>
              <a:gd name="connsiteY1" fmla="*/ 221712 h 268835"/>
              <a:gd name="connsiteX2" fmla="*/ 143219 w 994573"/>
              <a:gd name="connsiteY2" fmla="*/ 210695 h 268835"/>
              <a:gd name="connsiteX3" fmla="*/ 231354 w 994573"/>
              <a:gd name="connsiteY3" fmla="*/ 199678 h 268835"/>
              <a:gd name="connsiteX4" fmla="*/ 330506 w 994573"/>
              <a:gd name="connsiteY4" fmla="*/ 166627 h 268835"/>
              <a:gd name="connsiteX5" fmla="*/ 363556 w 994573"/>
              <a:gd name="connsiteY5" fmla="*/ 155611 h 268835"/>
              <a:gd name="connsiteX6" fmla="*/ 407624 w 994573"/>
              <a:gd name="connsiteY6" fmla="*/ 111543 h 268835"/>
              <a:gd name="connsiteX7" fmla="*/ 506776 w 994573"/>
              <a:gd name="connsiteY7" fmla="*/ 56459 h 268835"/>
              <a:gd name="connsiteX8" fmla="*/ 638978 w 994573"/>
              <a:gd name="connsiteY8" fmla="*/ 23408 h 268835"/>
              <a:gd name="connsiteX9" fmla="*/ 705079 w 994573"/>
              <a:gd name="connsiteY9" fmla="*/ 67476 h 268835"/>
              <a:gd name="connsiteX10" fmla="*/ 738130 w 994573"/>
              <a:gd name="connsiteY10" fmla="*/ 89509 h 268835"/>
              <a:gd name="connsiteX11" fmla="*/ 804231 w 994573"/>
              <a:gd name="connsiteY11" fmla="*/ 111543 h 268835"/>
              <a:gd name="connsiteX12" fmla="*/ 837282 w 994573"/>
              <a:gd name="connsiteY12" fmla="*/ 144594 h 268835"/>
              <a:gd name="connsiteX13" fmla="*/ 870332 w 994573"/>
              <a:gd name="connsiteY13" fmla="*/ 166627 h 268835"/>
              <a:gd name="connsiteX14" fmla="*/ 925417 w 994573"/>
              <a:gd name="connsiteY14" fmla="*/ 210695 h 268835"/>
              <a:gd name="connsiteX15" fmla="*/ 958467 w 994573"/>
              <a:gd name="connsiteY15" fmla="*/ 232729 h 268835"/>
              <a:gd name="connsiteX16" fmla="*/ 991518 w 994573"/>
              <a:gd name="connsiteY16" fmla="*/ 265779 h 26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4573" h="268835">
                <a:moveTo>
                  <a:pt x="0" y="254762"/>
                </a:moveTo>
                <a:cubicBezTo>
                  <a:pt x="66600" y="238113"/>
                  <a:pt x="29701" y="248534"/>
                  <a:pt x="110168" y="221712"/>
                </a:cubicBezTo>
                <a:cubicBezTo>
                  <a:pt x="121185" y="218040"/>
                  <a:pt x="131696" y="212135"/>
                  <a:pt x="143219" y="210695"/>
                </a:cubicBezTo>
                <a:lnTo>
                  <a:pt x="231354" y="199678"/>
                </a:lnTo>
                <a:lnTo>
                  <a:pt x="330506" y="166627"/>
                </a:lnTo>
                <a:lnTo>
                  <a:pt x="363556" y="155611"/>
                </a:lnTo>
                <a:cubicBezTo>
                  <a:pt x="382251" y="99525"/>
                  <a:pt x="359550" y="138251"/>
                  <a:pt x="407624" y="111543"/>
                </a:cubicBezTo>
                <a:cubicBezTo>
                  <a:pt x="521270" y="48407"/>
                  <a:pt x="431990" y="81388"/>
                  <a:pt x="506776" y="56459"/>
                </a:cubicBezTo>
                <a:cubicBezTo>
                  <a:pt x="591463" y="0"/>
                  <a:pt x="546756" y="8037"/>
                  <a:pt x="638978" y="23408"/>
                </a:cubicBezTo>
                <a:lnTo>
                  <a:pt x="705079" y="67476"/>
                </a:lnTo>
                <a:cubicBezTo>
                  <a:pt x="716096" y="74821"/>
                  <a:pt x="725569" y="85322"/>
                  <a:pt x="738130" y="89509"/>
                </a:cubicBezTo>
                <a:lnTo>
                  <a:pt x="804231" y="111543"/>
                </a:lnTo>
                <a:cubicBezTo>
                  <a:pt x="815248" y="122560"/>
                  <a:pt x="825313" y="134620"/>
                  <a:pt x="837282" y="144594"/>
                </a:cubicBezTo>
                <a:cubicBezTo>
                  <a:pt x="847454" y="153070"/>
                  <a:pt x="860970" y="157265"/>
                  <a:pt x="870332" y="166627"/>
                </a:cubicBezTo>
                <a:cubicBezTo>
                  <a:pt x="920164" y="216459"/>
                  <a:pt x="861074" y="189247"/>
                  <a:pt x="925417" y="210695"/>
                </a:cubicBezTo>
                <a:cubicBezTo>
                  <a:pt x="936434" y="218040"/>
                  <a:pt x="949105" y="223367"/>
                  <a:pt x="958467" y="232729"/>
                </a:cubicBezTo>
                <a:cubicBezTo>
                  <a:pt x="994573" y="268835"/>
                  <a:pt x="963923" y="265779"/>
                  <a:pt x="991518" y="265779"/>
                </a:cubicBezTo>
              </a:path>
            </a:pathLst>
          </a:custGeom>
          <a:ln w="6032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1.jpg"/>
          <p:cNvPicPr>
            <a:picLocks noChangeAspect="1"/>
          </p:cNvPicPr>
          <p:nvPr/>
        </p:nvPicPr>
        <p:blipFill>
          <a:blip r:embed="rId2" cstate="print"/>
          <a:stretch>
            <a:fillRect/>
          </a:stretch>
        </p:blipFill>
        <p:spPr>
          <a:xfrm>
            <a:off x="2771800" y="2852936"/>
            <a:ext cx="5832648" cy="3816424"/>
          </a:xfrm>
          <a:prstGeom prst="rect">
            <a:avLst/>
          </a:prstGeom>
        </p:spPr>
      </p:pic>
      <p:sp>
        <p:nvSpPr>
          <p:cNvPr id="2" name="Заголовок 1"/>
          <p:cNvSpPr>
            <a:spLocks noGrp="1"/>
          </p:cNvSpPr>
          <p:nvPr>
            <p:ph type="title"/>
          </p:nvPr>
        </p:nvSpPr>
        <p:spPr>
          <a:xfrm>
            <a:off x="107504" y="274638"/>
            <a:ext cx="8856984" cy="706090"/>
          </a:xfrm>
        </p:spPr>
        <p:txBody>
          <a:bodyPr>
            <a:normAutofit fontScale="90000"/>
          </a:bodyPr>
          <a:lstStyle/>
          <a:p>
            <a:r>
              <a:rPr lang="ru-RU" b="1" dirty="0" smtClean="0">
                <a:latin typeface="Times New Roman" pitchFamily="18" charset="0"/>
                <a:cs typeface="Times New Roman" pitchFamily="18" charset="0"/>
              </a:rPr>
              <a:t>Как анализировать </a:t>
            </a:r>
            <a:r>
              <a:rPr lang="ru-RU" b="1" dirty="0" err="1" smtClean="0">
                <a:latin typeface="Times New Roman" pitchFamily="18" charset="0"/>
                <a:cs typeface="Times New Roman" pitchFamily="18" charset="0"/>
              </a:rPr>
              <a:t>климатограмму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107504" y="908720"/>
            <a:ext cx="9036496" cy="5616624"/>
          </a:xfrm>
        </p:spPr>
        <p:txBody>
          <a:bodyPr/>
          <a:lstStyle/>
          <a:p>
            <a:r>
              <a:rPr lang="ru-RU" b="1" dirty="0" smtClean="0">
                <a:latin typeface="Times New Roman" pitchFamily="18" charset="0"/>
                <a:cs typeface="Times New Roman" pitchFamily="18" charset="0"/>
              </a:rPr>
              <a:t>Если осадков много, то точка расположена </a:t>
            </a:r>
            <a:r>
              <a:rPr lang="ru-RU" b="1" dirty="0" smtClean="0">
                <a:solidFill>
                  <a:srgbClr val="0070C0"/>
                </a:solidFill>
                <a:latin typeface="Times New Roman" pitchFamily="18" charset="0"/>
                <a:cs typeface="Times New Roman" pitchFamily="18" charset="0"/>
              </a:rPr>
              <a:t>вблизи моря </a:t>
            </a:r>
            <a:r>
              <a:rPr lang="ru-RU" b="1" dirty="0" smtClean="0">
                <a:latin typeface="Times New Roman" pitchFamily="18" charset="0"/>
                <a:cs typeface="Times New Roman" pitchFamily="18" charset="0"/>
              </a:rPr>
              <a:t>или </a:t>
            </a:r>
            <a:r>
              <a:rPr lang="ru-RU" b="1" dirty="0" smtClean="0">
                <a:solidFill>
                  <a:srgbClr val="0070C0"/>
                </a:solidFill>
                <a:latin typeface="Times New Roman" pitchFamily="18" charset="0"/>
                <a:cs typeface="Times New Roman" pitchFamily="18" charset="0"/>
              </a:rPr>
              <a:t>на экваторе</a:t>
            </a:r>
            <a:r>
              <a:rPr lang="ru-RU" b="1" dirty="0" smtClean="0">
                <a:latin typeface="Times New Roman" pitchFamily="18" charset="0"/>
                <a:cs typeface="Times New Roman" pitchFamily="18" charset="0"/>
              </a:rPr>
              <a:t>, если мало – то </a:t>
            </a:r>
            <a:r>
              <a:rPr lang="ru-RU" b="1" dirty="0" smtClean="0">
                <a:solidFill>
                  <a:srgbClr val="C00000"/>
                </a:solidFill>
                <a:latin typeface="Times New Roman" pitchFamily="18" charset="0"/>
                <a:cs typeface="Times New Roman" pitchFamily="18" charset="0"/>
              </a:rPr>
              <a:t>в глубине материка</a:t>
            </a:r>
            <a:r>
              <a:rPr lang="ru-RU" b="1" dirty="0" smtClean="0">
                <a:latin typeface="Times New Roman" pitchFamily="18" charset="0"/>
                <a:cs typeface="Times New Roman" pitchFamily="18" charset="0"/>
              </a:rPr>
              <a:t>. Кроме того мало осадков выпадает в районе </a:t>
            </a:r>
            <a:r>
              <a:rPr lang="ru-RU" b="1" dirty="0" smtClean="0">
                <a:solidFill>
                  <a:srgbClr val="C00000"/>
                </a:solidFill>
                <a:latin typeface="Times New Roman" pitchFamily="18" charset="0"/>
                <a:cs typeface="Times New Roman" pitchFamily="18" charset="0"/>
              </a:rPr>
              <a:t>тропиков</a:t>
            </a:r>
            <a:r>
              <a:rPr lang="ru-RU" b="1" dirty="0" smtClean="0">
                <a:latin typeface="Times New Roman" pitchFamily="18" charset="0"/>
                <a:cs typeface="Times New Roman" pitchFamily="18" charset="0"/>
              </a:rPr>
              <a:t> и </a:t>
            </a:r>
            <a:r>
              <a:rPr lang="ru-RU" b="1" dirty="0" smtClean="0">
                <a:solidFill>
                  <a:srgbClr val="C00000"/>
                </a:solidFill>
                <a:latin typeface="Times New Roman" pitchFamily="18" charset="0"/>
                <a:cs typeface="Times New Roman" pitchFamily="18" charset="0"/>
              </a:rPr>
              <a:t>холодных течений</a:t>
            </a:r>
            <a:endParaRPr lang="ru-RU" b="1" dirty="0">
              <a:solidFill>
                <a:srgbClr val="C00000"/>
              </a:solidFill>
              <a:latin typeface="Times New Roman" pitchFamily="18" charset="0"/>
              <a:cs typeface="Times New Roman" pitchFamily="18" charset="0"/>
            </a:endParaRPr>
          </a:p>
        </p:txBody>
      </p:sp>
      <p:sp>
        <p:nvSpPr>
          <p:cNvPr id="5" name="Прямоугольник 4"/>
          <p:cNvSpPr/>
          <p:nvPr/>
        </p:nvSpPr>
        <p:spPr>
          <a:xfrm>
            <a:off x="2945116" y="3284984"/>
            <a:ext cx="1223027" cy="461665"/>
          </a:xfrm>
          <a:prstGeom prst="rect">
            <a:avLst/>
          </a:prstGeom>
          <a:noFill/>
        </p:spPr>
        <p:txBody>
          <a:bodyPr wrap="none" lIns="91440" tIns="45720" rIns="91440" bIns="45720">
            <a:spAutoFit/>
          </a:bodyPr>
          <a:lstStyle/>
          <a:p>
            <a:pPr algn="ctr"/>
            <a:r>
              <a:rPr lang="ru-RU" sz="2400" b="1" cap="none" spc="0" dirty="0" smtClean="0">
                <a:ln w="1905"/>
                <a:effectLst>
                  <a:innerShdw blurRad="69850" dist="43180" dir="5400000">
                    <a:srgbClr val="000000">
                      <a:alpha val="65000"/>
                    </a:srgbClr>
                  </a:innerShdw>
                </a:effectLst>
              </a:rPr>
              <a:t>экватор</a:t>
            </a:r>
            <a:endParaRPr lang="ru-RU" sz="2400" b="1" cap="none" spc="0" dirty="0">
              <a:ln w="1905"/>
              <a:effectLst>
                <a:innerShdw blurRad="69850" dist="43180" dir="5400000">
                  <a:srgbClr val="000000">
                    <a:alpha val="65000"/>
                  </a:srgbClr>
                </a:innerShdw>
              </a:effectLst>
            </a:endParaRPr>
          </a:p>
        </p:txBody>
      </p:sp>
      <p:sp>
        <p:nvSpPr>
          <p:cNvPr id="6" name="Прямоугольник 5"/>
          <p:cNvSpPr/>
          <p:nvPr/>
        </p:nvSpPr>
        <p:spPr>
          <a:xfrm>
            <a:off x="6804248" y="3212976"/>
            <a:ext cx="1124027" cy="461665"/>
          </a:xfrm>
          <a:prstGeom prst="rect">
            <a:avLst/>
          </a:prstGeom>
          <a:noFill/>
        </p:spPr>
        <p:txBody>
          <a:bodyPr wrap="none" lIns="91440" tIns="45720" rIns="91440" bIns="45720">
            <a:spAutoFit/>
          </a:bodyPr>
          <a:lstStyle/>
          <a:p>
            <a:pPr algn="ctr"/>
            <a:r>
              <a:rPr lang="ru-RU" sz="2400" b="1" cap="none" spc="0" dirty="0" smtClean="0">
                <a:ln w="1905"/>
                <a:effectLst>
                  <a:innerShdw blurRad="69850" dist="43180" dir="5400000">
                    <a:srgbClr val="000000">
                      <a:alpha val="65000"/>
                    </a:srgbClr>
                  </a:innerShdw>
                </a:effectLst>
              </a:rPr>
              <a:t>тропик</a:t>
            </a:r>
            <a:endParaRPr lang="ru-RU" sz="2400" b="1" cap="none" spc="0" dirty="0">
              <a:ln w="1905"/>
              <a:effectLst>
                <a:innerShdw blurRad="69850" dist="43180" dir="5400000">
                  <a:srgbClr val="000000">
                    <a:alpha val="65000"/>
                  </a:srgbClr>
                </a:innerShdw>
              </a:effectLst>
            </a:endParaRPr>
          </a:p>
        </p:txBody>
      </p:sp>
      <p:sp>
        <p:nvSpPr>
          <p:cNvPr id="7" name="Прямоугольник 6"/>
          <p:cNvSpPr/>
          <p:nvPr/>
        </p:nvSpPr>
        <p:spPr>
          <a:xfrm>
            <a:off x="4860032" y="2996952"/>
            <a:ext cx="1352485" cy="923330"/>
          </a:xfrm>
          <a:prstGeom prst="rect">
            <a:avLst/>
          </a:prstGeom>
          <a:noFill/>
        </p:spPr>
        <p:txBody>
          <a:bodyPr wrap="none" lIns="91440" tIns="45720" rIns="91440" bIns="45720">
            <a:spAutoFit/>
          </a:bodyPr>
          <a:lstStyle/>
          <a:p>
            <a:pPr algn="ctr"/>
            <a:r>
              <a:rPr lang="ru-RU" b="1" cap="none" spc="0" dirty="0" smtClean="0">
                <a:ln w="1905"/>
                <a:effectLst>
                  <a:innerShdw blurRad="69850" dist="43180" dir="5400000">
                    <a:srgbClr val="000000">
                      <a:alpha val="65000"/>
                    </a:srgbClr>
                  </a:innerShdw>
                </a:effectLst>
              </a:rPr>
              <a:t>Между</a:t>
            </a:r>
          </a:p>
          <a:p>
            <a:pPr algn="ctr"/>
            <a:r>
              <a:rPr lang="ru-RU" b="1" dirty="0" smtClean="0">
                <a:ln w="1905"/>
                <a:effectLst>
                  <a:innerShdw blurRad="69850" dist="43180" dir="5400000">
                    <a:srgbClr val="000000">
                      <a:alpha val="65000"/>
                    </a:srgbClr>
                  </a:innerShdw>
                </a:effectLst>
              </a:rPr>
              <a:t>э</a:t>
            </a:r>
            <a:r>
              <a:rPr lang="ru-RU" b="1" cap="none" spc="0" dirty="0" smtClean="0">
                <a:ln w="1905"/>
                <a:effectLst>
                  <a:innerShdw blurRad="69850" dist="43180" dir="5400000">
                    <a:srgbClr val="000000">
                      <a:alpha val="65000"/>
                    </a:srgbClr>
                  </a:innerShdw>
                </a:effectLst>
              </a:rPr>
              <a:t>кватором</a:t>
            </a:r>
          </a:p>
          <a:p>
            <a:pPr algn="ctr"/>
            <a:r>
              <a:rPr lang="ru-RU" b="1" dirty="0" smtClean="0">
                <a:ln w="1905"/>
                <a:effectLst>
                  <a:innerShdw blurRad="69850" dist="43180" dir="5400000">
                    <a:srgbClr val="000000">
                      <a:alpha val="65000"/>
                    </a:srgbClr>
                  </a:innerShdw>
                </a:effectLst>
              </a:rPr>
              <a:t>и тропиком</a:t>
            </a:r>
            <a:endParaRPr lang="ru-RU" b="1" cap="none" spc="0" dirty="0">
              <a:ln w="1905"/>
              <a:effectLst>
                <a:innerShdw blurRad="69850" dist="43180" dir="5400000">
                  <a:srgbClr val="000000">
                    <a:alpha val="65000"/>
                  </a:srgbClr>
                </a:innerShdw>
              </a:effectLst>
            </a:endParaRPr>
          </a:p>
        </p:txBody>
      </p:sp>
      <p:sp>
        <p:nvSpPr>
          <p:cNvPr id="8" name="Прямоугольник 7"/>
          <p:cNvSpPr/>
          <p:nvPr/>
        </p:nvSpPr>
        <p:spPr>
          <a:xfrm>
            <a:off x="2843808" y="4509120"/>
            <a:ext cx="5512343" cy="523220"/>
          </a:xfrm>
          <a:prstGeom prst="rect">
            <a:avLst/>
          </a:prstGeom>
          <a:noFill/>
        </p:spPr>
        <p:txBody>
          <a:bodyPr wrap="none" lIns="91440" tIns="45720" rIns="91440" bIns="45720">
            <a:spAutoFit/>
          </a:bodyPr>
          <a:lstStyle/>
          <a:p>
            <a:pPr algn="ctr"/>
            <a:r>
              <a:rPr lang="ru-RU" sz="2800" b="1" cap="none" spc="0" dirty="0" err="1" smtClean="0">
                <a:ln w="1905"/>
                <a:effectLst>
                  <a:innerShdw blurRad="69850" dist="43180" dir="5400000">
                    <a:srgbClr val="000000">
                      <a:alpha val="65000"/>
                    </a:srgbClr>
                  </a:innerShdw>
                </a:effectLst>
              </a:rPr>
              <a:t>Климатограммы</a:t>
            </a:r>
            <a:r>
              <a:rPr lang="ru-RU" sz="2800" b="1" cap="none" spc="0" dirty="0" smtClean="0">
                <a:ln w="1905"/>
                <a:effectLst>
                  <a:innerShdw blurRad="69850" dist="43180" dir="5400000">
                    <a:srgbClr val="000000">
                      <a:alpha val="65000"/>
                    </a:srgbClr>
                  </a:innerShdw>
                </a:effectLst>
              </a:rPr>
              <a:t> для субтропиков</a:t>
            </a:r>
            <a:endParaRPr lang="ru-RU" sz="2800" b="1" cap="none" spc="0" dirty="0">
              <a:ln w="1905"/>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3" descr="img11_1.png"/>
          <p:cNvPicPr>
            <a:picLocks noChangeAspect="1"/>
          </p:cNvPicPr>
          <p:nvPr/>
        </p:nvPicPr>
        <p:blipFill>
          <a:blip r:embed="rId2" cstate="print">
            <a:lum bright="-20000" contrast="40000"/>
          </a:blip>
          <a:srcRect t="41366"/>
          <a:stretch>
            <a:fillRect/>
          </a:stretch>
        </p:blipFill>
        <p:spPr>
          <a:xfrm>
            <a:off x="611559" y="1628800"/>
            <a:ext cx="7373151" cy="5040560"/>
          </a:xfrm>
          <a:prstGeom prst="rect">
            <a:avLst/>
          </a:prstGeom>
        </p:spPr>
      </p:pic>
      <p:sp>
        <p:nvSpPr>
          <p:cNvPr id="2" name="Заголовок 1"/>
          <p:cNvSpPr>
            <a:spLocks noGrp="1"/>
          </p:cNvSpPr>
          <p:nvPr>
            <p:ph type="title"/>
          </p:nvPr>
        </p:nvSpPr>
        <p:spPr>
          <a:xfrm>
            <a:off x="457200" y="274638"/>
            <a:ext cx="8229600" cy="922114"/>
          </a:xfrm>
        </p:spPr>
        <p:txBody>
          <a:bodyPr/>
          <a:lstStyle/>
          <a:p>
            <a:r>
              <a:rPr lang="ru-RU" b="1" dirty="0" smtClean="0">
                <a:latin typeface="Times New Roman" pitchFamily="18" charset="0"/>
                <a:cs typeface="Times New Roman" pitchFamily="18" charset="0"/>
              </a:rPr>
              <a:t>Задание № 27 (Тренинг)</a:t>
            </a:r>
            <a:endParaRPr lang="ru-RU" dirty="0">
              <a:latin typeface="Times New Roman" pitchFamily="18" charset="0"/>
              <a:cs typeface="Times New Roman" pitchFamily="18" charset="0"/>
            </a:endParaRPr>
          </a:p>
        </p:txBody>
      </p:sp>
      <p:pic>
        <p:nvPicPr>
          <p:cNvPr id="4" name="Содержимое 3" descr="img11_1.png"/>
          <p:cNvPicPr>
            <a:picLocks noGrp="1" noChangeAspect="1"/>
          </p:cNvPicPr>
          <p:nvPr>
            <p:ph idx="1"/>
          </p:nvPr>
        </p:nvPicPr>
        <p:blipFill>
          <a:blip r:embed="rId2" cstate="print">
            <a:lum bright="-20000" contrast="40000"/>
          </a:blip>
          <a:srcRect l="11130" r="10960" b="57043"/>
          <a:stretch>
            <a:fillRect/>
          </a:stretch>
        </p:blipFill>
        <p:spPr>
          <a:xfrm>
            <a:off x="5580112" y="1412776"/>
            <a:ext cx="3240360" cy="2083089"/>
          </a:xfrm>
        </p:spPr>
      </p:pic>
      <p:sp>
        <p:nvSpPr>
          <p:cNvPr id="6" name="Полилиния 5"/>
          <p:cNvSpPr/>
          <p:nvPr/>
        </p:nvSpPr>
        <p:spPr>
          <a:xfrm>
            <a:off x="6228184" y="2296892"/>
            <a:ext cx="2170322" cy="831898"/>
          </a:xfrm>
          <a:custGeom>
            <a:avLst/>
            <a:gdLst>
              <a:gd name="connsiteX0" fmla="*/ 0 w 2170322"/>
              <a:gd name="connsiteY0" fmla="*/ 831898 h 831898"/>
              <a:gd name="connsiteX1" fmla="*/ 88135 w 2170322"/>
              <a:gd name="connsiteY1" fmla="*/ 809865 h 831898"/>
              <a:gd name="connsiteX2" fmla="*/ 198303 w 2170322"/>
              <a:gd name="connsiteY2" fmla="*/ 776814 h 831898"/>
              <a:gd name="connsiteX3" fmla="*/ 275421 w 2170322"/>
              <a:gd name="connsiteY3" fmla="*/ 754780 h 831898"/>
              <a:gd name="connsiteX4" fmla="*/ 308472 w 2170322"/>
              <a:gd name="connsiteY4" fmla="*/ 732747 h 831898"/>
              <a:gd name="connsiteX5" fmla="*/ 363556 w 2170322"/>
              <a:gd name="connsiteY5" fmla="*/ 677662 h 831898"/>
              <a:gd name="connsiteX6" fmla="*/ 396607 w 2170322"/>
              <a:gd name="connsiteY6" fmla="*/ 611561 h 831898"/>
              <a:gd name="connsiteX7" fmla="*/ 451691 w 2170322"/>
              <a:gd name="connsiteY7" fmla="*/ 545460 h 831898"/>
              <a:gd name="connsiteX8" fmla="*/ 473725 w 2170322"/>
              <a:gd name="connsiteY8" fmla="*/ 479359 h 831898"/>
              <a:gd name="connsiteX9" fmla="*/ 484742 w 2170322"/>
              <a:gd name="connsiteY9" fmla="*/ 446308 h 831898"/>
              <a:gd name="connsiteX10" fmla="*/ 517792 w 2170322"/>
              <a:gd name="connsiteY10" fmla="*/ 435291 h 831898"/>
              <a:gd name="connsiteX11" fmla="*/ 561860 w 2170322"/>
              <a:gd name="connsiteY11" fmla="*/ 369190 h 831898"/>
              <a:gd name="connsiteX12" fmla="*/ 627961 w 2170322"/>
              <a:gd name="connsiteY12" fmla="*/ 314106 h 831898"/>
              <a:gd name="connsiteX13" fmla="*/ 683045 w 2170322"/>
              <a:gd name="connsiteY13" fmla="*/ 259021 h 831898"/>
              <a:gd name="connsiteX14" fmla="*/ 705079 w 2170322"/>
              <a:gd name="connsiteY14" fmla="*/ 225971 h 831898"/>
              <a:gd name="connsiteX15" fmla="*/ 771180 w 2170322"/>
              <a:gd name="connsiteY15" fmla="*/ 181903 h 831898"/>
              <a:gd name="connsiteX16" fmla="*/ 804231 w 2170322"/>
              <a:gd name="connsiteY16" fmla="*/ 170886 h 831898"/>
              <a:gd name="connsiteX17" fmla="*/ 881349 w 2170322"/>
              <a:gd name="connsiteY17" fmla="*/ 148853 h 831898"/>
              <a:gd name="connsiteX18" fmla="*/ 903383 w 2170322"/>
              <a:gd name="connsiteY18" fmla="*/ 115802 h 831898"/>
              <a:gd name="connsiteX19" fmla="*/ 969484 w 2170322"/>
              <a:gd name="connsiteY19" fmla="*/ 71735 h 831898"/>
              <a:gd name="connsiteX20" fmla="*/ 991518 w 2170322"/>
              <a:gd name="connsiteY20" fmla="*/ 38684 h 831898"/>
              <a:gd name="connsiteX21" fmla="*/ 1024568 w 2170322"/>
              <a:gd name="connsiteY21" fmla="*/ 27667 h 831898"/>
              <a:gd name="connsiteX22" fmla="*/ 1101686 w 2170322"/>
              <a:gd name="connsiteY22" fmla="*/ 5633 h 831898"/>
              <a:gd name="connsiteX23" fmla="*/ 1266939 w 2170322"/>
              <a:gd name="connsiteY23" fmla="*/ 16650 h 831898"/>
              <a:gd name="connsiteX24" fmla="*/ 1333041 w 2170322"/>
              <a:gd name="connsiteY24" fmla="*/ 38684 h 831898"/>
              <a:gd name="connsiteX25" fmla="*/ 1399142 w 2170322"/>
              <a:gd name="connsiteY25" fmla="*/ 71735 h 831898"/>
              <a:gd name="connsiteX26" fmla="*/ 1476260 w 2170322"/>
              <a:gd name="connsiteY26" fmla="*/ 104785 h 831898"/>
              <a:gd name="connsiteX27" fmla="*/ 1542361 w 2170322"/>
              <a:gd name="connsiteY27" fmla="*/ 137836 h 831898"/>
              <a:gd name="connsiteX28" fmla="*/ 1575412 w 2170322"/>
              <a:gd name="connsiteY28" fmla="*/ 159869 h 831898"/>
              <a:gd name="connsiteX29" fmla="*/ 1641513 w 2170322"/>
              <a:gd name="connsiteY29" fmla="*/ 192920 h 831898"/>
              <a:gd name="connsiteX30" fmla="*/ 1696597 w 2170322"/>
              <a:gd name="connsiteY30" fmla="*/ 248004 h 831898"/>
              <a:gd name="connsiteX31" fmla="*/ 1751682 w 2170322"/>
              <a:gd name="connsiteY31" fmla="*/ 325122 h 831898"/>
              <a:gd name="connsiteX32" fmla="*/ 1784732 w 2170322"/>
              <a:gd name="connsiteY32" fmla="*/ 347156 h 831898"/>
              <a:gd name="connsiteX33" fmla="*/ 1806766 w 2170322"/>
              <a:gd name="connsiteY33" fmla="*/ 380207 h 831898"/>
              <a:gd name="connsiteX34" fmla="*/ 1905918 w 2170322"/>
              <a:gd name="connsiteY34" fmla="*/ 468342 h 831898"/>
              <a:gd name="connsiteX35" fmla="*/ 1961002 w 2170322"/>
              <a:gd name="connsiteY35" fmla="*/ 512409 h 831898"/>
              <a:gd name="connsiteX36" fmla="*/ 2016086 w 2170322"/>
              <a:gd name="connsiteY36" fmla="*/ 556477 h 831898"/>
              <a:gd name="connsiteX37" fmla="*/ 2060154 w 2170322"/>
              <a:gd name="connsiteY37" fmla="*/ 589527 h 831898"/>
              <a:gd name="connsiteX38" fmla="*/ 2093204 w 2170322"/>
              <a:gd name="connsiteY38" fmla="*/ 611561 h 831898"/>
              <a:gd name="connsiteX39" fmla="*/ 2137272 w 2170322"/>
              <a:gd name="connsiteY39" fmla="*/ 655628 h 831898"/>
              <a:gd name="connsiteX40" fmla="*/ 2170322 w 2170322"/>
              <a:gd name="connsiteY40" fmla="*/ 688679 h 831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170322" h="831898">
                <a:moveTo>
                  <a:pt x="0" y="831898"/>
                </a:moveTo>
                <a:cubicBezTo>
                  <a:pt x="29378" y="824554"/>
                  <a:pt x="59407" y="819441"/>
                  <a:pt x="88135" y="809865"/>
                </a:cubicBezTo>
                <a:cubicBezTo>
                  <a:pt x="245213" y="757505"/>
                  <a:pt x="81759" y="810113"/>
                  <a:pt x="198303" y="776814"/>
                </a:cubicBezTo>
                <a:cubicBezTo>
                  <a:pt x="308937" y="745204"/>
                  <a:pt x="137662" y="789220"/>
                  <a:pt x="275421" y="754780"/>
                </a:cubicBezTo>
                <a:cubicBezTo>
                  <a:pt x="286438" y="747436"/>
                  <a:pt x="299109" y="742109"/>
                  <a:pt x="308472" y="732747"/>
                </a:cubicBezTo>
                <a:cubicBezTo>
                  <a:pt x="381925" y="659295"/>
                  <a:pt x="275416" y="736424"/>
                  <a:pt x="363556" y="677662"/>
                </a:cubicBezTo>
                <a:cubicBezTo>
                  <a:pt x="426698" y="582951"/>
                  <a:pt x="350998" y="702780"/>
                  <a:pt x="396607" y="611561"/>
                </a:cubicBezTo>
                <a:cubicBezTo>
                  <a:pt x="411945" y="580885"/>
                  <a:pt x="427326" y="569825"/>
                  <a:pt x="451691" y="545460"/>
                </a:cubicBezTo>
                <a:lnTo>
                  <a:pt x="473725" y="479359"/>
                </a:lnTo>
                <a:cubicBezTo>
                  <a:pt x="477397" y="468342"/>
                  <a:pt x="473725" y="449980"/>
                  <a:pt x="484742" y="446308"/>
                </a:cubicBezTo>
                <a:lnTo>
                  <a:pt x="517792" y="435291"/>
                </a:lnTo>
                <a:cubicBezTo>
                  <a:pt x="532481" y="413257"/>
                  <a:pt x="539826" y="383879"/>
                  <a:pt x="561860" y="369190"/>
                </a:cubicBezTo>
                <a:cubicBezTo>
                  <a:pt x="594355" y="347526"/>
                  <a:pt x="601455" y="345913"/>
                  <a:pt x="627961" y="314106"/>
                </a:cubicBezTo>
                <a:cubicBezTo>
                  <a:pt x="673867" y="259019"/>
                  <a:pt x="622451" y="299418"/>
                  <a:pt x="683045" y="259021"/>
                </a:cubicBezTo>
                <a:cubicBezTo>
                  <a:pt x="690390" y="248004"/>
                  <a:pt x="695114" y="234690"/>
                  <a:pt x="705079" y="225971"/>
                </a:cubicBezTo>
                <a:cubicBezTo>
                  <a:pt x="725008" y="208533"/>
                  <a:pt x="746058" y="190277"/>
                  <a:pt x="771180" y="181903"/>
                </a:cubicBezTo>
                <a:cubicBezTo>
                  <a:pt x="782197" y="178231"/>
                  <a:pt x="793065" y="174076"/>
                  <a:pt x="804231" y="170886"/>
                </a:cubicBezTo>
                <a:cubicBezTo>
                  <a:pt x="901091" y="143211"/>
                  <a:pt x="802084" y="175272"/>
                  <a:pt x="881349" y="148853"/>
                </a:cubicBezTo>
                <a:cubicBezTo>
                  <a:pt x="888694" y="137836"/>
                  <a:pt x="893418" y="124521"/>
                  <a:pt x="903383" y="115802"/>
                </a:cubicBezTo>
                <a:cubicBezTo>
                  <a:pt x="923312" y="98364"/>
                  <a:pt x="969484" y="71735"/>
                  <a:pt x="969484" y="71735"/>
                </a:cubicBezTo>
                <a:cubicBezTo>
                  <a:pt x="976829" y="60718"/>
                  <a:pt x="981179" y="46956"/>
                  <a:pt x="991518" y="38684"/>
                </a:cubicBezTo>
                <a:cubicBezTo>
                  <a:pt x="1000586" y="31430"/>
                  <a:pt x="1013402" y="30857"/>
                  <a:pt x="1024568" y="27667"/>
                </a:cubicBezTo>
                <a:cubicBezTo>
                  <a:pt x="1121401" y="0"/>
                  <a:pt x="1022444" y="32048"/>
                  <a:pt x="1101686" y="5633"/>
                </a:cubicBezTo>
                <a:cubicBezTo>
                  <a:pt x="1156770" y="9305"/>
                  <a:pt x="1212287" y="8843"/>
                  <a:pt x="1266939" y="16650"/>
                </a:cubicBezTo>
                <a:cubicBezTo>
                  <a:pt x="1289931" y="19935"/>
                  <a:pt x="1333041" y="38684"/>
                  <a:pt x="1333041" y="38684"/>
                </a:cubicBezTo>
                <a:cubicBezTo>
                  <a:pt x="1396551" y="81025"/>
                  <a:pt x="1335289" y="44370"/>
                  <a:pt x="1399142" y="71735"/>
                </a:cubicBezTo>
                <a:cubicBezTo>
                  <a:pt x="1494437" y="112575"/>
                  <a:pt x="1398749" y="78948"/>
                  <a:pt x="1476260" y="104785"/>
                </a:cubicBezTo>
                <a:cubicBezTo>
                  <a:pt x="1570961" y="167921"/>
                  <a:pt x="1451151" y="92232"/>
                  <a:pt x="1542361" y="137836"/>
                </a:cubicBezTo>
                <a:cubicBezTo>
                  <a:pt x="1554204" y="143757"/>
                  <a:pt x="1563569" y="153948"/>
                  <a:pt x="1575412" y="159869"/>
                </a:cubicBezTo>
                <a:cubicBezTo>
                  <a:pt x="1666628" y="205476"/>
                  <a:pt x="1546801" y="129779"/>
                  <a:pt x="1641513" y="192920"/>
                </a:cubicBezTo>
                <a:cubicBezTo>
                  <a:pt x="1664141" y="260804"/>
                  <a:pt x="1633067" y="193550"/>
                  <a:pt x="1696597" y="248004"/>
                </a:cubicBezTo>
                <a:cubicBezTo>
                  <a:pt x="1757311" y="300044"/>
                  <a:pt x="1705244" y="278684"/>
                  <a:pt x="1751682" y="325122"/>
                </a:cubicBezTo>
                <a:cubicBezTo>
                  <a:pt x="1761044" y="334484"/>
                  <a:pt x="1773715" y="339811"/>
                  <a:pt x="1784732" y="347156"/>
                </a:cubicBezTo>
                <a:cubicBezTo>
                  <a:pt x="1792077" y="358173"/>
                  <a:pt x="1797969" y="370311"/>
                  <a:pt x="1806766" y="380207"/>
                </a:cubicBezTo>
                <a:cubicBezTo>
                  <a:pt x="1861648" y="441950"/>
                  <a:pt x="1855686" y="434854"/>
                  <a:pt x="1905918" y="468342"/>
                </a:cubicBezTo>
                <a:cubicBezTo>
                  <a:pt x="1969061" y="563057"/>
                  <a:pt x="1884983" y="451594"/>
                  <a:pt x="1961002" y="512409"/>
                </a:cubicBezTo>
                <a:cubicBezTo>
                  <a:pt x="2032192" y="569361"/>
                  <a:pt x="1933013" y="528785"/>
                  <a:pt x="2016086" y="556477"/>
                </a:cubicBezTo>
                <a:cubicBezTo>
                  <a:pt x="2030775" y="567494"/>
                  <a:pt x="2045213" y="578855"/>
                  <a:pt x="2060154" y="589527"/>
                </a:cubicBezTo>
                <a:cubicBezTo>
                  <a:pt x="2070928" y="597223"/>
                  <a:pt x="2084933" y="601222"/>
                  <a:pt x="2093204" y="611561"/>
                </a:cubicBezTo>
                <a:cubicBezTo>
                  <a:pt x="2135934" y="664975"/>
                  <a:pt x="2065163" y="631594"/>
                  <a:pt x="2137272" y="655628"/>
                </a:cubicBezTo>
                <a:cubicBezTo>
                  <a:pt x="2161343" y="691734"/>
                  <a:pt x="2146065" y="688679"/>
                  <a:pt x="2170322" y="688679"/>
                </a:cubicBezTo>
              </a:path>
            </a:pathLst>
          </a:custGeom>
          <a:ln w="635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 name="Овал 6"/>
          <p:cNvSpPr/>
          <p:nvPr/>
        </p:nvSpPr>
        <p:spPr>
          <a:xfrm>
            <a:off x="6012160" y="4581128"/>
            <a:ext cx="216024" cy="21602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4283968" y="2708920"/>
            <a:ext cx="207640" cy="22440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3851920" y="2852936"/>
            <a:ext cx="216024" cy="21602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2915816" y="4725144"/>
            <a:ext cx="216024" cy="21602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Умножение 10"/>
          <p:cNvSpPr/>
          <p:nvPr/>
        </p:nvSpPr>
        <p:spPr>
          <a:xfrm>
            <a:off x="2699792" y="4581128"/>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Умножение 11"/>
          <p:cNvSpPr/>
          <p:nvPr/>
        </p:nvSpPr>
        <p:spPr>
          <a:xfrm>
            <a:off x="5868144" y="4437112"/>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4090950" y="5445224"/>
            <a:ext cx="5053050" cy="923330"/>
          </a:xfrm>
          <a:prstGeom prst="rect">
            <a:avLst/>
          </a:prstGeom>
          <a:noFill/>
        </p:spPr>
        <p:txBody>
          <a:bodyPr wrap="none" lIns="91440" tIns="45720" rIns="91440" bIns="45720">
            <a:spAutoFit/>
          </a:bodyPr>
          <a:lstStyle/>
          <a:p>
            <a:pPr algn="ctr"/>
            <a:r>
              <a:rPr lang="ru-RU" sz="5400" b="1" cap="none" spc="0" dirty="0" smtClean="0">
                <a:ln w="1905"/>
                <a:solidFill>
                  <a:srgbClr val="C00000"/>
                </a:solidFill>
                <a:effectLst>
                  <a:innerShdw blurRad="69850" dist="43180" dir="5400000">
                    <a:srgbClr val="000000">
                      <a:alpha val="65000"/>
                    </a:srgbClr>
                  </a:innerShdw>
                </a:effectLst>
              </a:rPr>
              <a:t>Зима ниже нуля</a:t>
            </a:r>
            <a:endParaRPr lang="ru-RU" sz="5400" b="1" cap="none" spc="0" dirty="0">
              <a:ln w="1905"/>
              <a:solidFill>
                <a:srgbClr val="C00000"/>
              </a:solidFill>
              <a:effectLst>
                <a:innerShdw blurRad="69850" dist="43180" dir="5400000">
                  <a:srgbClr val="000000">
                    <a:alpha val="65000"/>
                  </a:srgbClr>
                </a:innerShdw>
              </a:effectLst>
            </a:endParaRPr>
          </a:p>
        </p:txBody>
      </p:sp>
      <p:cxnSp>
        <p:nvCxnSpPr>
          <p:cNvPr id="15" name="Прямая со стрелкой 14"/>
          <p:cNvCxnSpPr>
            <a:endCxn id="6" idx="0"/>
          </p:cNvCxnSpPr>
          <p:nvPr/>
        </p:nvCxnSpPr>
        <p:spPr>
          <a:xfrm flipH="1" flipV="1">
            <a:off x="6228184" y="3128790"/>
            <a:ext cx="360040" cy="2604466"/>
          </a:xfrm>
          <a:prstGeom prst="straightConnector1">
            <a:avLst/>
          </a:prstGeom>
          <a:ln w="50800">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2195736" y="2636912"/>
            <a:ext cx="1704313" cy="584775"/>
          </a:xfrm>
          <a:prstGeom prst="rect">
            <a:avLst/>
          </a:prstGeom>
          <a:noFill/>
        </p:spPr>
        <p:txBody>
          <a:bodyPr wrap="none" lIns="91440" tIns="45720" rIns="91440" bIns="45720">
            <a:spAutoFit/>
          </a:bodyPr>
          <a:lstStyle/>
          <a:p>
            <a:pPr algn="ctr"/>
            <a:r>
              <a:rPr lang="ru-RU" sz="3200" b="1" cap="none" spc="0" dirty="0" smtClean="0">
                <a:ln w="1905"/>
                <a:solidFill>
                  <a:srgbClr val="C00000"/>
                </a:solidFill>
                <a:effectLst>
                  <a:innerShdw blurRad="69850" dist="43180" dir="5400000">
                    <a:srgbClr val="000000">
                      <a:alpha val="65000"/>
                    </a:srgbClr>
                  </a:innerShdw>
                </a:effectLst>
              </a:rPr>
              <a:t>Испания</a:t>
            </a:r>
            <a:endParaRPr lang="ru-RU" sz="3200" b="1" cap="none" spc="0" dirty="0">
              <a:ln w="1905"/>
              <a:solidFill>
                <a:srgbClr val="C00000"/>
              </a:solidFill>
              <a:effectLst>
                <a:innerShdw blurRad="69850" dist="43180" dir="5400000">
                  <a:srgbClr val="000000">
                    <a:alpha val="65000"/>
                  </a:srgbClr>
                </a:innerShdw>
              </a:effectLst>
            </a:endParaRPr>
          </a:p>
        </p:txBody>
      </p:sp>
      <p:sp>
        <p:nvSpPr>
          <p:cNvPr id="17" name="Прямоугольник 16"/>
          <p:cNvSpPr/>
          <p:nvPr/>
        </p:nvSpPr>
        <p:spPr>
          <a:xfrm>
            <a:off x="4355976" y="2852936"/>
            <a:ext cx="1675267" cy="584775"/>
          </a:xfrm>
          <a:prstGeom prst="rect">
            <a:avLst/>
          </a:prstGeom>
          <a:noFill/>
        </p:spPr>
        <p:txBody>
          <a:bodyPr wrap="none" lIns="91440" tIns="45720" rIns="91440" bIns="45720">
            <a:spAutoFit/>
          </a:bodyPr>
          <a:lstStyle/>
          <a:p>
            <a:pPr algn="ctr"/>
            <a:r>
              <a:rPr lang="ru-RU" sz="3200" b="1" cap="none" spc="0" dirty="0" smtClean="0">
                <a:ln w="1905"/>
                <a:solidFill>
                  <a:srgbClr val="C00000"/>
                </a:solidFill>
                <a:effectLst>
                  <a:innerShdw blurRad="69850" dist="43180" dir="5400000">
                    <a:srgbClr val="000000">
                      <a:alpha val="65000"/>
                    </a:srgbClr>
                  </a:innerShdw>
                </a:effectLst>
              </a:rPr>
              <a:t>Украина</a:t>
            </a:r>
            <a:endParaRPr lang="ru-RU" sz="3200" b="1" cap="none" spc="0" dirty="0">
              <a:ln w="1905"/>
              <a:solidFill>
                <a:srgbClr val="C00000"/>
              </a:solidFill>
              <a:effectLst>
                <a:innerShdw blurRad="69850" dist="43180" dir="5400000">
                  <a:srgbClr val="000000">
                    <a:alpha val="65000"/>
                  </a:srgbClr>
                </a:innerShdw>
              </a:effectLst>
            </a:endParaRPr>
          </a:p>
        </p:txBody>
      </p:sp>
      <p:sp>
        <p:nvSpPr>
          <p:cNvPr id="18" name="Умножение 17"/>
          <p:cNvSpPr/>
          <p:nvPr/>
        </p:nvSpPr>
        <p:spPr>
          <a:xfrm>
            <a:off x="3635896" y="2708920"/>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wipe(down)">
                                      <p:cBhvr>
                                        <p:cTn id="17" dur="500"/>
                                        <p:tgtEl>
                                          <p:spTgt spid="1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Effect transition="in" filter="wipe(down)">
                                      <p:cBhvr>
                                        <p:cTn id="27" dur="500"/>
                                        <p:tgtEl>
                                          <p:spTgt spid="1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7">
                                            <p:txEl>
                                              <p:pRg st="0" end="0"/>
                                            </p:txEl>
                                          </p:spTgt>
                                        </p:tgtEl>
                                        <p:attrNameLst>
                                          <p:attrName>style.visibility</p:attrName>
                                        </p:attrNameLst>
                                      </p:cBhvr>
                                      <p:to>
                                        <p:strVal val="visible"/>
                                      </p:to>
                                    </p:set>
                                    <p:animEffect transition="in" filter="wipe(down)">
                                      <p:cBhvr>
                                        <p:cTn id="32" dur="500"/>
                                        <p:tgtEl>
                                          <p:spTgt spid="1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build="p"/>
      <p:bldP spid="16" grpId="0" build="p"/>
      <p:bldP spid="17" grpId="0" build="p"/>
      <p:bldP spid="18"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3" descr="img2_2.png"/>
          <p:cNvPicPr>
            <a:picLocks noChangeAspect="1"/>
          </p:cNvPicPr>
          <p:nvPr/>
        </p:nvPicPr>
        <p:blipFill>
          <a:blip r:embed="rId2" cstate="print"/>
          <a:srcRect t="46253" r="12167"/>
          <a:stretch>
            <a:fillRect/>
          </a:stretch>
        </p:blipFill>
        <p:spPr>
          <a:xfrm>
            <a:off x="179512" y="1124744"/>
            <a:ext cx="8208912" cy="5400599"/>
          </a:xfrm>
          <a:prstGeom prst="rect">
            <a:avLst/>
          </a:prstGeom>
        </p:spPr>
      </p:pic>
      <p:sp>
        <p:nvSpPr>
          <p:cNvPr id="2" name="Заголовок 1"/>
          <p:cNvSpPr>
            <a:spLocks noGrp="1"/>
          </p:cNvSpPr>
          <p:nvPr>
            <p:ph type="title"/>
          </p:nvPr>
        </p:nvSpPr>
        <p:spPr>
          <a:xfrm>
            <a:off x="457200" y="274638"/>
            <a:ext cx="8229600" cy="850106"/>
          </a:xfrm>
        </p:spPr>
        <p:txBody>
          <a:bodyPr/>
          <a:lstStyle/>
          <a:p>
            <a:r>
              <a:rPr lang="ru-RU" b="1" dirty="0" smtClean="0"/>
              <a:t>Задание № 27 (Тренинг)</a:t>
            </a:r>
            <a:endParaRPr lang="ru-RU" dirty="0"/>
          </a:p>
        </p:txBody>
      </p:sp>
      <p:pic>
        <p:nvPicPr>
          <p:cNvPr id="4" name="Содержимое 3" descr="img2_2.png"/>
          <p:cNvPicPr>
            <a:picLocks noGrp="1" noChangeAspect="1"/>
          </p:cNvPicPr>
          <p:nvPr>
            <p:ph idx="1"/>
          </p:nvPr>
        </p:nvPicPr>
        <p:blipFill>
          <a:blip r:embed="rId2" cstate="print"/>
          <a:srcRect r="48241" b="53747"/>
          <a:stretch>
            <a:fillRect/>
          </a:stretch>
        </p:blipFill>
        <p:spPr>
          <a:xfrm>
            <a:off x="5508104" y="3573016"/>
            <a:ext cx="3195692" cy="2836679"/>
          </a:xfrm>
        </p:spPr>
      </p:pic>
      <p:sp>
        <p:nvSpPr>
          <p:cNvPr id="6" name="Умножение 5"/>
          <p:cNvSpPr/>
          <p:nvPr/>
        </p:nvSpPr>
        <p:spPr>
          <a:xfrm>
            <a:off x="6012160" y="2636912"/>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множение 6"/>
          <p:cNvSpPr/>
          <p:nvPr/>
        </p:nvSpPr>
        <p:spPr>
          <a:xfrm>
            <a:off x="4211960" y="4365104"/>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множение 7"/>
          <p:cNvSpPr/>
          <p:nvPr/>
        </p:nvSpPr>
        <p:spPr>
          <a:xfrm>
            <a:off x="2483768" y="3717032"/>
            <a:ext cx="576064" cy="50405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itchFamily="18" charset="0"/>
                <a:cs typeface="Times New Roman" pitchFamily="18" charset="0"/>
              </a:rPr>
              <a:t>ЗАДАНИЕ № 1</a:t>
            </a:r>
          </a:p>
        </p:txBody>
      </p:sp>
      <p:sp>
        <p:nvSpPr>
          <p:cNvPr id="3" name="Объект 2"/>
          <p:cNvSpPr>
            <a:spLocks noGrp="1"/>
          </p:cNvSpPr>
          <p:nvPr>
            <p:ph idx="1"/>
          </p:nvPr>
        </p:nvSpPr>
        <p:spPr/>
        <p:txBody>
          <a:bodyPr>
            <a:normAutofit fontScale="925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де­сят­ку круп­ней­ших по чис­лен­но­сти на­се­ле­ния стран мира (более 100 млн. чел.) вхо­дят (по уменьшению): Китай, Индия, США, Индонезия, Бразилия, Пакистан, Россия, Бангладеш, Нигерия, Япония. Крупнейшей среди предложенных стран является Индия.</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3.</a:t>
            </a:r>
          </a:p>
          <a:p>
            <a:endParaRPr lang="ru-RU" dirty="0"/>
          </a:p>
        </p:txBody>
      </p:sp>
    </p:spTree>
    <p:extLst>
      <p:ext uri="{BB962C8B-B14F-4D97-AF65-F5344CB8AC3E}">
        <p14:creationId xmlns:p14="http://schemas.microsoft.com/office/powerpoint/2010/main" val="83345102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692696"/>
          </a:xfrm>
        </p:spPr>
        <p:txBody>
          <a:bodyPr>
            <a:normAutofit fontScale="90000"/>
          </a:bodyPr>
          <a:lstStyle/>
          <a:p>
            <a:r>
              <a:rPr lang="ru-RU" b="1" dirty="0">
                <a:latin typeface="Times New Roman" pitchFamily="18" charset="0"/>
                <a:cs typeface="Times New Roman" pitchFamily="18" charset="0"/>
              </a:rPr>
              <a:t>Задание № 28</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endParaRPr lang="ru-RU"/>
          </a:p>
        </p:txBody>
      </p:sp>
      <p:sp>
        <p:nvSpPr>
          <p:cNvPr id="4" name="Rectangle 1"/>
          <p:cNvSpPr>
            <a:spLocks noChangeArrowheads="1"/>
          </p:cNvSpPr>
          <p:nvPr/>
        </p:nvSpPr>
        <p:spPr bwMode="auto">
          <a:xfrm>
            <a:off x="283677" y="569586"/>
            <a:ext cx="8608804" cy="38766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4436" rIns="0" bIns="0" numCol="1" anchor="ctr" anchorCtr="0" compatLnSpc="1">
            <a:prstTxWarp prst="textNoShape">
              <a:avLst/>
            </a:prstTxWarp>
            <a:spAutoFit/>
          </a:bodyPr>
          <a:lstStyle/>
          <a:p>
            <a:pPr marL="0" marR="0" lvl="0" indent="166688"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Учащиеся проанализировали собранные данные в целях выявления зависимости между особенностями климата и географическим положением пункта. У всех учащихся выводы получились разные. Кто из учащихся сделал верный вывод на основе представленных данных?</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1) Олег: «При удалении от Атлантического океана количество атмосферных осадков постепенно увеличивается».</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2) Филипп: «При движении с запада на восток лето становится теплее».</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3) Анастасия: «При удалении от Атлантического океана зимы становятся холоднее».</a:t>
            </a: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4) Диана: «Чем теплее зима, тем атмосферных осадков больше».</a:t>
            </a:r>
          </a:p>
          <a:p>
            <a:pPr marL="0" marR="0" lvl="0" indent="166688"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166688" algn="just" eaLnBrk="0" fontAlgn="base" hangingPunct="0">
              <a:spcBef>
                <a:spcPct val="0"/>
              </a:spcBef>
              <a:spcAft>
                <a:spcPct val="0"/>
              </a:spcAft>
            </a:pPr>
            <a:r>
              <a:rPr lang="ru-RU" sz="1600" dirty="0">
                <a:latin typeface="Times New Roman" pitchFamily="18" charset="0"/>
                <a:cs typeface="Times New Roman" pitchFamily="18" charset="0"/>
              </a:rPr>
              <a:t>Школьники нашли в Интернете климатические данные для пунктов, расположенных в Европе на одной параллели, но на разных меридианах. Данные получены на местных метеостанциях в результате многолетних наблюдений. Собранные школьниками данные представлены в следующей таблице.</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r>
            <a:b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b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66688" algn="just" defTabSz="914400" rtl="0" eaLnBrk="0" fontAlgn="base" latinLnBrk="0" hangingPunct="0">
              <a:lnSpc>
                <a:spcPct val="100000"/>
              </a:lnSpc>
              <a:spcBef>
                <a:spcPct val="0"/>
              </a:spcBef>
              <a:spcAft>
                <a:spcPct val="0"/>
              </a:spcAft>
              <a:buClrTx/>
              <a:buSzTx/>
              <a:buFontTx/>
              <a:buNone/>
              <a:tabLst/>
            </a:pPr>
            <a:r>
              <a:rPr kumimoji="0" lang="ru-RU" sz="900" b="0" i="0" u="none" strike="noStrike" cap="none" normalizeH="0" baseline="0" dirty="0" smtClean="0">
                <a:ln>
                  <a:noFill/>
                </a:ln>
                <a:solidFill>
                  <a:srgbClr val="000000"/>
                </a:solidFill>
                <a:effectLst/>
                <a:latin typeface="Verdana" pitchFamily="34" charset="0"/>
                <a:cs typeface="Arial" pitchFamily="34" charset="0"/>
              </a:rPr>
              <a:t>                                                                                                                                   </a:t>
            </a:r>
          </a:p>
        </p:txBody>
      </p:sp>
      <p:pic>
        <p:nvPicPr>
          <p:cNvPr id="13314" name="Picture 2" descr="https://geo-oge.sdamgia.ru/get_file?id=3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677" y="4077072"/>
            <a:ext cx="8751367" cy="2780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04225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28</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умеренных широтах Евразии при удалении от Атлантического океана зимы становятся холоднее. От г. </a:t>
            </a:r>
            <a:r>
              <a:rPr lang="ru-RU" dirty="0" err="1">
                <a:latin typeface="Times New Roman" pitchFamily="18" charset="0"/>
                <a:cs typeface="Times New Roman" pitchFamily="18" charset="0"/>
              </a:rPr>
              <a:t>Шалон</a:t>
            </a:r>
            <a:r>
              <a:rPr lang="ru-RU" dirty="0">
                <a:latin typeface="Times New Roman" pitchFamily="18" charset="0"/>
                <a:cs typeface="Times New Roman" pitchFamily="18" charset="0"/>
              </a:rPr>
              <a:t> на восток: +2,2; +0,5; −3,4; −4,9.</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3.</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8362925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5416"/>
            <a:ext cx="8229600" cy="1143000"/>
          </a:xfrm>
        </p:spPr>
        <p:txBody>
          <a:bodyPr/>
          <a:lstStyle/>
          <a:p>
            <a:r>
              <a:rPr lang="ru-RU" b="1" dirty="0"/>
              <a:t>Задание № </a:t>
            </a:r>
            <a:r>
              <a:rPr lang="ru-RU" b="1" dirty="0" smtClean="0"/>
              <a:t>29</a:t>
            </a:r>
            <a:endParaRPr lang="ru-RU" dirty="0"/>
          </a:p>
        </p:txBody>
      </p:sp>
      <p:sp>
        <p:nvSpPr>
          <p:cNvPr id="3" name="Объект 2"/>
          <p:cNvSpPr>
            <a:spLocks noGrp="1"/>
          </p:cNvSpPr>
          <p:nvPr>
            <p:ph idx="1"/>
          </p:nvPr>
        </p:nvSpPr>
        <p:spPr>
          <a:xfrm>
            <a:off x="0" y="620689"/>
            <a:ext cx="9144000" cy="3744416"/>
          </a:xfrm>
        </p:spPr>
        <p:txBody>
          <a:bodyPr>
            <a:normAutofit lnSpcReduction="10000"/>
          </a:bodyPr>
          <a:lstStyle/>
          <a:p>
            <a:r>
              <a:rPr lang="ru-RU" sz="2000" dirty="0">
                <a:latin typeface="Times New Roman" pitchFamily="18" charset="0"/>
                <a:cs typeface="Times New Roman" pitchFamily="18" charset="0"/>
              </a:rPr>
              <a:t>В каком из перечисленных городов 22 декабря Солнце позже всего по московскому времени поднимется над горизонтом</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1) </a:t>
            </a:r>
            <a:r>
              <a:rPr lang="ru-RU" sz="2000" dirty="0" err="1">
                <a:latin typeface="Times New Roman" pitchFamily="18" charset="0"/>
                <a:cs typeface="Times New Roman" pitchFamily="18" charset="0"/>
              </a:rPr>
              <a:t>Шалон</a:t>
            </a:r>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2) Мюнхен</a:t>
            </a:r>
          </a:p>
          <a:p>
            <a:r>
              <a:rPr lang="ru-RU" sz="2000" dirty="0">
                <a:latin typeface="Times New Roman" pitchFamily="18" charset="0"/>
                <a:cs typeface="Times New Roman" pitchFamily="18" charset="0"/>
              </a:rPr>
              <a:t>3) </a:t>
            </a:r>
            <a:r>
              <a:rPr lang="ru-RU" sz="2000" dirty="0" err="1">
                <a:latin typeface="Times New Roman" pitchFamily="18" charset="0"/>
                <a:cs typeface="Times New Roman" pitchFamily="18" charset="0"/>
              </a:rPr>
              <a:t>Кошице</a:t>
            </a:r>
            <a:endParaRPr lang="ru-RU" sz="2000" dirty="0">
              <a:latin typeface="Times New Roman" pitchFamily="18" charset="0"/>
              <a:cs typeface="Times New Roman" pitchFamily="18" charset="0"/>
            </a:endParaRPr>
          </a:p>
          <a:p>
            <a:r>
              <a:rPr lang="ru-RU" sz="2000" dirty="0">
                <a:latin typeface="Times New Roman" pitchFamily="18" charset="0"/>
                <a:cs typeface="Times New Roman" pitchFamily="18" charset="0"/>
              </a:rPr>
              <a:t>4) </a:t>
            </a:r>
            <a:r>
              <a:rPr lang="ru-RU" sz="2000" dirty="0" smtClean="0">
                <a:latin typeface="Times New Roman" pitchFamily="18" charset="0"/>
                <a:cs typeface="Times New Roman" pitchFamily="18" charset="0"/>
              </a:rPr>
              <a:t>Черновцы</a:t>
            </a:r>
          </a:p>
          <a:p>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Школьники нашли в Интернете климатические данные для пунктов, расположенных в Европе на одной параллели, но на разных меридианах. Данные получены на местных метеостанциях в результате многолетних наблюдений. Собранные школьниками данные представлены в следующей таблице.</a:t>
            </a:r>
          </a:p>
          <a:p>
            <a:endParaRPr lang="ru-RU" sz="2000"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221088"/>
            <a:ext cx="9036496" cy="245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910048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29</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7500" lnSpcReduction="200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ответе на эти вопросы учитываем долготу и время года. Зимой, 22 декабря, в день зимнего солнцестояния, продолжительность дня увеличивается к югу. То есть, чем севернее город, тем позже встанет Солнце. Города в этом задании имеют одинаковую широту. Позже встанет Солнце у города, расположенного западнее, так как Солнце встает на востоке. Позже всего Солнце поднимется над горизонтом в г. </a:t>
            </a:r>
            <a:r>
              <a:rPr lang="ru-RU" dirty="0" err="1">
                <a:latin typeface="Times New Roman" pitchFamily="18" charset="0"/>
                <a:cs typeface="Times New Roman" pitchFamily="18" charset="0"/>
              </a:rPr>
              <a:t>Шалон</a:t>
            </a:r>
            <a:r>
              <a:rPr lang="ru-RU" dirty="0">
                <a:latin typeface="Times New Roman" pitchFamily="18" charset="0"/>
                <a:cs typeface="Times New Roman" pitchFamily="18" charset="0"/>
              </a:rPr>
              <a:t>, т. к. он расположен на западнее.</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Правильный ответ указан под номером 1.</a:t>
            </a:r>
          </a:p>
          <a:p>
            <a:endParaRPr lang="ru-RU" dirty="0"/>
          </a:p>
        </p:txBody>
      </p:sp>
    </p:spTree>
    <p:extLst>
      <p:ext uri="{BB962C8B-B14F-4D97-AF65-F5344CB8AC3E}">
        <p14:creationId xmlns:p14="http://schemas.microsoft.com/office/powerpoint/2010/main" val="274322382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lstStyle/>
          <a:p>
            <a:r>
              <a:rPr lang="ru-RU" b="1" dirty="0" smtClean="0">
                <a:latin typeface="Times New Roman" pitchFamily="18" charset="0"/>
                <a:cs typeface="Times New Roman" pitchFamily="18" charset="0"/>
              </a:rPr>
              <a:t>Задание № 30</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268760"/>
            <a:ext cx="8229600" cy="4857403"/>
          </a:xfrm>
        </p:spPr>
        <p:txBody>
          <a:bodyPr>
            <a:normAutofit fontScale="70000" lnSpcReduction="20000"/>
          </a:bodyPr>
          <a:lstStyle/>
          <a:p>
            <a:r>
              <a:rPr lang="ru-RU" b="1" dirty="0" smtClean="0">
                <a:solidFill>
                  <a:srgbClr val="FF0000"/>
                </a:solidFill>
                <a:latin typeface="Times New Roman" pitchFamily="18" charset="0"/>
                <a:cs typeface="Times New Roman" pitchFamily="18" charset="0"/>
              </a:rPr>
              <a:t>Необходимо определить географический объект по его краткому описанию.</a:t>
            </a:r>
          </a:p>
          <a:p>
            <a:r>
              <a:rPr lang="ru-RU" b="1" dirty="0" smtClean="0">
                <a:solidFill>
                  <a:srgbClr val="002060"/>
                </a:solidFill>
                <a:latin typeface="Times New Roman" pitchFamily="18" charset="0"/>
                <a:cs typeface="Times New Roman" pitchFamily="18" charset="0"/>
              </a:rPr>
              <a:t>НАПРИМЕР:</a:t>
            </a:r>
          </a:p>
          <a:p>
            <a:r>
              <a:rPr lang="ru-RU" dirty="0">
                <a:latin typeface="Times New Roman" pitchFamily="18" charset="0"/>
                <a:cs typeface="Times New Roman" pitchFamily="18" charset="0"/>
              </a:rPr>
              <a:t>Определите регион по его краткому описанию.</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Территория этого края омывается водами двух морей. Его административный центр находится на одинаковом расстоянии от экватора и Северного полюса. Климат на большей части территории края умеренно континентальный, а на побережье — субтропический. Его северную часть занимают степи (2/3 территории), южную — горы (1/3 территории). Основу экономики составляют агропромышленный, курортно-рекреационный, </a:t>
            </a:r>
            <a:r>
              <a:rPr lang="ru-RU" b="1" dirty="0">
                <a:latin typeface="Times New Roman" pitchFamily="18" charset="0"/>
                <a:cs typeface="Times New Roman" pitchFamily="18" charset="0"/>
                <a:hlinkClick r:id="rId2"/>
              </a:rPr>
              <a:t>транспортный</a:t>
            </a:r>
            <a:r>
              <a:rPr lang="ru-RU" dirty="0">
                <a:latin typeface="Times New Roman" pitchFamily="18" charset="0"/>
                <a:cs typeface="Times New Roman" pitchFamily="18" charset="0"/>
              </a:rPr>
              <a:t> комплексы.</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___________________________ край.</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30</a:t>
            </a:r>
            <a:endParaRPr lang="ru-RU" dirty="0"/>
          </a:p>
        </p:txBody>
      </p:sp>
      <p:sp>
        <p:nvSpPr>
          <p:cNvPr id="3" name="Объект 2"/>
          <p:cNvSpPr>
            <a:spLocks noGrp="1"/>
          </p:cNvSpPr>
          <p:nvPr>
            <p:ph idx="1"/>
          </p:nvPr>
        </p:nvSpPr>
        <p:spPr/>
        <p:txBody>
          <a:bodyPr>
            <a:normAutofit lnSpcReduction="100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ответе на вопросы такого типа надо найти в описаниях так называемые «ключи», которые четко указывают на регион. Между двумя морями: Черным и Азовским — с субтропическим побережьем находится Краснодарский край.</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Краснодарский.</a:t>
            </a:r>
          </a:p>
        </p:txBody>
      </p:sp>
    </p:spTree>
    <p:extLst>
      <p:ext uri="{BB962C8B-B14F-4D97-AF65-F5344CB8AC3E}">
        <p14:creationId xmlns:p14="http://schemas.microsoft.com/office/powerpoint/2010/main" val="358940063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30 </a:t>
            </a:r>
            <a:r>
              <a:rPr lang="ru-RU" dirty="0" smtClean="0">
                <a:latin typeface="Times New Roman" pitchFamily="18" charset="0"/>
                <a:cs typeface="Times New Roman" pitchFamily="18" charset="0"/>
              </a:rPr>
              <a:t>(Тренинг)</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62500" lnSpcReduction="20000"/>
          </a:bodyPr>
          <a:lstStyle/>
          <a:p>
            <a:r>
              <a:rPr lang="ru-RU" dirty="0">
                <a:latin typeface="Times New Roman" pitchFamily="18" charset="0"/>
                <a:cs typeface="Times New Roman" pitchFamily="18" charset="0"/>
              </a:rPr>
              <a:t>Определите регион по его краткому описанию.</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Эта область расположена в зонах южной тайги и смешанных лесов. По территории протекает самая протяжённая река Европейской части России. На этой реке находится административный центр области — крупный центр российского и международного туризма, один из городов «Золотого кольца» России с численностью населения около 600 тыс. человек. Ведущие отрасли промышленности: машиностроение и химическая (производство шин, синтетического каучука и смол, лаков и красок). Развита нефтеперерабатывающая и топливная, лёгкая (льняная и хлопчатобумажная), пищевая промышленность. Основная отрасль сельского хозяйства — животноводство (молочно-мясное скотоводство, свиноводство, птицеводство). Выращивают рожь, картофель, овощи, кормовые культуры, лён-долгунец.</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___________________________ область.</a:t>
            </a:r>
          </a:p>
          <a:p>
            <a:endParaRPr lang="ru-RU" b="1" dirty="0">
              <a:latin typeface="Times New Roman" pitchFamily="18" charset="0"/>
              <a:cs typeface="Times New Roman"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30 </a:t>
            </a:r>
            <a:r>
              <a:rPr lang="ru-RU" dirty="0">
                <a:latin typeface="Times New Roman" pitchFamily="18" charset="0"/>
                <a:cs typeface="Times New Roman" pitchFamily="18" charset="0"/>
              </a:rPr>
              <a:t>(Тренинг)</a:t>
            </a:r>
            <a:endParaRPr lang="ru-RU" dirty="0"/>
          </a:p>
        </p:txBody>
      </p:sp>
      <p:sp>
        <p:nvSpPr>
          <p:cNvPr id="3" name="Объект 2"/>
          <p:cNvSpPr>
            <a:spLocks noGrp="1"/>
          </p:cNvSpPr>
          <p:nvPr>
            <p:ph idx="1"/>
          </p:nvPr>
        </p:nvSpPr>
        <p:spPr/>
        <p:txBody>
          <a:bodyPr>
            <a:normAutofit fontScale="92500"/>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ответе на вопросы такого типа надо найти в описаниях так называемые «ключи», которые четко указывают на регион. Город на берегу Волги в районе южной тайги с населением около 600 тыс. — Ярославль. Он является частью «Золотого кольца».</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Ярославская.</a:t>
            </a:r>
          </a:p>
          <a:p>
            <a:endParaRPr lang="ru-RU" dirty="0"/>
          </a:p>
        </p:txBody>
      </p:sp>
    </p:spTree>
    <p:extLst>
      <p:ext uri="{BB962C8B-B14F-4D97-AF65-F5344CB8AC3E}">
        <p14:creationId xmlns:p14="http://schemas.microsoft.com/office/powerpoint/2010/main" val="195850048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Задание № 30 </a:t>
            </a:r>
            <a:r>
              <a:rPr lang="ru-RU" dirty="0" smtClean="0">
                <a:latin typeface="Times New Roman" pitchFamily="18" charset="0"/>
                <a:cs typeface="Times New Roman" pitchFamily="18" charset="0"/>
              </a:rPr>
              <a:t>(Тренинг)</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20000"/>
          </a:bodyPr>
          <a:lstStyle/>
          <a:p>
            <a:r>
              <a:rPr lang="ru-RU" dirty="0">
                <a:latin typeface="Times New Roman" pitchFamily="18" charset="0"/>
                <a:cs typeface="Times New Roman" pitchFamily="18" charset="0"/>
              </a:rPr>
              <a:t>Определите регион России по его краткому описанию.</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Этот автономный округ находится в азиатской части страны. Он омывается водами одного из морей Северного Ледовитого океана. На территории округа находится устье одной из наиболее протяжённых рек России. Большую часть территории округа занимает тундра. Основное природное богатство — природный газ.</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______________________ АО.</a:t>
            </a:r>
          </a:p>
          <a:p>
            <a:endParaRPr lang="ru-RU" b="1"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itchFamily="18" charset="0"/>
                <a:cs typeface="Times New Roman" pitchFamily="18" charset="0"/>
              </a:rPr>
              <a:t>Задание № 30 </a:t>
            </a:r>
            <a:r>
              <a:rPr lang="ru-RU" dirty="0">
                <a:latin typeface="Times New Roman" pitchFamily="18" charset="0"/>
                <a:cs typeface="Times New Roman" pitchFamily="18" charset="0"/>
              </a:rPr>
              <a:t>(Тренинг)</a:t>
            </a:r>
            <a:endParaRPr lang="ru-RU" dirty="0"/>
          </a:p>
        </p:txBody>
      </p:sp>
      <p:sp>
        <p:nvSpPr>
          <p:cNvPr id="3" name="Объект 2"/>
          <p:cNvSpPr>
            <a:spLocks noGrp="1"/>
          </p:cNvSpPr>
          <p:nvPr>
            <p:ph idx="1"/>
          </p:nvPr>
        </p:nvSpPr>
        <p:spPr/>
        <p:txBody>
          <a:bodyPr/>
          <a:lstStyle/>
          <a:p>
            <a:r>
              <a:rPr lang="ru-RU" b="1" dirty="0">
                <a:latin typeface="Times New Roman" pitchFamily="18" charset="0"/>
                <a:cs typeface="Times New Roman" pitchFamily="18" charset="0"/>
              </a:rPr>
              <a:t>Пояснение</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ответе на вопросы такого типа надо найти в описаниях так называемые «ключи», которые четко указывают на регион. Природный газ, устье Оби — указатели на Ямало-Ненецкий АО.</a:t>
            </a:r>
          </a:p>
          <a:p>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Ответ: Ямало-Ненецкий.</a:t>
            </a:r>
          </a:p>
          <a:p>
            <a:endParaRPr lang="ru-RU" dirty="0"/>
          </a:p>
        </p:txBody>
      </p:sp>
    </p:spTree>
    <p:extLst>
      <p:ext uri="{BB962C8B-B14F-4D97-AF65-F5344CB8AC3E}">
        <p14:creationId xmlns:p14="http://schemas.microsoft.com/office/powerpoint/2010/main" val="153114756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872</TotalTime>
  <Words>3436</Words>
  <Application>Microsoft Office PowerPoint</Application>
  <PresentationFormat>Экран (4:3)</PresentationFormat>
  <Paragraphs>628</Paragraphs>
  <Slides>101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101</vt:i4>
      </vt:variant>
    </vt:vector>
  </HeadingPairs>
  <TitlesOfParts>
    <vt:vector size="102" baseType="lpstr">
      <vt:lpstr>Тема Office</vt:lpstr>
      <vt:lpstr>Основные шаги  «Подготовка учащихся к ОГЭ-2018» </vt:lpstr>
      <vt:lpstr>Презентация PowerPoint</vt:lpstr>
      <vt:lpstr>Презентация PowerPoint</vt:lpstr>
      <vt:lpstr>Презентация PowerPoint</vt:lpstr>
      <vt:lpstr>Презентация PowerPoint</vt:lpstr>
      <vt:lpstr>Презентация PowerPoint</vt:lpstr>
      <vt:lpstr>ЗАДАНИЕ № 1</vt:lpstr>
      <vt:lpstr>ЗАДАНИЕ № 1</vt:lpstr>
      <vt:lpstr>ЗАДАНИЕ № 1</vt:lpstr>
      <vt:lpstr>ЗАДАНИЕ № 1 (Тренинг)</vt:lpstr>
      <vt:lpstr>ЗАДАНИЕ № 2</vt:lpstr>
      <vt:lpstr>ЗАДАНИЕ № 2</vt:lpstr>
      <vt:lpstr>ЗАДАНИЕ № 2</vt:lpstr>
      <vt:lpstr>ЗАДАНИЕ № 3</vt:lpstr>
      <vt:lpstr>ЗАДАНИЕ № 3</vt:lpstr>
      <vt:lpstr>ЗАДАНИЕ № 3</vt:lpstr>
      <vt:lpstr>Задание № 4 </vt:lpstr>
      <vt:lpstr>Задание № 4 </vt:lpstr>
      <vt:lpstr>Задание № 4 </vt:lpstr>
      <vt:lpstr>ЗАДАНИЕ № 5</vt:lpstr>
      <vt:lpstr>ЗАДАНИЕ № 5</vt:lpstr>
      <vt:lpstr>ЗАДАНИЕ № 5</vt:lpstr>
      <vt:lpstr>ЗАДАНИЕ № 6</vt:lpstr>
      <vt:lpstr>ЗАДАНИЕ № 6</vt:lpstr>
      <vt:lpstr>ЗАДАНИЕ № 6</vt:lpstr>
      <vt:lpstr>ЗАДАНИЕ № 7</vt:lpstr>
      <vt:lpstr>ЗАДАНИЕ № 7</vt:lpstr>
      <vt:lpstr>ЗАДАНИЕ № 7</vt:lpstr>
      <vt:lpstr>ЗАДАНИЕ № 8</vt:lpstr>
      <vt:lpstr>ЗАДАНИЕ № 8 </vt:lpstr>
      <vt:lpstr>ЗАДАНИЕ № 9 </vt:lpstr>
      <vt:lpstr>ЗАДАНИЕ № 9</vt:lpstr>
      <vt:lpstr>ЗАДАНИЕ № 10</vt:lpstr>
      <vt:lpstr>ЗАДАНИЕ № 10</vt:lpstr>
      <vt:lpstr>ЗАДАНИЕ № 11 Разные территории Земли: анализ карты</vt:lpstr>
      <vt:lpstr>ЗАДАНИЕ № 11</vt:lpstr>
      <vt:lpstr>ЗАДАНИЕ № 12</vt:lpstr>
      <vt:lpstr>ЗАДАНИЕ № 12</vt:lpstr>
      <vt:lpstr>ЗАДАНИЕ № 12</vt:lpstr>
      <vt:lpstr>ЗАДАНИЕ № 13 Существенные признаки географических объектов и явлений</vt:lpstr>
      <vt:lpstr>ЗАДАНИЕ № 13</vt:lpstr>
      <vt:lpstr>ЗАДАНИЕ № 13</vt:lpstr>
      <vt:lpstr>ЗАДАНИЕ № 14</vt:lpstr>
      <vt:lpstr>ЗАДАНИЕ № 14</vt:lpstr>
      <vt:lpstr>Презентация PowerPoint</vt:lpstr>
      <vt:lpstr>ЗАДАНИЕ № 14 (тренинг)</vt:lpstr>
      <vt:lpstr>ЗАДАНИЕ № 15</vt:lpstr>
      <vt:lpstr>ЗАДАНИЕ № 15</vt:lpstr>
      <vt:lpstr>ЗАДАНИЕ № 15</vt:lpstr>
      <vt:lpstr>Задания 16. Географические объекты и явления</vt:lpstr>
      <vt:lpstr>Задания 16.</vt:lpstr>
      <vt:lpstr>Задание № 17</vt:lpstr>
      <vt:lpstr>Задание № 17</vt:lpstr>
      <vt:lpstr>Задание 17 (Тренинг)</vt:lpstr>
      <vt:lpstr>Задание 18 - 21</vt:lpstr>
      <vt:lpstr>Пример задания № 18</vt:lpstr>
      <vt:lpstr>Задание 18</vt:lpstr>
      <vt:lpstr>Пример задания № 19</vt:lpstr>
      <vt:lpstr>Задание 19</vt:lpstr>
      <vt:lpstr>Пример задания № 20</vt:lpstr>
      <vt:lpstr>Презентация PowerPoint</vt:lpstr>
      <vt:lpstr>Задание 20</vt:lpstr>
      <vt:lpstr>Пример задания № 21</vt:lpstr>
      <vt:lpstr>Задание 21</vt:lpstr>
      <vt:lpstr>Задание 22 – 23 Географические объекты и явления</vt:lpstr>
      <vt:lpstr>Задание 22 ПРИМЕР</vt:lpstr>
      <vt:lpstr>Задание 22</vt:lpstr>
      <vt:lpstr>Задание 22   ТРЕНИНГ</vt:lpstr>
      <vt:lpstr>Задание 23  ПРИМЕР</vt:lpstr>
      <vt:lpstr>Задание 23</vt:lpstr>
      <vt:lpstr>Задание № 24</vt:lpstr>
      <vt:lpstr>Задание № 24</vt:lpstr>
      <vt:lpstr>Задание № 24 (ПОЯСНЕНИЕ)</vt:lpstr>
      <vt:lpstr>Задание № 24 (Тренинг)</vt:lpstr>
      <vt:lpstr>Задание № 25</vt:lpstr>
      <vt:lpstr>Задание № 25</vt:lpstr>
      <vt:lpstr>Задание № 25</vt:lpstr>
      <vt:lpstr>Задание № 26</vt:lpstr>
      <vt:lpstr>Задание № 26</vt:lpstr>
      <vt:lpstr>Задание № 26</vt:lpstr>
      <vt:lpstr>Задание № 26 (Тренинг)</vt:lpstr>
      <vt:lpstr>Задание № 27</vt:lpstr>
      <vt:lpstr>Задание № 27. </vt:lpstr>
      <vt:lpstr>Задание № 27</vt:lpstr>
      <vt:lpstr>Что показывает климатограмма</vt:lpstr>
      <vt:lpstr>Как анализировать климатограмму</vt:lpstr>
      <vt:lpstr>Как анализировать климатограмму</vt:lpstr>
      <vt:lpstr>Задание № 27 (Тренинг)</vt:lpstr>
      <vt:lpstr>Задание № 27 (Тренинг)</vt:lpstr>
      <vt:lpstr>Задание № 28</vt:lpstr>
      <vt:lpstr>Задание № 28</vt:lpstr>
      <vt:lpstr>Задание № 29</vt:lpstr>
      <vt:lpstr>Задание № 29</vt:lpstr>
      <vt:lpstr>Задание № 30</vt:lpstr>
      <vt:lpstr>Задание № 30</vt:lpstr>
      <vt:lpstr>Задание № 30 (Тренинг)</vt:lpstr>
      <vt:lpstr>Задание № 30 (Тренинг)</vt:lpstr>
      <vt:lpstr>Задание № 30 (Тренинг)</vt:lpstr>
      <vt:lpstr>Задание № 30 (Тренинг)</vt:lpstr>
      <vt:lpstr>Задание № 30 (Тренинг)</vt:lpstr>
      <vt:lpstr>Задание № 30 (Тренинг)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ОГЭ 2016</dc:title>
  <dc:creator>Учитель</dc:creator>
  <cp:lastModifiedBy>Windows User</cp:lastModifiedBy>
  <cp:revision>92</cp:revision>
  <dcterms:created xsi:type="dcterms:W3CDTF">2016-05-30T08:35:28Z</dcterms:created>
  <dcterms:modified xsi:type="dcterms:W3CDTF">2017-10-18T10:33:54Z</dcterms:modified>
</cp:coreProperties>
</file>