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9" autoAdjust="0"/>
    <p:restoredTop sz="94660" autoAdjust="0"/>
  </p:normalViewPr>
  <p:slideViewPr>
    <p:cSldViewPr snapToGrid="0">
      <p:cViewPr>
        <p:scale>
          <a:sx n="56" d="100"/>
          <a:sy n="56" d="100"/>
        </p:scale>
        <p:origin x="-1290" y="-12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F9221E-8256-414A-8894-F520F0C08C74}" type="doc">
      <dgm:prSet loTypeId="urn:microsoft.com/office/officeart/2005/8/layout/vList2" loCatId="Inbox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E7FE67B-EFFE-4D6C-9944-34B50202F003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Интеграция образовательных областей</a:t>
          </a:r>
          <a:endParaRPr lang="en-US" dirty="0">
            <a:solidFill>
              <a:schemeClr val="tx1"/>
            </a:solidFill>
          </a:endParaRPr>
        </a:p>
      </dgm:t>
    </dgm:pt>
    <dgm:pt modelId="{C20770D0-05A1-47F8-BB48-B3A0B260445B}" type="parTrans" cxnId="{CF809EC7-1541-467D-AD16-56D7E4580CB9}">
      <dgm:prSet/>
      <dgm:spPr/>
      <dgm:t>
        <a:bodyPr/>
        <a:lstStyle/>
        <a:p>
          <a:endParaRPr lang="en-US"/>
        </a:p>
      </dgm:t>
    </dgm:pt>
    <dgm:pt modelId="{D3A09D55-32A5-41DD-B571-140A219F600F}" type="sibTrans" cxnId="{CF809EC7-1541-467D-AD16-56D7E4580CB9}">
      <dgm:prSet/>
      <dgm:spPr/>
      <dgm:t>
        <a:bodyPr/>
        <a:lstStyle/>
        <a:p>
          <a:endParaRPr lang="en-US"/>
        </a:p>
      </dgm:t>
    </dgm:pt>
    <dgm:pt modelId="{ADC134DD-8620-434A-91AD-655A48F74485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Виды детской деятельности</a:t>
          </a:r>
          <a:endParaRPr lang="en-US" dirty="0">
            <a:solidFill>
              <a:schemeClr val="tx1"/>
            </a:solidFill>
          </a:endParaRPr>
        </a:p>
      </dgm:t>
    </dgm:pt>
    <dgm:pt modelId="{2BE1DDAD-A686-4362-97BE-EC962B41015A}" type="parTrans" cxnId="{DAC8F568-6B72-406F-8017-8449DD62FE21}">
      <dgm:prSet/>
      <dgm:spPr/>
      <dgm:t>
        <a:bodyPr/>
        <a:lstStyle/>
        <a:p>
          <a:endParaRPr lang="en-US"/>
        </a:p>
      </dgm:t>
    </dgm:pt>
    <dgm:pt modelId="{E1624DE9-0BDA-4157-B43F-027028663975}" type="sibTrans" cxnId="{DAC8F568-6B72-406F-8017-8449DD62FE21}">
      <dgm:prSet/>
      <dgm:spPr/>
      <dgm:t>
        <a:bodyPr/>
        <a:lstStyle/>
        <a:p>
          <a:endParaRPr lang="en-US"/>
        </a:p>
      </dgm:t>
    </dgm:pt>
    <dgm:pt modelId="{02CB9DB0-7CFA-4256-9C35-096E89565787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Цель</a:t>
          </a:r>
          <a:endParaRPr lang="en-US" dirty="0">
            <a:solidFill>
              <a:schemeClr val="tx1"/>
            </a:solidFill>
          </a:endParaRPr>
        </a:p>
      </dgm:t>
    </dgm:pt>
    <dgm:pt modelId="{DFC09A06-8D35-420E-83A1-29B28227ED81}" type="parTrans" cxnId="{5112861C-7B58-4BED-A0A7-A4C916AF4CD1}">
      <dgm:prSet/>
      <dgm:spPr/>
      <dgm:t>
        <a:bodyPr/>
        <a:lstStyle/>
        <a:p>
          <a:endParaRPr lang="en-US"/>
        </a:p>
      </dgm:t>
    </dgm:pt>
    <dgm:pt modelId="{BDA2AF6D-59C6-47B1-8523-53BFDE42FB66}" type="sibTrans" cxnId="{5112861C-7B58-4BED-A0A7-A4C916AF4CD1}">
      <dgm:prSet/>
      <dgm:spPr/>
      <dgm:t>
        <a:bodyPr/>
        <a:lstStyle/>
        <a:p>
          <a:endParaRPr lang="en-US"/>
        </a:p>
      </dgm:t>
    </dgm:pt>
    <dgm:pt modelId="{C2370F89-36D8-4C4C-A2B3-88603277DDC3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Задачи (развивающие, образовательные, воспитательные)</a:t>
          </a:r>
          <a:endParaRPr lang="en-US" dirty="0">
            <a:solidFill>
              <a:schemeClr val="tx1"/>
            </a:solidFill>
          </a:endParaRPr>
        </a:p>
      </dgm:t>
    </dgm:pt>
    <dgm:pt modelId="{C43616BA-8DB1-4C77-A169-0EEF3DF3EF51}" type="parTrans" cxnId="{61DCB944-E16D-4615-87ED-FD92620F14C3}">
      <dgm:prSet/>
      <dgm:spPr/>
      <dgm:t>
        <a:bodyPr/>
        <a:lstStyle/>
        <a:p>
          <a:endParaRPr lang="en-US"/>
        </a:p>
      </dgm:t>
    </dgm:pt>
    <dgm:pt modelId="{219AF42F-D5D2-4E84-BA7A-99D735887BDC}" type="sibTrans" cxnId="{61DCB944-E16D-4615-87ED-FD92620F14C3}">
      <dgm:prSet/>
      <dgm:spPr/>
      <dgm:t>
        <a:bodyPr/>
        <a:lstStyle/>
        <a:p>
          <a:endParaRPr lang="en-US"/>
        </a:p>
      </dgm:t>
    </dgm:pt>
    <dgm:pt modelId="{CAEC310D-6750-43B4-96B7-30B53F0E2EB9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Материалы и оборудование</a:t>
          </a:r>
          <a:endParaRPr lang="en-US" dirty="0">
            <a:solidFill>
              <a:schemeClr val="tx1"/>
            </a:solidFill>
          </a:endParaRPr>
        </a:p>
      </dgm:t>
    </dgm:pt>
    <dgm:pt modelId="{23052A4A-1BB3-43F8-8A88-087AABF9411E}" type="parTrans" cxnId="{53A28139-03ED-4C8F-9CE0-D9E88ED377E4}">
      <dgm:prSet/>
      <dgm:spPr/>
      <dgm:t>
        <a:bodyPr/>
        <a:lstStyle/>
        <a:p>
          <a:endParaRPr lang="en-US"/>
        </a:p>
      </dgm:t>
    </dgm:pt>
    <dgm:pt modelId="{C529011D-CC89-46B4-B602-3E3D6B6075C5}" type="sibTrans" cxnId="{53A28139-03ED-4C8F-9CE0-D9E88ED377E4}">
      <dgm:prSet/>
      <dgm:spPr/>
      <dgm:t>
        <a:bodyPr/>
        <a:lstStyle/>
        <a:p>
          <a:endParaRPr lang="en-US"/>
        </a:p>
      </dgm:t>
    </dgm:pt>
    <dgm:pt modelId="{AC0CACAD-1AA3-4AA4-B4FF-B09EFD342FBC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Предварительная работа</a:t>
          </a:r>
          <a:endParaRPr lang="en-US" dirty="0">
            <a:solidFill>
              <a:schemeClr val="tx1"/>
            </a:solidFill>
          </a:endParaRPr>
        </a:p>
      </dgm:t>
    </dgm:pt>
    <dgm:pt modelId="{C3F369A3-9A70-4964-AF1A-422ED82DDA2E}" type="parTrans" cxnId="{EAD5A162-80BE-46BE-95E9-79167FC50859}">
      <dgm:prSet/>
      <dgm:spPr/>
      <dgm:t>
        <a:bodyPr/>
        <a:lstStyle/>
        <a:p>
          <a:endParaRPr lang="en-US"/>
        </a:p>
      </dgm:t>
    </dgm:pt>
    <dgm:pt modelId="{C340131B-B3FA-4F28-A9A5-606122ECFCE6}" type="sibTrans" cxnId="{EAD5A162-80BE-46BE-95E9-79167FC50859}">
      <dgm:prSet/>
      <dgm:spPr/>
      <dgm:t>
        <a:bodyPr/>
        <a:lstStyle/>
        <a:p>
          <a:endParaRPr lang="en-US"/>
        </a:p>
      </dgm:t>
    </dgm:pt>
    <dgm:pt modelId="{C461D040-60EC-4471-A8CE-D352A71D9A34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Содержание организационной деятельности детей</a:t>
          </a:r>
          <a:endParaRPr lang="en-US" dirty="0">
            <a:solidFill>
              <a:schemeClr val="tx1"/>
            </a:solidFill>
          </a:endParaRPr>
        </a:p>
      </dgm:t>
    </dgm:pt>
    <dgm:pt modelId="{CEBC7637-1A3D-4997-8101-F87DF57B6158}" type="parTrans" cxnId="{16748E8C-D7F6-49F3-9F9C-85D7D189CBB4}">
      <dgm:prSet/>
      <dgm:spPr/>
      <dgm:t>
        <a:bodyPr/>
        <a:lstStyle/>
        <a:p>
          <a:endParaRPr lang="en-US"/>
        </a:p>
      </dgm:t>
    </dgm:pt>
    <dgm:pt modelId="{8B862EAA-C1F4-41B0-87D4-E12EFC0D4747}" type="sibTrans" cxnId="{16748E8C-D7F6-49F3-9F9C-85D7D189CBB4}">
      <dgm:prSet/>
      <dgm:spPr/>
      <dgm:t>
        <a:bodyPr/>
        <a:lstStyle/>
        <a:p>
          <a:endParaRPr lang="en-US"/>
        </a:p>
      </dgm:t>
    </dgm:pt>
    <dgm:pt modelId="{601C90B2-BA42-4F55-9694-5D1FB7A261E6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Рефлексия</a:t>
          </a:r>
          <a:endParaRPr lang="en-US" dirty="0">
            <a:solidFill>
              <a:schemeClr val="tx1"/>
            </a:solidFill>
          </a:endParaRPr>
        </a:p>
      </dgm:t>
    </dgm:pt>
    <dgm:pt modelId="{E2276C66-C7AB-41C4-86A1-558601D6B783}" type="parTrans" cxnId="{C2279106-2DA0-4F4B-97DE-3CF667CBE78D}">
      <dgm:prSet/>
      <dgm:spPr/>
      <dgm:t>
        <a:bodyPr/>
        <a:lstStyle/>
        <a:p>
          <a:endParaRPr lang="en-US"/>
        </a:p>
      </dgm:t>
    </dgm:pt>
    <dgm:pt modelId="{A1649BAB-7B29-47AF-BDED-EFF1323D84B2}" type="sibTrans" cxnId="{C2279106-2DA0-4F4B-97DE-3CF667CBE78D}">
      <dgm:prSet/>
      <dgm:spPr/>
      <dgm:t>
        <a:bodyPr/>
        <a:lstStyle/>
        <a:p>
          <a:endParaRPr lang="en-US"/>
        </a:p>
      </dgm:t>
    </dgm:pt>
    <dgm:pt modelId="{AA7C2420-2451-4E02-A72E-8AA50FB04D66}" type="pres">
      <dgm:prSet presAssocID="{64F9221E-8256-414A-8894-F520F0C08C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9E16A0-4F84-4551-A961-AD32BE88A0B0}" type="pres">
      <dgm:prSet presAssocID="{9E7FE67B-EFFE-4D6C-9944-34B50202F003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66C2B2-5B7B-4541-BBA1-8980FA5C6E90}" type="pres">
      <dgm:prSet presAssocID="{D3A09D55-32A5-41DD-B571-140A219F600F}" presName="spacer" presStyleCnt="0"/>
      <dgm:spPr/>
    </dgm:pt>
    <dgm:pt modelId="{EB25CB72-79F1-4741-9707-5E141DE09133}" type="pres">
      <dgm:prSet presAssocID="{ADC134DD-8620-434A-91AD-655A48F74485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2AE282-3BD4-47C1-96C4-980F8E8153E4}" type="pres">
      <dgm:prSet presAssocID="{E1624DE9-0BDA-4157-B43F-027028663975}" presName="spacer" presStyleCnt="0"/>
      <dgm:spPr/>
    </dgm:pt>
    <dgm:pt modelId="{0C74C5B0-D3E0-4956-8B86-B9F732A2F0F8}" type="pres">
      <dgm:prSet presAssocID="{02CB9DB0-7CFA-4256-9C35-096E89565787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7C0113-6042-4D15-806C-E1BDEBB8238F}" type="pres">
      <dgm:prSet presAssocID="{BDA2AF6D-59C6-47B1-8523-53BFDE42FB66}" presName="spacer" presStyleCnt="0"/>
      <dgm:spPr/>
    </dgm:pt>
    <dgm:pt modelId="{39B7EACD-3CBF-4E40-A4B0-2BE0063F7B69}" type="pres">
      <dgm:prSet presAssocID="{C2370F89-36D8-4C4C-A2B3-88603277DDC3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423005-78E9-4D73-9F6E-DA43740BF19B}" type="pres">
      <dgm:prSet presAssocID="{219AF42F-D5D2-4E84-BA7A-99D735887BDC}" presName="spacer" presStyleCnt="0"/>
      <dgm:spPr/>
    </dgm:pt>
    <dgm:pt modelId="{A24F7386-4DFB-4D10-BCC8-E204C9E998F7}" type="pres">
      <dgm:prSet presAssocID="{CAEC310D-6750-43B4-96B7-30B53F0E2EB9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6A8E76-1A7C-4AD1-B5B3-13CE8ECC2290}" type="pres">
      <dgm:prSet presAssocID="{C529011D-CC89-46B4-B602-3E3D6B6075C5}" presName="spacer" presStyleCnt="0"/>
      <dgm:spPr/>
    </dgm:pt>
    <dgm:pt modelId="{4C8CA3F5-3E82-4DF1-976F-17F429004E51}" type="pres">
      <dgm:prSet presAssocID="{AC0CACAD-1AA3-4AA4-B4FF-B09EFD342FBC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6AA7B5-2199-47EC-9035-8D5DAF182C08}" type="pres">
      <dgm:prSet presAssocID="{C340131B-B3FA-4F28-A9A5-606122ECFCE6}" presName="spacer" presStyleCnt="0"/>
      <dgm:spPr/>
    </dgm:pt>
    <dgm:pt modelId="{5AE00B4E-A943-45FA-9454-679761563F04}" type="pres">
      <dgm:prSet presAssocID="{C461D040-60EC-4471-A8CE-D352A71D9A34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FA6E3-7753-4C92-9E7E-4057DE3CB55F}" type="pres">
      <dgm:prSet presAssocID="{8B862EAA-C1F4-41B0-87D4-E12EFC0D4747}" presName="spacer" presStyleCnt="0"/>
      <dgm:spPr/>
    </dgm:pt>
    <dgm:pt modelId="{E28533B9-D2BA-4DF4-9996-99F61D80384C}" type="pres">
      <dgm:prSet presAssocID="{601C90B2-BA42-4F55-9694-5D1FB7A261E6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6F0079-AA3D-4A03-830B-D8B40C59A746}" type="presOf" srcId="{C461D040-60EC-4471-A8CE-D352A71D9A34}" destId="{5AE00B4E-A943-45FA-9454-679761563F04}" srcOrd="0" destOrd="0" presId="urn:microsoft.com/office/officeart/2005/8/layout/vList2"/>
    <dgm:cxn modelId="{53A28139-03ED-4C8F-9CE0-D9E88ED377E4}" srcId="{64F9221E-8256-414A-8894-F520F0C08C74}" destId="{CAEC310D-6750-43B4-96B7-30B53F0E2EB9}" srcOrd="4" destOrd="0" parTransId="{23052A4A-1BB3-43F8-8A88-087AABF9411E}" sibTransId="{C529011D-CC89-46B4-B602-3E3D6B6075C5}"/>
    <dgm:cxn modelId="{477A7570-9C21-48C5-8A2C-AF9060CC22D0}" type="presOf" srcId="{ADC134DD-8620-434A-91AD-655A48F74485}" destId="{EB25CB72-79F1-4741-9707-5E141DE09133}" srcOrd="0" destOrd="0" presId="urn:microsoft.com/office/officeart/2005/8/layout/vList2"/>
    <dgm:cxn modelId="{5112861C-7B58-4BED-A0A7-A4C916AF4CD1}" srcId="{64F9221E-8256-414A-8894-F520F0C08C74}" destId="{02CB9DB0-7CFA-4256-9C35-096E89565787}" srcOrd="2" destOrd="0" parTransId="{DFC09A06-8D35-420E-83A1-29B28227ED81}" sibTransId="{BDA2AF6D-59C6-47B1-8523-53BFDE42FB66}"/>
    <dgm:cxn modelId="{16748E8C-D7F6-49F3-9F9C-85D7D189CBB4}" srcId="{64F9221E-8256-414A-8894-F520F0C08C74}" destId="{C461D040-60EC-4471-A8CE-D352A71D9A34}" srcOrd="6" destOrd="0" parTransId="{CEBC7637-1A3D-4997-8101-F87DF57B6158}" sibTransId="{8B862EAA-C1F4-41B0-87D4-E12EFC0D4747}"/>
    <dgm:cxn modelId="{C8BD6582-20BB-4514-B225-F960E8E6AFE6}" type="presOf" srcId="{02CB9DB0-7CFA-4256-9C35-096E89565787}" destId="{0C74C5B0-D3E0-4956-8B86-B9F732A2F0F8}" srcOrd="0" destOrd="0" presId="urn:microsoft.com/office/officeart/2005/8/layout/vList2"/>
    <dgm:cxn modelId="{6C3E73EF-33EF-468C-9691-C8FB4EF72C19}" type="presOf" srcId="{64F9221E-8256-414A-8894-F520F0C08C74}" destId="{AA7C2420-2451-4E02-A72E-8AA50FB04D66}" srcOrd="0" destOrd="0" presId="urn:microsoft.com/office/officeart/2005/8/layout/vList2"/>
    <dgm:cxn modelId="{1B408653-B44C-42A7-9024-7F873CC6658A}" type="presOf" srcId="{AC0CACAD-1AA3-4AA4-B4FF-B09EFD342FBC}" destId="{4C8CA3F5-3E82-4DF1-976F-17F429004E51}" srcOrd="0" destOrd="0" presId="urn:microsoft.com/office/officeart/2005/8/layout/vList2"/>
    <dgm:cxn modelId="{1BFE5C6E-C2C8-4F22-9640-73F3A662689B}" type="presOf" srcId="{CAEC310D-6750-43B4-96B7-30B53F0E2EB9}" destId="{A24F7386-4DFB-4D10-BCC8-E204C9E998F7}" srcOrd="0" destOrd="0" presId="urn:microsoft.com/office/officeart/2005/8/layout/vList2"/>
    <dgm:cxn modelId="{CF809EC7-1541-467D-AD16-56D7E4580CB9}" srcId="{64F9221E-8256-414A-8894-F520F0C08C74}" destId="{9E7FE67B-EFFE-4D6C-9944-34B50202F003}" srcOrd="0" destOrd="0" parTransId="{C20770D0-05A1-47F8-BB48-B3A0B260445B}" sibTransId="{D3A09D55-32A5-41DD-B571-140A219F600F}"/>
    <dgm:cxn modelId="{EAD5A162-80BE-46BE-95E9-79167FC50859}" srcId="{64F9221E-8256-414A-8894-F520F0C08C74}" destId="{AC0CACAD-1AA3-4AA4-B4FF-B09EFD342FBC}" srcOrd="5" destOrd="0" parTransId="{C3F369A3-9A70-4964-AF1A-422ED82DDA2E}" sibTransId="{C340131B-B3FA-4F28-A9A5-606122ECFCE6}"/>
    <dgm:cxn modelId="{DAC8F568-6B72-406F-8017-8449DD62FE21}" srcId="{64F9221E-8256-414A-8894-F520F0C08C74}" destId="{ADC134DD-8620-434A-91AD-655A48F74485}" srcOrd="1" destOrd="0" parTransId="{2BE1DDAD-A686-4362-97BE-EC962B41015A}" sibTransId="{E1624DE9-0BDA-4157-B43F-027028663975}"/>
    <dgm:cxn modelId="{51B9F6F9-C729-45AE-B989-4B2475BA68A9}" type="presOf" srcId="{601C90B2-BA42-4F55-9694-5D1FB7A261E6}" destId="{E28533B9-D2BA-4DF4-9996-99F61D80384C}" srcOrd="0" destOrd="0" presId="urn:microsoft.com/office/officeart/2005/8/layout/vList2"/>
    <dgm:cxn modelId="{8111168D-5695-42FA-BE65-86E691EC1D9D}" type="presOf" srcId="{C2370F89-36D8-4C4C-A2B3-88603277DDC3}" destId="{39B7EACD-3CBF-4E40-A4B0-2BE0063F7B69}" srcOrd="0" destOrd="0" presId="urn:microsoft.com/office/officeart/2005/8/layout/vList2"/>
    <dgm:cxn modelId="{168A1DAA-2185-4B24-8F31-0C2ED08C23A4}" type="presOf" srcId="{9E7FE67B-EFFE-4D6C-9944-34B50202F003}" destId="{DF9E16A0-4F84-4551-A961-AD32BE88A0B0}" srcOrd="0" destOrd="0" presId="urn:microsoft.com/office/officeart/2005/8/layout/vList2"/>
    <dgm:cxn modelId="{C2279106-2DA0-4F4B-97DE-3CF667CBE78D}" srcId="{64F9221E-8256-414A-8894-F520F0C08C74}" destId="{601C90B2-BA42-4F55-9694-5D1FB7A261E6}" srcOrd="7" destOrd="0" parTransId="{E2276C66-C7AB-41C4-86A1-558601D6B783}" sibTransId="{A1649BAB-7B29-47AF-BDED-EFF1323D84B2}"/>
    <dgm:cxn modelId="{61DCB944-E16D-4615-87ED-FD92620F14C3}" srcId="{64F9221E-8256-414A-8894-F520F0C08C74}" destId="{C2370F89-36D8-4C4C-A2B3-88603277DDC3}" srcOrd="3" destOrd="0" parTransId="{C43616BA-8DB1-4C77-A169-0EEF3DF3EF51}" sibTransId="{219AF42F-D5D2-4E84-BA7A-99D735887BDC}"/>
    <dgm:cxn modelId="{516433FB-7C1A-4459-919C-076BB9B79D78}" type="presParOf" srcId="{AA7C2420-2451-4E02-A72E-8AA50FB04D66}" destId="{DF9E16A0-4F84-4551-A961-AD32BE88A0B0}" srcOrd="0" destOrd="0" presId="urn:microsoft.com/office/officeart/2005/8/layout/vList2"/>
    <dgm:cxn modelId="{FCCED868-1F02-4B35-8DDA-0961C2B14207}" type="presParOf" srcId="{AA7C2420-2451-4E02-A72E-8AA50FB04D66}" destId="{1066C2B2-5B7B-4541-BBA1-8980FA5C6E90}" srcOrd="1" destOrd="0" presId="urn:microsoft.com/office/officeart/2005/8/layout/vList2"/>
    <dgm:cxn modelId="{A772E997-61C4-4E18-BBC3-0AF58E5294C7}" type="presParOf" srcId="{AA7C2420-2451-4E02-A72E-8AA50FB04D66}" destId="{EB25CB72-79F1-4741-9707-5E141DE09133}" srcOrd="2" destOrd="0" presId="urn:microsoft.com/office/officeart/2005/8/layout/vList2"/>
    <dgm:cxn modelId="{21F8477B-82CF-459A-B086-7FEEEA7E9047}" type="presParOf" srcId="{AA7C2420-2451-4E02-A72E-8AA50FB04D66}" destId="{F92AE282-3BD4-47C1-96C4-980F8E8153E4}" srcOrd="3" destOrd="0" presId="urn:microsoft.com/office/officeart/2005/8/layout/vList2"/>
    <dgm:cxn modelId="{6C2A9356-0AD1-498D-9C5B-8FC148F8C988}" type="presParOf" srcId="{AA7C2420-2451-4E02-A72E-8AA50FB04D66}" destId="{0C74C5B0-D3E0-4956-8B86-B9F732A2F0F8}" srcOrd="4" destOrd="0" presId="urn:microsoft.com/office/officeart/2005/8/layout/vList2"/>
    <dgm:cxn modelId="{61BAEFC8-1A90-4BE7-9006-BD8906D6F83F}" type="presParOf" srcId="{AA7C2420-2451-4E02-A72E-8AA50FB04D66}" destId="{5D7C0113-6042-4D15-806C-E1BDEBB8238F}" srcOrd="5" destOrd="0" presId="urn:microsoft.com/office/officeart/2005/8/layout/vList2"/>
    <dgm:cxn modelId="{CEC109EE-15F8-4B96-9B13-8B5973DBB643}" type="presParOf" srcId="{AA7C2420-2451-4E02-A72E-8AA50FB04D66}" destId="{39B7EACD-3CBF-4E40-A4B0-2BE0063F7B69}" srcOrd="6" destOrd="0" presId="urn:microsoft.com/office/officeart/2005/8/layout/vList2"/>
    <dgm:cxn modelId="{D614217E-C7F4-42B4-AB67-D8A929EFE989}" type="presParOf" srcId="{AA7C2420-2451-4E02-A72E-8AA50FB04D66}" destId="{34423005-78E9-4D73-9F6E-DA43740BF19B}" srcOrd="7" destOrd="0" presId="urn:microsoft.com/office/officeart/2005/8/layout/vList2"/>
    <dgm:cxn modelId="{9B0CC0D1-31BF-4FB7-8B75-071177AF9E16}" type="presParOf" srcId="{AA7C2420-2451-4E02-A72E-8AA50FB04D66}" destId="{A24F7386-4DFB-4D10-BCC8-E204C9E998F7}" srcOrd="8" destOrd="0" presId="urn:microsoft.com/office/officeart/2005/8/layout/vList2"/>
    <dgm:cxn modelId="{C85AB1AB-5744-415A-B033-23434D9E9D4F}" type="presParOf" srcId="{AA7C2420-2451-4E02-A72E-8AA50FB04D66}" destId="{BF6A8E76-1A7C-4AD1-B5B3-13CE8ECC2290}" srcOrd="9" destOrd="0" presId="urn:microsoft.com/office/officeart/2005/8/layout/vList2"/>
    <dgm:cxn modelId="{36893667-98F5-45CD-AAD9-B68024839341}" type="presParOf" srcId="{AA7C2420-2451-4E02-A72E-8AA50FB04D66}" destId="{4C8CA3F5-3E82-4DF1-976F-17F429004E51}" srcOrd="10" destOrd="0" presId="urn:microsoft.com/office/officeart/2005/8/layout/vList2"/>
    <dgm:cxn modelId="{A00439C3-2F28-48DE-ADA6-D7A8F98A1927}" type="presParOf" srcId="{AA7C2420-2451-4E02-A72E-8AA50FB04D66}" destId="{DC6AA7B5-2199-47EC-9035-8D5DAF182C08}" srcOrd="11" destOrd="0" presId="urn:microsoft.com/office/officeart/2005/8/layout/vList2"/>
    <dgm:cxn modelId="{D47A557F-6211-41FC-ABA2-26BB27232C06}" type="presParOf" srcId="{AA7C2420-2451-4E02-A72E-8AA50FB04D66}" destId="{5AE00B4E-A943-45FA-9454-679761563F04}" srcOrd="12" destOrd="0" presId="urn:microsoft.com/office/officeart/2005/8/layout/vList2"/>
    <dgm:cxn modelId="{28B7F0E0-0B50-40EE-9600-C50A81A3EF69}" type="presParOf" srcId="{AA7C2420-2451-4E02-A72E-8AA50FB04D66}" destId="{BD7FA6E3-7753-4C92-9E7E-4057DE3CB55F}" srcOrd="13" destOrd="0" presId="urn:microsoft.com/office/officeart/2005/8/layout/vList2"/>
    <dgm:cxn modelId="{3B8A8966-AA64-4D94-8EB9-BF8ADB058794}" type="presParOf" srcId="{AA7C2420-2451-4E02-A72E-8AA50FB04D66}" destId="{E28533B9-D2BA-4DF4-9996-99F61D80384C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9E16A0-4F84-4551-A961-AD32BE88A0B0}">
      <dsp:nvSpPr>
        <dsp:cNvPr id="0" name=""/>
        <dsp:cNvSpPr/>
      </dsp:nvSpPr>
      <dsp:spPr>
        <a:xfrm>
          <a:off x="0" y="771682"/>
          <a:ext cx="6269037" cy="4557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Интеграция образовательных областей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2246" y="793928"/>
        <a:ext cx="6224545" cy="411223"/>
      </dsp:txXfrm>
    </dsp:sp>
    <dsp:sp modelId="{EB25CB72-79F1-4741-9707-5E141DE09133}">
      <dsp:nvSpPr>
        <dsp:cNvPr id="0" name=""/>
        <dsp:cNvSpPr/>
      </dsp:nvSpPr>
      <dsp:spPr>
        <a:xfrm>
          <a:off x="0" y="1282117"/>
          <a:ext cx="6269037" cy="455715"/>
        </a:xfrm>
        <a:prstGeom prst="roundRect">
          <a:avLst/>
        </a:prstGeom>
        <a:solidFill>
          <a:schemeClr val="accent2">
            <a:hueOff val="-207909"/>
            <a:satOff val="-11990"/>
            <a:lumOff val="12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Виды детской деятельности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2246" y="1304363"/>
        <a:ext cx="6224545" cy="411223"/>
      </dsp:txXfrm>
    </dsp:sp>
    <dsp:sp modelId="{0C74C5B0-D3E0-4956-8B86-B9F732A2F0F8}">
      <dsp:nvSpPr>
        <dsp:cNvPr id="0" name=""/>
        <dsp:cNvSpPr/>
      </dsp:nvSpPr>
      <dsp:spPr>
        <a:xfrm>
          <a:off x="0" y="1792552"/>
          <a:ext cx="6269037" cy="455715"/>
        </a:xfrm>
        <a:prstGeom prst="roundRect">
          <a:avLst/>
        </a:prstGeom>
        <a:solidFill>
          <a:schemeClr val="accent2">
            <a:hueOff val="-415818"/>
            <a:satOff val="-23979"/>
            <a:lumOff val="24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Цель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2246" y="1814798"/>
        <a:ext cx="6224545" cy="411223"/>
      </dsp:txXfrm>
    </dsp:sp>
    <dsp:sp modelId="{39B7EACD-3CBF-4E40-A4B0-2BE0063F7B69}">
      <dsp:nvSpPr>
        <dsp:cNvPr id="0" name=""/>
        <dsp:cNvSpPr/>
      </dsp:nvSpPr>
      <dsp:spPr>
        <a:xfrm>
          <a:off x="0" y="2302987"/>
          <a:ext cx="6269037" cy="455715"/>
        </a:xfrm>
        <a:prstGeom prst="roundRect">
          <a:avLst/>
        </a:prstGeom>
        <a:solidFill>
          <a:schemeClr val="accent2">
            <a:hueOff val="-623727"/>
            <a:satOff val="-35969"/>
            <a:lumOff val="36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Задачи (развивающие, образовательные, воспитательные)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2246" y="2325233"/>
        <a:ext cx="6224545" cy="411223"/>
      </dsp:txXfrm>
    </dsp:sp>
    <dsp:sp modelId="{A24F7386-4DFB-4D10-BCC8-E204C9E998F7}">
      <dsp:nvSpPr>
        <dsp:cNvPr id="0" name=""/>
        <dsp:cNvSpPr/>
      </dsp:nvSpPr>
      <dsp:spPr>
        <a:xfrm>
          <a:off x="0" y="2813422"/>
          <a:ext cx="6269037" cy="455715"/>
        </a:xfrm>
        <a:prstGeom prst="roundRect">
          <a:avLst/>
        </a:prstGeom>
        <a:solidFill>
          <a:schemeClr val="accent2">
            <a:hueOff val="-831636"/>
            <a:satOff val="-47959"/>
            <a:lumOff val="49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Материалы и оборудование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2246" y="2835668"/>
        <a:ext cx="6224545" cy="411223"/>
      </dsp:txXfrm>
    </dsp:sp>
    <dsp:sp modelId="{4C8CA3F5-3E82-4DF1-976F-17F429004E51}">
      <dsp:nvSpPr>
        <dsp:cNvPr id="0" name=""/>
        <dsp:cNvSpPr/>
      </dsp:nvSpPr>
      <dsp:spPr>
        <a:xfrm>
          <a:off x="0" y="3323857"/>
          <a:ext cx="6269037" cy="455715"/>
        </a:xfrm>
        <a:prstGeom prst="roundRect">
          <a:avLst/>
        </a:prstGeom>
        <a:solidFill>
          <a:schemeClr val="accent2">
            <a:hueOff val="-1039545"/>
            <a:satOff val="-59949"/>
            <a:lumOff val="61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Предварительная работа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2246" y="3346103"/>
        <a:ext cx="6224545" cy="411223"/>
      </dsp:txXfrm>
    </dsp:sp>
    <dsp:sp modelId="{5AE00B4E-A943-45FA-9454-679761563F04}">
      <dsp:nvSpPr>
        <dsp:cNvPr id="0" name=""/>
        <dsp:cNvSpPr/>
      </dsp:nvSpPr>
      <dsp:spPr>
        <a:xfrm>
          <a:off x="0" y="3834292"/>
          <a:ext cx="6269037" cy="455715"/>
        </a:xfrm>
        <a:prstGeom prst="roundRect">
          <a:avLst/>
        </a:prstGeom>
        <a:solidFill>
          <a:schemeClr val="accent2">
            <a:hueOff val="-1247454"/>
            <a:satOff val="-71938"/>
            <a:lumOff val="73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Содержание организационной деятельности детей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2246" y="3856538"/>
        <a:ext cx="6224545" cy="411223"/>
      </dsp:txXfrm>
    </dsp:sp>
    <dsp:sp modelId="{E28533B9-D2BA-4DF4-9996-99F61D80384C}">
      <dsp:nvSpPr>
        <dsp:cNvPr id="0" name=""/>
        <dsp:cNvSpPr/>
      </dsp:nvSpPr>
      <dsp:spPr>
        <a:xfrm>
          <a:off x="0" y="4344727"/>
          <a:ext cx="6269037" cy="455715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Рефлексия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2246" y="4366973"/>
        <a:ext cx="6224545" cy="4112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FBCAEA-B497-4AE1-8507-EA1B148B31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0BBBE06-4F0C-453C-85DB-08F780CFA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7A02040-9CD5-4779-B1AC-7686BD9E6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446498C-4AE1-4010-AB72-BD5211E5F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5806CD3-D4E4-4C99-B313-5C51455BC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74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8692B9-648C-45CB-BA45-0E13BEA1F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D11C590-992C-40E4-9055-86D35D1A46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72A8CF8-D880-49B8-8175-FC2245CC2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8C14359-9FC8-4CAF-A054-71F91A5B8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5924C87-5AA2-45BA-8610-0F19F74D5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38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ECFF7EC-F6C2-48E5-A47F-6371EB3133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65C3D7F-4D8F-469E-8F99-859BF59CD6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F679934-DA92-4DE5-9A7A-A14E71CF9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E608A49-4ECF-4129-B6BE-F3DBB2AFB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FE2C17F-4CB5-4DFC-8D1E-6C95BD888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20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FAB15D-F8DE-4584-9480-2273E4CB3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B104DE-CC5D-43A6-BDFE-8C7D1913B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5C4FB89-F4BB-43B9-8588-B8EC11AA0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4D0500B-68F5-4061-9734-8037E8F61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05DFA25-65ED-4435-AA6B-23B310071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6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9A6676-0277-45A7-9845-7567D845F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541D50C-9EFE-47EF-8BA2-DB197195F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BEAD6B0-9E7C-43D2-969B-29EA24166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F5C913-EE8F-4850-BB1F-45541C2C1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E868296-ACB4-447A-9585-9F137A78F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26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6ABECF-2032-4390-9C70-5238DA386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D27397F-0C23-4E39-92D1-45A123CC06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C96CDAA-5E66-4E4D-A958-042928812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0FA50A5-664D-4474-AC2C-1F1711350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C110136-2BB9-49BD-B4C9-91CFF0C24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465E98F-A40C-456C-BD9D-3A0B0CF61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431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6DF4F2-95D1-487E-BB0C-90AB49143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04E8AB3-5B5F-4E3F-BEF8-21C7039B3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D348360-6EF6-43F0-A856-F82C0D9BF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F8F9649-5E2A-44A6-B4BB-AA79DE4666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537D8AE-CFAD-4132-9186-8082A3C920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42E951B-86E9-404B-BE8F-2C29FCE2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279889F-8BE3-4427-9837-0E4E4EBA7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F228099-66B5-4E94-AEA2-952057AE6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58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31007F-3898-48E0-94BF-35C1375E1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1C59763-6475-4433-AD9F-4085A1F71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84FD356-53E7-468E-B080-615239A6F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CACCE8-DC8D-4452-B93C-3D83A5204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05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88C7003-4166-4236-9EFA-EEFFC4C59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35D5FAC-6A45-43E8-812C-76CA992B1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1CA84DE-087A-49E6-A283-3D6200391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6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7DBB00-8E9D-439D-99C1-D88FB4477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E4B5DBF-E33B-482D-AE1F-40FE30BDE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CD95DD9-48DA-48E1-A10C-1E5334A3C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2EABA4A-87A1-432E-83A8-72EA9E0F7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336DDB8-6CD4-44AE-97F4-7CC6A021D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0DE178C-0300-45E6-93A0-980C8FC20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37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6FE9D0-E22D-4308-9463-1A372B00E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C52F9A38-781F-45BC-8175-668666B5A3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51D7E76-EA39-475A-A227-89D833E36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F448BA2-2736-40D8-924E-4DB6AB780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F197A15-E4CC-47BF-BF93-A5E07344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7E323E1-3374-4670-AF7B-96E2D3E5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652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7E6B24-E4C1-409C-9DE1-E72157206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146924F-2432-4769-A3FC-AF0CB50B0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1824633-9031-4055-BD85-306BB401DD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5BA7C-B4C6-42EB-9FCC-4CC01B75FE99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4E0EB95-C765-42B2-8C33-199A0A5B18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779D10A-3ADA-4C15-8B67-4E6F547AE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448B0-0F63-4C62-A952-FFE52717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05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74CB72-3B85-485C-B839-06E7A33AC6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+mn-lt"/>
                <a:cs typeface="Times New Roman" panose="02020603050405020304" pitchFamily="18" charset="0"/>
              </a:rPr>
              <a:t>Требования к структуре и содержанию конспекта НОД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5CA0F1E-CD89-4901-B1EF-97CF585F7C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5459" y="4475181"/>
            <a:ext cx="10818606" cy="2140772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Составила</a:t>
            </a:r>
          </a:p>
          <a:p>
            <a:pPr algn="r"/>
            <a:r>
              <a:rPr lang="ru-RU" dirty="0" err="1"/>
              <a:t>Ударова</a:t>
            </a:r>
            <a:r>
              <a:rPr lang="ru-RU" dirty="0"/>
              <a:t> Л. Ю.</a:t>
            </a:r>
          </a:p>
          <a:p>
            <a:pPr algn="r"/>
            <a:endParaRPr lang="ru-RU" dirty="0"/>
          </a:p>
          <a:p>
            <a:r>
              <a:rPr lang="ru-RU" dirty="0"/>
              <a:t>Воронеж, 2017</a:t>
            </a:r>
          </a:p>
        </p:txBody>
      </p:sp>
    </p:spTree>
    <p:extLst>
      <p:ext uri="{BB962C8B-B14F-4D97-AF65-F5344CB8AC3E}">
        <p14:creationId xmlns:p14="http://schemas.microsoft.com/office/powerpoint/2010/main" val="394988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419D44-8077-4591-A228-D56D57D55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1488" y="1825625"/>
            <a:ext cx="6932428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500" dirty="0">
                <a:cs typeface="Times New Roman" panose="02020603050405020304" pitchFamily="18" charset="0"/>
              </a:rPr>
              <a:t>Свое выступление я хочу начать со слов </a:t>
            </a:r>
            <a:r>
              <a:rPr lang="ru-RU" sz="1500" b="1" dirty="0">
                <a:cs typeface="Times New Roman" panose="02020603050405020304" pitchFamily="18" charset="0"/>
              </a:rPr>
              <a:t>Василия Александровича Сухомлинского </a:t>
            </a:r>
            <a:r>
              <a:rPr lang="en-US" sz="1500" dirty="0">
                <a:cs typeface="Times New Roman" panose="02020603050405020304" pitchFamily="18" charset="0"/>
              </a:rPr>
              <a:t/>
            </a:r>
            <a:br>
              <a:rPr lang="en-US" sz="1500" dirty="0">
                <a:cs typeface="Times New Roman" panose="02020603050405020304" pitchFamily="18" charset="0"/>
              </a:rPr>
            </a:br>
            <a:endParaRPr lang="ru-RU" sz="15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500" i="1" dirty="0">
                <a:cs typeface="Times New Roman" panose="02020603050405020304" pitchFamily="18" charset="0"/>
              </a:rPr>
              <a:t>   </a:t>
            </a:r>
            <a:r>
              <a:rPr lang="en-US" sz="1500" i="1" dirty="0">
                <a:cs typeface="Times New Roman" panose="02020603050405020304" pitchFamily="18" charset="0"/>
              </a:rPr>
              <a:t>«</a:t>
            </a:r>
            <a:r>
              <a:rPr lang="en-US" sz="1500" i="1" dirty="0" err="1">
                <a:cs typeface="Times New Roman" panose="02020603050405020304" pitchFamily="18" charset="0"/>
              </a:rPr>
              <a:t>Истоки</a:t>
            </a:r>
            <a:r>
              <a:rPr lang="en-US" sz="1500" i="1" dirty="0">
                <a:cs typeface="Times New Roman" panose="02020603050405020304" pitchFamily="18" charset="0"/>
              </a:rPr>
              <a:t> </a:t>
            </a:r>
            <a:r>
              <a:rPr lang="ru-RU" sz="1500" i="1" dirty="0">
                <a:cs typeface="Times New Roman" panose="02020603050405020304" pitchFamily="18" charset="0"/>
              </a:rPr>
              <a:t>способностей и дарования детей – </a:t>
            </a:r>
            <a:br>
              <a:rPr lang="ru-RU" sz="1500" i="1" dirty="0">
                <a:cs typeface="Times New Roman" panose="02020603050405020304" pitchFamily="18" charset="0"/>
              </a:rPr>
            </a:br>
            <a:r>
              <a:rPr lang="ru-RU" sz="1500" i="1" dirty="0">
                <a:cs typeface="Times New Roman" panose="02020603050405020304" pitchFamily="18" charset="0"/>
              </a:rPr>
              <a:t>   на кончиках пальцев</a:t>
            </a:r>
            <a:r>
              <a:rPr lang="en-US" sz="1500" i="1" dirty="0">
                <a:cs typeface="Times New Roman" panose="02020603050405020304" pitchFamily="18" charset="0"/>
              </a:rPr>
              <a:t>. </a:t>
            </a:r>
            <a:br>
              <a:rPr lang="en-US" sz="1500" i="1" dirty="0">
                <a:cs typeface="Times New Roman" panose="02020603050405020304" pitchFamily="18" charset="0"/>
              </a:rPr>
            </a:br>
            <a:r>
              <a:rPr lang="ru-RU" sz="1500" i="1" dirty="0">
                <a:cs typeface="Times New Roman" panose="02020603050405020304" pitchFamily="18" charset="0"/>
              </a:rPr>
              <a:t>   От пальцев</a:t>
            </a:r>
            <a:r>
              <a:rPr lang="en-US" sz="1500" i="1" dirty="0">
                <a:cs typeface="Times New Roman" panose="02020603050405020304" pitchFamily="18" charset="0"/>
              </a:rPr>
              <a:t>, </a:t>
            </a:r>
            <a:r>
              <a:rPr lang="ru-RU" sz="1500" i="1" dirty="0">
                <a:cs typeface="Times New Roman" panose="02020603050405020304" pitchFamily="18" charset="0"/>
              </a:rPr>
              <a:t>образно говоря</a:t>
            </a:r>
            <a:r>
              <a:rPr lang="en-US" sz="1500" i="1" dirty="0">
                <a:cs typeface="Times New Roman" panose="02020603050405020304" pitchFamily="18" charset="0"/>
              </a:rPr>
              <a:t>,</a:t>
            </a:r>
            <a:br>
              <a:rPr lang="en-US" sz="1500" i="1" dirty="0">
                <a:cs typeface="Times New Roman" panose="02020603050405020304" pitchFamily="18" charset="0"/>
              </a:rPr>
            </a:br>
            <a:r>
              <a:rPr lang="ru-RU" sz="1500" i="1" dirty="0">
                <a:cs typeface="Times New Roman" panose="02020603050405020304" pitchFamily="18" charset="0"/>
              </a:rPr>
              <a:t>   идут тончайшие нити – ручейки</a:t>
            </a:r>
            <a:r>
              <a:rPr lang="en-US" sz="1500" i="1" dirty="0">
                <a:cs typeface="Times New Roman" panose="02020603050405020304" pitchFamily="18" charset="0"/>
              </a:rPr>
              <a:t>, </a:t>
            </a:r>
            <a:br>
              <a:rPr lang="en-US" sz="1500" i="1" dirty="0">
                <a:cs typeface="Times New Roman" panose="02020603050405020304" pitchFamily="18" charset="0"/>
              </a:rPr>
            </a:br>
            <a:r>
              <a:rPr lang="ru-RU" sz="1500" i="1" dirty="0">
                <a:cs typeface="Times New Roman" panose="02020603050405020304" pitchFamily="18" charset="0"/>
              </a:rPr>
              <a:t>   которые питают источник творческой мысли</a:t>
            </a:r>
            <a:r>
              <a:rPr lang="en-US" sz="1500" i="1" dirty="0">
                <a:cs typeface="Times New Roman" panose="02020603050405020304" pitchFamily="18" charset="0"/>
              </a:rPr>
              <a:t>. </a:t>
            </a:r>
            <a:br>
              <a:rPr lang="en-US" sz="1500" i="1" dirty="0">
                <a:cs typeface="Times New Roman" panose="02020603050405020304" pitchFamily="18" charset="0"/>
              </a:rPr>
            </a:br>
            <a:r>
              <a:rPr lang="ru-RU" sz="1500" i="1" dirty="0">
                <a:cs typeface="Times New Roman" panose="02020603050405020304" pitchFamily="18" charset="0"/>
              </a:rPr>
              <a:t>   Другими словами</a:t>
            </a:r>
            <a:r>
              <a:rPr lang="en-US" sz="1500" i="1" dirty="0">
                <a:cs typeface="Times New Roman" panose="02020603050405020304" pitchFamily="18" charset="0"/>
              </a:rPr>
              <a:t>, </a:t>
            </a:r>
            <a:r>
              <a:rPr lang="ru-RU" sz="1500" i="1" dirty="0">
                <a:cs typeface="Times New Roman" panose="02020603050405020304" pitchFamily="18" charset="0"/>
              </a:rPr>
              <a:t>чем больше мастерства </a:t>
            </a:r>
            <a:br>
              <a:rPr lang="ru-RU" sz="1500" i="1" dirty="0">
                <a:cs typeface="Times New Roman" panose="02020603050405020304" pitchFamily="18" charset="0"/>
              </a:rPr>
            </a:br>
            <a:r>
              <a:rPr lang="ru-RU" sz="1500" i="1" dirty="0">
                <a:cs typeface="Times New Roman" panose="02020603050405020304" pitchFamily="18" charset="0"/>
              </a:rPr>
              <a:t>   в детской руке</a:t>
            </a:r>
            <a:r>
              <a:rPr lang="en-US" sz="1500" i="1" dirty="0">
                <a:cs typeface="Times New Roman" panose="02020603050405020304" pitchFamily="18" charset="0"/>
              </a:rPr>
              <a:t>, </a:t>
            </a:r>
            <a:r>
              <a:rPr lang="ru-RU" sz="1500" i="1" dirty="0">
                <a:cs typeface="Times New Roman" panose="02020603050405020304" pitchFamily="18" charset="0"/>
              </a:rPr>
              <a:t>тем</a:t>
            </a:r>
            <a:r>
              <a:rPr lang="en-US" sz="1500" i="1" dirty="0">
                <a:cs typeface="Times New Roman" panose="02020603050405020304" pitchFamily="18" charset="0"/>
              </a:rPr>
              <a:t>, </a:t>
            </a:r>
            <a:r>
              <a:rPr lang="ru-RU" sz="1500" i="1" dirty="0">
                <a:cs typeface="Times New Roman" panose="02020603050405020304" pitchFamily="18" charset="0"/>
              </a:rPr>
              <a:t>умнее ребенок»</a:t>
            </a:r>
            <a:r>
              <a:rPr lang="en-US" sz="1500" i="1" dirty="0">
                <a:cs typeface="Times New Roman" panose="02020603050405020304" pitchFamily="18" charset="0"/>
              </a:rPr>
              <a:t>.</a:t>
            </a:r>
            <a:endParaRPr lang="ru-RU" sz="1500" i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500" dirty="0">
                <a:cs typeface="Times New Roman" panose="02020603050405020304" pitchFamily="18" charset="0"/>
              </a:rPr>
              <a:t/>
            </a:r>
            <a:br>
              <a:rPr lang="en-US" sz="1500" dirty="0">
                <a:cs typeface="Times New Roman" panose="02020603050405020304" pitchFamily="18" charset="0"/>
              </a:rPr>
            </a:br>
            <a:r>
              <a:rPr lang="ru-RU" sz="1500" dirty="0">
                <a:cs typeface="Times New Roman" panose="02020603050405020304" pitchFamily="18" charset="0"/>
              </a:rPr>
              <a:t>Формирование творческой личности – одна из важных задач педагогической теории и практики на современном этапе</a:t>
            </a:r>
            <a:r>
              <a:rPr lang="en-US" sz="1500" dirty="0">
                <a:cs typeface="Times New Roman" panose="02020603050405020304" pitchFamily="18" charset="0"/>
              </a:rPr>
              <a:t>. </a:t>
            </a:r>
            <a:r>
              <a:rPr lang="ru-RU" sz="1500" dirty="0">
                <a:cs typeface="Times New Roman" panose="02020603050405020304" pitchFamily="18" charset="0"/>
              </a:rPr>
              <a:t>Наиболее эффективное средство для решения этой задачи </a:t>
            </a:r>
            <a:r>
              <a:rPr lang="en-US" sz="1500" dirty="0">
                <a:cs typeface="Times New Roman" panose="02020603050405020304" pitchFamily="18" charset="0"/>
              </a:rPr>
              <a:t>- </a:t>
            </a:r>
            <a:r>
              <a:rPr lang="ru-RU" sz="1500" dirty="0">
                <a:cs typeface="Times New Roman" panose="02020603050405020304" pitchFamily="18" charset="0"/>
              </a:rPr>
              <a:t>изобразительная деятельность детей в детском саду</a:t>
            </a:r>
            <a:r>
              <a:rPr lang="en-US" sz="1500" dirty="0">
                <a:cs typeface="Times New Roman" panose="02020603050405020304" pitchFamily="18" charset="0"/>
              </a:rPr>
              <a:t>. </a:t>
            </a:r>
            <a:r>
              <a:rPr lang="ru-RU" sz="1500" dirty="0">
                <a:cs typeface="Times New Roman" panose="02020603050405020304" pitchFamily="18" charset="0"/>
              </a:rPr>
              <a:t>Ещё Аристотель отмечал</a:t>
            </a:r>
            <a:r>
              <a:rPr lang="en-US" sz="1500" dirty="0">
                <a:cs typeface="Times New Roman" panose="02020603050405020304" pitchFamily="18" charset="0"/>
              </a:rPr>
              <a:t>, </a:t>
            </a:r>
            <a:r>
              <a:rPr lang="ru-RU" sz="1500" dirty="0">
                <a:cs typeface="Times New Roman" panose="02020603050405020304" pitchFamily="18" charset="0"/>
              </a:rPr>
              <a:t>что занятие рисованием способствует разностороннему развитию ребёнка</a:t>
            </a:r>
            <a:r>
              <a:rPr lang="en-US" sz="1500" dirty="0">
                <a:cs typeface="Times New Roman" panose="02020603050405020304" pitchFamily="18" charset="0"/>
              </a:rPr>
              <a:t>.</a:t>
            </a:r>
            <a:br>
              <a:rPr lang="en-US" sz="1500" dirty="0">
                <a:cs typeface="Times New Roman" panose="02020603050405020304" pitchFamily="18" charset="0"/>
              </a:rPr>
            </a:br>
            <a:r>
              <a:rPr lang="ru-RU" sz="1500" dirty="0">
                <a:cs typeface="Times New Roman" panose="02020603050405020304" pitchFamily="18" charset="0"/>
              </a:rPr>
              <a:t>Что можем сделать мы</a:t>
            </a:r>
            <a:r>
              <a:rPr lang="en-US" sz="1500" dirty="0">
                <a:cs typeface="Times New Roman" panose="02020603050405020304" pitchFamily="18" charset="0"/>
              </a:rPr>
              <a:t>, </a:t>
            </a:r>
            <a:r>
              <a:rPr lang="ru-RU" sz="1500" dirty="0">
                <a:cs typeface="Times New Roman" panose="02020603050405020304" pitchFamily="18" charset="0"/>
              </a:rPr>
              <a:t>воспитатели</a:t>
            </a:r>
            <a:r>
              <a:rPr lang="en-US" sz="1500" dirty="0">
                <a:cs typeface="Times New Roman" panose="02020603050405020304" pitchFamily="18" charset="0"/>
              </a:rPr>
              <a:t>, </a:t>
            </a:r>
            <a:r>
              <a:rPr lang="ru-RU" sz="1500" dirty="0">
                <a:cs typeface="Times New Roman" panose="02020603050405020304" pitchFamily="18" charset="0"/>
              </a:rPr>
              <a:t>чтобы рисование явилось источником хорошего настроения ребенка</a:t>
            </a:r>
            <a:r>
              <a:rPr lang="en-US" sz="1500" dirty="0">
                <a:cs typeface="Times New Roman" panose="02020603050405020304" pitchFamily="18" charset="0"/>
              </a:rPr>
              <a:t>, </a:t>
            </a:r>
            <a:r>
              <a:rPr lang="ru-RU" sz="1500" dirty="0">
                <a:cs typeface="Times New Roman" panose="02020603050405020304" pitchFamily="18" charset="0"/>
              </a:rPr>
              <a:t>приносило детям только положительные эмоции</a:t>
            </a:r>
            <a:r>
              <a:rPr lang="en-US" sz="1500" dirty="0" smtClean="0">
                <a:cs typeface="Times New Roman" panose="02020603050405020304" pitchFamily="18" charset="0"/>
              </a:rPr>
              <a:t>?</a:t>
            </a:r>
            <a:endParaRPr lang="ru-RU" sz="150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500" dirty="0" smtClean="0">
                <a:cs typeface="Times New Roman" panose="02020603050405020304" pitchFamily="18" charset="0"/>
              </a:rPr>
              <a:t>Ни для кого не секрет, что рисование – одно из любимых занятий детей. Особенно их увлекают нетрадиционные методы, о которых и пойдет речь.</a:t>
            </a:r>
            <a:r>
              <a:rPr lang="en-US" sz="1500" dirty="0" smtClean="0">
                <a:cs typeface="Times New Roman" panose="02020603050405020304" pitchFamily="18" charset="0"/>
              </a:rPr>
              <a:t> </a:t>
            </a:r>
            <a:endParaRPr lang="ru-RU" sz="1500" dirty="0">
              <a:cs typeface="Times New Roman" panose="02020603050405020304" pitchFamily="18" charset="0"/>
            </a:endParaRPr>
          </a:p>
          <a:p>
            <a:endParaRPr lang="ru-RU" sz="1500" dirty="0"/>
          </a:p>
        </p:txBody>
      </p:sp>
      <p:pic>
        <p:nvPicPr>
          <p:cNvPr id="1028" name="Picture 4" descr="http://gkostuk.ru/wp-content/uploads/2016/02/2016.03.22.jpg">
            <a:extLst>
              <a:ext uri="{FF2B5EF4-FFF2-40B4-BE49-F238E27FC236}">
                <a16:creationId xmlns:a16="http://schemas.microsoft.com/office/drawing/2014/main" xmlns="" id="{D028FF52-C888-493B-95D6-CBFF77B420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5"/>
          <a:stretch/>
        </p:blipFill>
        <p:spPr bwMode="auto">
          <a:xfrm>
            <a:off x="404037" y="1137684"/>
            <a:ext cx="4327451" cy="503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40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0DA4A7-40D3-44B0-92C0-E0AE3F018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Как</a:t>
            </a:r>
            <a:r>
              <a:rPr lang="en-US" dirty="0"/>
              <a:t> </a:t>
            </a:r>
            <a:r>
              <a:rPr lang="en-US" dirty="0" err="1"/>
              <a:t>правильно</a:t>
            </a:r>
            <a:r>
              <a:rPr lang="en-US" dirty="0"/>
              <a:t> </a:t>
            </a:r>
            <a:r>
              <a:rPr lang="en-US" dirty="0" err="1"/>
              <a:t>составить</a:t>
            </a:r>
            <a:r>
              <a:rPr lang="en-US" dirty="0"/>
              <a:t> </a:t>
            </a:r>
            <a:r>
              <a:rPr lang="en-US" dirty="0" err="1"/>
              <a:t>конспект</a:t>
            </a:r>
            <a:r>
              <a:rPr lang="en-US" dirty="0"/>
              <a:t> </a:t>
            </a:r>
            <a:r>
              <a:rPr lang="en-US" dirty="0" err="1"/>
              <a:t>занятия</a:t>
            </a:r>
            <a:endParaRPr lang="ru-RU" dirty="0"/>
          </a:p>
        </p:txBody>
      </p:sp>
      <p:pic>
        <p:nvPicPr>
          <p:cNvPr id="5" name="Объект 4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8048A373-84A0-4678-A7D2-EE11AC9210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61" y="1520593"/>
            <a:ext cx="3662859" cy="5183292"/>
          </a:xfrm>
        </p:spPr>
      </p:pic>
      <p:pic>
        <p:nvPicPr>
          <p:cNvPr id="7" name="Рисунок 6" descr="Изображение выглядит как снимок экрана,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7E5CF036-F9B8-47FB-8E2C-9F145D55FD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639" y="1452717"/>
            <a:ext cx="3624756" cy="5251168"/>
          </a:xfrm>
          <a:prstGeom prst="rect">
            <a:avLst/>
          </a:prstGeom>
        </p:spPr>
      </p:pic>
      <p:pic>
        <p:nvPicPr>
          <p:cNvPr id="9" name="Рисунок 8" descr="Изображение выглядит как снимок экрана,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A37188AC-3955-4616-ADB2-DB964EEF40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814" y="1452717"/>
            <a:ext cx="3710825" cy="525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1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7481200-3BB2-4CA3-9D54-1077F6F7653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55992" y="0"/>
            <a:ext cx="4636008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042613-E48C-4CDB-AA85-1E7EC166E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9459" y="642938"/>
            <a:ext cx="3670808" cy="550226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Структура конспекта</a:t>
            </a:r>
          </a:p>
        </p:txBody>
      </p:sp>
      <p:graphicFrame>
        <p:nvGraphicFramePr>
          <p:cNvPr id="5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747555"/>
              </p:ext>
            </p:extLst>
          </p:nvPr>
        </p:nvGraphicFramePr>
        <p:xfrm>
          <a:off x="642938" y="642938"/>
          <a:ext cx="6269037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515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C60928-3E7F-485E-9792-9E18118A7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724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Цели в НОД с детьми младшего, среднего и старшего возраста по нетрадиционным методам развития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2768690D-441D-4FE0-9BBC-E6A1FCBD49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4166503"/>
              </p:ext>
            </p:extLst>
          </p:nvPr>
        </p:nvGraphicFramePr>
        <p:xfrm>
          <a:off x="838200" y="2686237"/>
          <a:ext cx="10515600" cy="2377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xmlns="" val="173763811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285079389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40660761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Младший возраст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Средний возраст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Старший возраст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5177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Ознакомление с нетрадиционным методом рисования – </a:t>
                      </a:r>
                      <a:r>
                        <a:rPr lang="ru-RU" sz="2400" dirty="0" err="1">
                          <a:solidFill>
                            <a:schemeClr val="tx1"/>
                          </a:solidFill>
                        </a:rPr>
                        <a:t>кляксография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Ознакомление с нетрадиционным методом рисования – рисование ватными палочками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Ознакомление с нетрадиционной техникой рисования – витраж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14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3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259091-68E6-40EF-9934-FF356050D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Задачи в НОД с детьми младшего, среднего и старшего возраста на примере нетрадиционных методов рисования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9B9E0954-45D2-4431-BAB2-D62E874918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3441207"/>
              </p:ext>
            </p:extLst>
          </p:nvPr>
        </p:nvGraphicFramePr>
        <p:xfrm>
          <a:off x="838200" y="2234416"/>
          <a:ext cx="10683240" cy="41814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61080">
                  <a:extLst>
                    <a:ext uri="{9D8B030D-6E8A-4147-A177-3AD203B41FA5}">
                      <a16:colId xmlns:a16="http://schemas.microsoft.com/office/drawing/2014/main" xmlns="" val="279111031"/>
                    </a:ext>
                  </a:extLst>
                </a:gridCol>
                <a:gridCol w="3561080">
                  <a:extLst>
                    <a:ext uri="{9D8B030D-6E8A-4147-A177-3AD203B41FA5}">
                      <a16:colId xmlns:a16="http://schemas.microsoft.com/office/drawing/2014/main" xmlns="" val="2097969845"/>
                    </a:ext>
                  </a:extLst>
                </a:gridCol>
                <a:gridCol w="3561080">
                  <a:extLst>
                    <a:ext uri="{9D8B030D-6E8A-4147-A177-3AD203B41FA5}">
                      <a16:colId xmlns:a16="http://schemas.microsoft.com/office/drawing/2014/main" xmlns="" val="3984466198"/>
                    </a:ext>
                  </a:extLst>
                </a:gridCol>
              </a:tblGrid>
              <a:tr h="38593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Младший возраст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Средний возраст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Старший дошкольный возраст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35983882"/>
                  </a:ext>
                </a:extLst>
              </a:tr>
              <a:tr h="41225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1. Развивающие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49479410"/>
                  </a:ext>
                </a:extLst>
              </a:tr>
              <a:tr h="2632800">
                <a:tc>
                  <a:txBody>
                    <a:bodyPr/>
                    <a:lstStyle/>
                    <a:p>
                      <a:r>
                        <a:rPr lang="ru-RU" sz="1800" dirty="0"/>
                        <a:t>Развивать умение рисовать. Совершенствовать технику рисования методом </a:t>
                      </a:r>
                      <a:r>
                        <a:rPr lang="ru-RU" sz="1800" dirty="0" err="1"/>
                        <a:t>кляксографии</a:t>
                      </a:r>
                      <a:r>
                        <a:rPr lang="ru-RU" sz="1800" dirty="0"/>
                        <a:t>, развивать усидчивость, фантазию.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Совершенствовать технику рисования ватными палочками, развивать мелкую моторику рук, воображение. Закрепить умение использовать в узоре разнообразные прямые, округлые линии формы, растительные элементы. Развивать интерес к экспериментальному (опытному) освоению цвета. Расширить цветовую палитру.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Совершенствовать технику рисования витража, расширить возможность способа рисования витража, как выразительно-изобразительного средства в детской живописи.</a:t>
                      </a:r>
                    </a:p>
                    <a:p>
                      <a:r>
                        <a:rPr lang="ru-RU" sz="1800" dirty="0"/>
                        <a:t>Развивать чувство формы, ритма композиции.</a:t>
                      </a:r>
                    </a:p>
                    <a:p>
                      <a:r>
                        <a:rPr lang="ru-RU" sz="1800" dirty="0"/>
                        <a:t>Готовить руку к письму – учить уверенно (без отрыва) проводить прямые и волнистые линии, петли, спирали.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74079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43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2A2424CF-40F2-4C0F-A5F0-CE380A3EDF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82848"/>
              </p:ext>
            </p:extLst>
          </p:nvPr>
        </p:nvGraphicFramePr>
        <p:xfrm>
          <a:off x="741382" y="211978"/>
          <a:ext cx="10500360" cy="6410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00120">
                  <a:extLst>
                    <a:ext uri="{9D8B030D-6E8A-4147-A177-3AD203B41FA5}">
                      <a16:colId xmlns:a16="http://schemas.microsoft.com/office/drawing/2014/main" xmlns="" val="2465673680"/>
                    </a:ext>
                  </a:extLst>
                </a:gridCol>
                <a:gridCol w="3500120">
                  <a:extLst>
                    <a:ext uri="{9D8B030D-6E8A-4147-A177-3AD203B41FA5}">
                      <a16:colId xmlns:a16="http://schemas.microsoft.com/office/drawing/2014/main" xmlns="" val="1240823874"/>
                    </a:ext>
                  </a:extLst>
                </a:gridCol>
                <a:gridCol w="3500120">
                  <a:extLst>
                    <a:ext uri="{9D8B030D-6E8A-4147-A177-3AD203B41FA5}">
                      <a16:colId xmlns:a16="http://schemas.microsoft.com/office/drawing/2014/main" xmlns="" val="3729930060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2. Образовательные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617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/>
                        <a:t>Знакомить детей с гуашью, с геометрической формой (круг, овал), с понятием «большой-маленький», с основными цветами. Закрепить основной цвет (желтый).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Продолжать знакомство детей с потешками, прибаутками, народными песенками. Обратить внимание на декоративные элементы (точка, круг). Закрепить основные цвета и познакомить с оттенками теплых тонов.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Познакомить детей с техникой рисования витража, обучать детей составлять гармоничную цветовую композицию, передавая свои впечатления. </a:t>
                      </a:r>
                    </a:p>
                    <a:p>
                      <a:r>
                        <a:rPr lang="ru-RU" sz="1800" dirty="0"/>
                        <a:t>Закрепить умение детей рисовать узоры на круге.</a:t>
                      </a:r>
                    </a:p>
                    <a:p>
                      <a:r>
                        <a:rPr lang="ru-RU" sz="1800" dirty="0"/>
                        <a:t>Показать связь между орнаментом и формой украшаемого изделия (узор на зонтике).</a:t>
                      </a:r>
                    </a:p>
                    <a:p>
                      <a:r>
                        <a:rPr lang="ru-RU" sz="1800" dirty="0"/>
                        <a:t>Систематизировать представления о декоративных мотивах (растительные, геометрические, абстрактные).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41210011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3. Воспитательные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0973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/>
                        <a:t>Вызывать положительные эмоции, желание рисовать. Воспитывать аккуратность, доброжелательное отношение друг к другу.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Воспитывать аккуратность. Воспитывать любовь к народному прикладному искусству.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Воспитывать интерес к познанию мира и отображения представлений в изобразительной деятельности.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9344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62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888215-D9F1-494D-AC6F-F756AC27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Материалы и оборудование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349FBCC0-F44B-4549-B2A5-1368B0DEA8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491497"/>
              </p:ext>
            </p:extLst>
          </p:nvPr>
        </p:nvGraphicFramePr>
        <p:xfrm>
          <a:off x="838200" y="1825625"/>
          <a:ext cx="10515600" cy="3840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xmlns="" val="314223125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192876757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775311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i="0" dirty="0">
                          <a:solidFill>
                            <a:schemeClr val="tx1"/>
                          </a:solidFill>
                        </a:rPr>
                        <a:t>Младший возраст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0" dirty="0">
                          <a:solidFill>
                            <a:schemeClr val="tx1"/>
                          </a:solidFill>
                        </a:rPr>
                        <a:t>Средний возраст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0" dirty="0">
                          <a:solidFill>
                            <a:schemeClr val="tx1"/>
                          </a:solidFill>
                        </a:rPr>
                        <a:t>Старший дошкольный возраст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0269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Игрушки (цыплята и курочка), мольберт, карандаши, желтая краска (гуашь), листы бумаги формата А5.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Гуашевые краски,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ватные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палочки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листы бумаги формата А4, баночки с водой, палитры.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Заготовленный контур на кальке, формат кальки А4, краски (акварель или гуашь). 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Таблица с вариантами орнаментов (растительные, геометрические, абстрактные). 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Таблица с элементами письма (штрихи, линии прямые и волнистые, петли, спирали).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1195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9EEDED-9153-4E1C-BB0D-E84674E18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Техника выполнения нетрадиционным методом рисования на круге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49C96781-EA06-4302-A2A9-BA2BCCE9E2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3123140"/>
              </p:ext>
            </p:extLst>
          </p:nvPr>
        </p:nvGraphicFramePr>
        <p:xfrm>
          <a:off x="838200" y="1825625"/>
          <a:ext cx="10515600" cy="1285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xmlns="" val="31892113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9815877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30082743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Младший возраст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Средний возраст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Старший дошкольный возраст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9466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Размазывание краски рукой, </a:t>
                      </a:r>
                      <a:r>
                        <a:rPr lang="ru-RU" sz="1800" dirty="0" err="1"/>
                        <a:t>дорисовывание</a:t>
                      </a:r>
                      <a:r>
                        <a:rPr lang="ru-RU" sz="1800" dirty="0"/>
                        <a:t> карандашом деталей.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Рисование ватными палочками.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Рисование витража с помощью кисти.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84371329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A5198C41-CA6E-44A6-A97F-002819C702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689063"/>
              </p:ext>
            </p:extLst>
          </p:nvPr>
        </p:nvGraphicFramePr>
        <p:xfrm>
          <a:off x="838200" y="3110865"/>
          <a:ext cx="10515600" cy="351321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16086">
                  <a:extLst>
                    <a:ext uri="{9D8B030D-6E8A-4147-A177-3AD203B41FA5}">
                      <a16:colId xmlns:a16="http://schemas.microsoft.com/office/drawing/2014/main" xmlns="" val="2256990740"/>
                    </a:ext>
                  </a:extLst>
                </a:gridCol>
                <a:gridCol w="3500845">
                  <a:extLst>
                    <a:ext uri="{9D8B030D-6E8A-4147-A177-3AD203B41FA5}">
                      <a16:colId xmlns:a16="http://schemas.microsoft.com/office/drawing/2014/main" xmlns="" val="3721783481"/>
                    </a:ext>
                  </a:extLst>
                </a:gridCol>
                <a:gridCol w="3498669">
                  <a:extLst>
                    <a:ext uri="{9D8B030D-6E8A-4147-A177-3AD203B41FA5}">
                      <a16:colId xmlns:a16="http://schemas.microsoft.com/office/drawing/2014/main" xmlns="" val="938871835"/>
                    </a:ext>
                  </a:extLst>
                </a:gridCol>
              </a:tblGrid>
              <a:tr h="35132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2157342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AE69DF7-78FC-40FF-8546-4CB8E10EB93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594" y="3110865"/>
            <a:ext cx="1886727" cy="1726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6FAC76B-1D5D-4EA1-89AB-DB639F48D36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321" y="3559669"/>
            <a:ext cx="161925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3AB3C02-237C-4DEA-A7E3-CE4CCC7BA31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388" y="4997301"/>
            <a:ext cx="1889162" cy="1600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563CF67-A861-446D-806D-62B9260351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4911" y="3243774"/>
            <a:ext cx="3062177" cy="314592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11E13C77-5F07-4F16-A7A5-86A465C1C8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5154" y="3826369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3028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506</Words>
  <Application>Microsoft Office PowerPoint</Application>
  <PresentationFormat>Произвольный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Требования к структуре и содержанию конспекта НОД</vt:lpstr>
      <vt:lpstr>Презентация PowerPoint</vt:lpstr>
      <vt:lpstr>Как правильно составить конспект занятия</vt:lpstr>
      <vt:lpstr>Структура конспекта</vt:lpstr>
      <vt:lpstr>Цели в НОД с детьми младшего, среднего и старшего возраста по нетрадиционным методам развития</vt:lpstr>
      <vt:lpstr>Задачи в НОД с детьми младшего, среднего и старшего возраста на примере нетрадиционных методов рисования</vt:lpstr>
      <vt:lpstr>Презентация PowerPoint</vt:lpstr>
      <vt:lpstr>Материалы и оборудование</vt:lpstr>
      <vt:lpstr>Техника выполнения нетрадиционным методом рисования на круге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структуре и содержанию конспекта НОД</dc:title>
  <dc:creator>Татьяна Мельникова</dc:creator>
  <cp:lastModifiedBy>Kurkova, Nelly V.</cp:lastModifiedBy>
  <cp:revision>16</cp:revision>
  <dcterms:created xsi:type="dcterms:W3CDTF">2017-09-22T04:59:31Z</dcterms:created>
  <dcterms:modified xsi:type="dcterms:W3CDTF">2017-09-25T10:23:36Z</dcterms:modified>
</cp:coreProperties>
</file>