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96" r:id="rId13"/>
    <p:sldId id="267" r:id="rId14"/>
    <p:sldId id="268" r:id="rId15"/>
    <p:sldId id="269" r:id="rId16"/>
    <p:sldId id="270" r:id="rId17"/>
    <p:sldId id="271" r:id="rId18"/>
    <p:sldId id="272" r:id="rId19"/>
    <p:sldId id="273" r:id="rId20"/>
    <p:sldId id="293" r:id="rId21"/>
    <p:sldId id="292" r:id="rId22"/>
    <p:sldId id="291" r:id="rId23"/>
    <p:sldId id="290" r:id="rId24"/>
    <p:sldId id="289" r:id="rId25"/>
    <p:sldId id="288" r:id="rId26"/>
    <p:sldId id="306"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2178" y="-8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0780BE-A017-4A51-891F-24293980BF3B}" type="datetimeFigureOut">
              <a:rPr lang="ru-RU" smtClean="0"/>
              <a:pPr/>
              <a:t>15.01.2016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EB192B-0948-4830-96F7-0CBB0E1349B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AEB192B-0948-4830-96F7-0CBB0E1349B0}"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DBB2F67-17F9-414D-A777-CAE6E64B95B2}" type="datetimeFigureOut">
              <a:rPr lang="ru-RU" smtClean="0"/>
              <a:pPr/>
              <a:t>15.01.2016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054A3D-FB86-4E40-BA44-B293382DB87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BB2F67-17F9-414D-A777-CAE6E64B95B2}" type="datetimeFigureOut">
              <a:rPr lang="ru-RU" smtClean="0"/>
              <a:pPr/>
              <a:t>15.01.2016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54A3D-FB86-4E40-BA44-B293382DB87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lenagold.ru/fon/clipart/v/vlist7.html" TargetMode="External"/><Relationship Id="rId3" Type="http://schemas.openxmlformats.org/officeDocument/2006/relationships/hyperlink" Target="http://www.egpu.ru/" TargetMode="External"/><Relationship Id="rId7" Type="http://schemas.openxmlformats.org/officeDocument/2006/relationships/hyperlink" Target="http://www.lenagold.ru/fon/clipart/r/ram/rast5.html"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www.e-culture.ru/" TargetMode="External"/><Relationship Id="rId5" Type="http://schemas.openxmlformats.org/officeDocument/2006/relationships/hyperlink" Target="http://www.ifap.ru/" TargetMode="External"/><Relationship Id="rId4" Type="http://schemas.openxmlformats.org/officeDocument/2006/relationships/hyperlink" Target="http://sdo-journal.ru/" TargetMode="External"/><Relationship Id="rId9" Type="http://schemas.openxmlformats.org/officeDocument/2006/relationships/hyperlink" Target="http://www.ivanivanich.ru/"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357158" y="500042"/>
            <a:ext cx="8286808" cy="4524315"/>
          </a:xfrm>
          <a:prstGeom prst="rect">
            <a:avLst/>
          </a:prstGeom>
        </p:spPr>
        <p:txBody>
          <a:bodyPr wrap="square">
            <a:spAutoFit/>
          </a:bodyPr>
          <a:lstStyle/>
          <a:p>
            <a:r>
              <a:rPr lang="ru-RU" sz="1600" dirty="0" smtClean="0">
                <a:latin typeface="Times New Roman" pitchFamily="18" charset="0"/>
                <a:cs typeface="Times New Roman" pitchFamily="18" charset="0"/>
              </a:rPr>
              <a:t>     Муниципальное бюджетное дошкольное образовательное учреждение МБДОУ Д с №32</a:t>
            </a: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r>
              <a:rPr lang="ru-RU" sz="3200" dirty="0" smtClean="0">
                <a:effectLst>
                  <a:outerShdw blurRad="38100" dist="38100" dir="2700000" algn="tl">
                    <a:srgbClr val="C0C0C0"/>
                  </a:outerShdw>
                </a:effectLst>
                <a:latin typeface="Book Antiqua" pitchFamily="18" charset="0"/>
                <a:cs typeface="Arial" charset="0"/>
              </a:rPr>
              <a:t>               Художественно-эстетическая </a:t>
            </a:r>
          </a:p>
          <a:p>
            <a:r>
              <a:rPr lang="ru-RU" sz="3200" dirty="0" smtClean="0">
                <a:effectLst>
                  <a:outerShdw blurRad="38100" dist="38100" dir="2700000" algn="tl">
                    <a:srgbClr val="C0C0C0"/>
                  </a:outerShdw>
                </a:effectLst>
                <a:latin typeface="Book Antiqua" pitchFamily="18" charset="0"/>
                <a:cs typeface="Arial" charset="0"/>
              </a:rPr>
              <a:t>                деятельность дошкольников</a:t>
            </a:r>
          </a:p>
          <a:p>
            <a:r>
              <a:rPr lang="ru-RU" sz="3200" dirty="0">
                <a:effectLst>
                  <a:outerShdw blurRad="38100" dist="38100" dir="2700000" algn="tl">
                    <a:srgbClr val="C0C0C0"/>
                  </a:outerShdw>
                </a:effectLst>
                <a:latin typeface="Book Antiqua" pitchFamily="18" charset="0"/>
                <a:cs typeface="Arial" charset="0"/>
              </a:rPr>
              <a:t> </a:t>
            </a:r>
            <a:r>
              <a:rPr lang="ru-RU" sz="3200" dirty="0" smtClean="0">
                <a:effectLst>
                  <a:outerShdw blurRad="38100" dist="38100" dir="2700000" algn="tl">
                    <a:srgbClr val="C0C0C0"/>
                  </a:outerShdw>
                </a:effectLst>
                <a:latin typeface="Book Antiqua" pitchFamily="18" charset="0"/>
                <a:cs typeface="Arial" charset="0"/>
              </a:rPr>
              <a:t>                                  ФГОС</a:t>
            </a:r>
          </a:p>
          <a:p>
            <a:endParaRPr lang="ru-RU" sz="3200" dirty="0">
              <a:effectLst>
                <a:outerShdw blurRad="38100" dist="38100" dir="2700000" algn="tl">
                  <a:srgbClr val="C0C0C0"/>
                </a:outerShdw>
              </a:effectLst>
              <a:latin typeface="Book Antiqua" pitchFamily="18" charset="0"/>
              <a:cs typeface="Arial" charset="0"/>
            </a:endParaRPr>
          </a:p>
          <a:p>
            <a:r>
              <a:rPr lang="ru-RU" sz="2000" dirty="0" smtClean="0">
                <a:effectLst>
                  <a:outerShdw blurRad="38100" dist="38100" dir="2700000" algn="tl">
                    <a:srgbClr val="C0C0C0"/>
                  </a:outerShdw>
                </a:effectLst>
                <a:latin typeface="Book Antiqua" pitchFamily="18" charset="0"/>
                <a:cs typeface="Arial" charset="0"/>
              </a:rPr>
              <a:t>                           Подготовила муз. руководитель: Е.В. </a:t>
            </a:r>
            <a:r>
              <a:rPr lang="ru-RU" sz="2000" dirty="0" err="1" smtClean="0">
                <a:effectLst>
                  <a:outerShdw blurRad="38100" dist="38100" dir="2700000" algn="tl">
                    <a:srgbClr val="C0C0C0"/>
                  </a:outerShdw>
                </a:effectLst>
                <a:latin typeface="Book Antiqua" pitchFamily="18" charset="0"/>
                <a:cs typeface="Arial" charset="0"/>
              </a:rPr>
              <a:t>Митулинская</a:t>
            </a:r>
            <a:r>
              <a:rPr lang="ru-RU" sz="2000" dirty="0" smtClean="0">
                <a:effectLst>
                  <a:outerShdw blurRad="38100" dist="38100" dir="2700000" algn="tl">
                    <a:srgbClr val="C0C0C0"/>
                  </a:outerShdw>
                </a:effectLst>
                <a:latin typeface="Book Antiqua" pitchFamily="18" charset="0"/>
                <a:cs typeface="Arial" charset="0"/>
              </a:rPr>
              <a:t> </a:t>
            </a:r>
          </a:p>
          <a:p>
            <a:endParaRPr lang="ru-RU" sz="2000" dirty="0">
              <a:effectLst>
                <a:outerShdw blurRad="38100" dist="38100" dir="2700000" algn="tl">
                  <a:srgbClr val="C0C0C0"/>
                </a:outerShdw>
              </a:effectLst>
              <a:latin typeface="Book Antiqua" pitchFamily="18" charset="0"/>
              <a:cs typeface="Arial" charset="0"/>
            </a:endParaRPr>
          </a:p>
          <a:p>
            <a:endParaRPr lang="ru-RU" sz="2000" dirty="0" smtClean="0">
              <a:effectLst>
                <a:outerShdw blurRad="38100" dist="38100" dir="2700000" algn="tl">
                  <a:srgbClr val="C0C0C0"/>
                </a:outerShdw>
              </a:effectLst>
              <a:latin typeface="Book Antiqua" pitchFamily="18" charset="0"/>
              <a:cs typeface="Arial" charset="0"/>
            </a:endParaRPr>
          </a:p>
          <a:p>
            <a:r>
              <a:rPr lang="ru-RU" sz="2000" dirty="0">
                <a:effectLst>
                  <a:outerShdw blurRad="38100" dist="38100" dir="2700000" algn="tl">
                    <a:srgbClr val="C0C0C0"/>
                  </a:outerShdw>
                </a:effectLst>
                <a:latin typeface="Book Antiqua" pitchFamily="18" charset="0"/>
                <a:cs typeface="Arial" charset="0"/>
              </a:rPr>
              <a:t> </a:t>
            </a:r>
            <a:r>
              <a:rPr lang="ru-RU" sz="2000" dirty="0" smtClean="0">
                <a:effectLst>
                  <a:outerShdw blurRad="38100" dist="38100" dir="2700000" algn="tl">
                    <a:srgbClr val="C0C0C0"/>
                  </a:outerShdw>
                </a:effectLst>
                <a:latin typeface="Book Antiqua" pitchFamily="18" charset="0"/>
                <a:cs typeface="Arial" charset="0"/>
              </a:rPr>
              <a:t>                                                      Камышин 2014</a:t>
            </a:r>
            <a:endParaRPr lang="ru-RU" sz="20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0242"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500034" y="428605"/>
            <a:ext cx="8358246" cy="4093428"/>
          </a:xfrm>
          <a:prstGeom prst="rect">
            <a:avLst/>
          </a:prstGeom>
        </p:spPr>
        <p:txBody>
          <a:bodyPr wrap="square">
            <a:spAutoFit/>
          </a:bodyPr>
          <a:lstStyle/>
          <a:p>
            <a:pPr indent="358775"/>
            <a:endParaRPr lang="ru-RU" dirty="0" smtClean="0">
              <a:effectLst>
                <a:outerShdw blurRad="38100" dist="38100" dir="2700000" algn="tl">
                  <a:srgbClr val="C0C0C0"/>
                </a:outerShdw>
              </a:effectLst>
              <a:latin typeface="Times New Roman" pitchFamily="18" charset="0"/>
              <a:cs typeface="Arial" charset="0"/>
            </a:endParaRPr>
          </a:p>
          <a:p>
            <a:pPr indent="358775"/>
            <a:endParaRPr lang="ru-RU" dirty="0">
              <a:effectLst>
                <a:outerShdw blurRad="38100" dist="38100" dir="2700000" algn="tl">
                  <a:srgbClr val="C0C0C0"/>
                </a:outerShdw>
              </a:effectLst>
              <a:latin typeface="Times New Roman" pitchFamily="18" charset="0"/>
              <a:cs typeface="Arial" charset="0"/>
            </a:endParaRPr>
          </a:p>
          <a:p>
            <a:pPr indent="358775"/>
            <a:r>
              <a:rPr lang="ru-RU" sz="2400" dirty="0">
                <a:effectLst>
                  <a:outerShdw blurRad="38100" dist="38100" dir="2700000" algn="tl">
                    <a:srgbClr val="C0C0C0"/>
                  </a:outerShdw>
                </a:effectLst>
                <a:latin typeface="Times New Roman" pitchFamily="18" charset="0"/>
                <a:cs typeface="Arial" charset="0"/>
              </a:rPr>
              <a:t>В</a:t>
            </a:r>
            <a:r>
              <a:rPr lang="ru-RU" dirty="0" smtClean="0">
                <a:effectLst>
                  <a:outerShdw blurRad="38100" dist="38100" dir="2700000" algn="tl">
                    <a:srgbClr val="C0C0C0"/>
                  </a:outerShdw>
                </a:effectLst>
                <a:latin typeface="Times New Roman" pitchFamily="18" charset="0"/>
                <a:cs typeface="Arial" charset="0"/>
              </a:rPr>
              <a:t> </a:t>
            </a:r>
            <a:r>
              <a:rPr lang="ru-RU" sz="2800" dirty="0" smtClean="0">
                <a:effectLst>
                  <a:outerShdw blurRad="38100" dist="38100" dir="2700000" algn="tl">
                    <a:srgbClr val="C0C0C0"/>
                  </a:outerShdw>
                </a:effectLst>
                <a:latin typeface="Times New Roman" pitchFamily="18" charset="0"/>
                <a:cs typeface="Arial" charset="0"/>
              </a:rPr>
              <a:t>процессе художественной деятельности ребёнок получает широкие возможности для самовыражения, раскрытия и совершенствования творческих способностей </a:t>
            </a:r>
          </a:p>
          <a:p>
            <a:pPr indent="358775"/>
            <a:endParaRPr lang="ru-RU" sz="2800" dirty="0" smtClean="0">
              <a:effectLst>
                <a:outerShdw blurRad="38100" dist="38100" dir="2700000" algn="tl">
                  <a:srgbClr val="C0C0C0"/>
                </a:outerShdw>
              </a:effectLst>
              <a:latin typeface="Times New Roman" pitchFamily="18" charset="0"/>
              <a:cs typeface="Arial" charset="0"/>
            </a:endParaRPr>
          </a:p>
          <a:p>
            <a:pPr indent="358775"/>
            <a:r>
              <a:rPr lang="ru-RU" sz="2800" dirty="0" smtClean="0">
                <a:effectLst>
                  <a:outerShdw blurRad="38100" dist="38100" dir="2700000" algn="tl">
                    <a:srgbClr val="C0C0C0"/>
                  </a:outerShdw>
                </a:effectLst>
                <a:latin typeface="Times New Roman" pitchFamily="18" charset="0"/>
                <a:cs typeface="Arial" charset="0"/>
              </a:rPr>
              <a:t>специфической особенностью художественно-эстетической деятельности является то, что она обращена ко всей личности человека.</a:t>
            </a:r>
            <a:r>
              <a:rPr lang="ru-RU" dirty="0" smtClean="0">
                <a:effectLst>
                  <a:outerShdw blurRad="38100" dist="38100" dir="2700000" algn="tl">
                    <a:srgbClr val="C0C0C0"/>
                  </a:outerShdw>
                </a:effectLst>
                <a:latin typeface="Times New Roman" pitchFamily="18" charset="0"/>
                <a:cs typeface="Arial" charset="0"/>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1266" name="Picture 2" descr="J:\муз.шаблоны\getImage (22).jpg"/>
          <p:cNvPicPr>
            <a:picLocks noChangeAspect="1" noChangeArrowheads="1"/>
          </p:cNvPicPr>
          <p:nvPr/>
        </p:nvPicPr>
        <p:blipFill>
          <a:blip r:embed="rId2" cstate="print"/>
          <a:srcRect/>
          <a:stretch>
            <a:fillRect/>
          </a:stretch>
        </p:blipFill>
        <p:spPr bwMode="auto">
          <a:xfrm>
            <a:off x="-142908" y="0"/>
            <a:ext cx="9286908" cy="6858000"/>
          </a:xfrm>
          <a:prstGeom prst="rect">
            <a:avLst/>
          </a:prstGeom>
          <a:noFill/>
        </p:spPr>
      </p:pic>
      <p:sp>
        <p:nvSpPr>
          <p:cNvPr id="5" name="Прямоугольник 4"/>
          <p:cNvSpPr/>
          <p:nvPr/>
        </p:nvSpPr>
        <p:spPr>
          <a:xfrm>
            <a:off x="714348" y="571481"/>
            <a:ext cx="7929618" cy="830997"/>
          </a:xfrm>
          <a:prstGeom prst="rect">
            <a:avLst/>
          </a:prstGeom>
        </p:spPr>
        <p:txBody>
          <a:bodyPr wrap="square">
            <a:spAutoFit/>
          </a:bodyPr>
          <a:lstStyle/>
          <a:p>
            <a:r>
              <a:rPr lang="ru-RU" sz="2400" b="1" dirty="0" smtClean="0">
                <a:latin typeface="Times New Roman" pitchFamily="18" charset="0"/>
                <a:cs typeface="Arial" charset="0"/>
              </a:rPr>
              <a:t>Художественно-эстетическая  деятельность может осуществляться успешно, если будет:</a:t>
            </a:r>
            <a:endParaRPr lang="ru-RU" sz="2400" b="1" dirty="0"/>
          </a:p>
        </p:txBody>
      </p:sp>
      <p:sp>
        <p:nvSpPr>
          <p:cNvPr id="6" name="Прямоугольник 5"/>
          <p:cNvSpPr/>
          <p:nvPr/>
        </p:nvSpPr>
        <p:spPr>
          <a:xfrm>
            <a:off x="500034" y="1499241"/>
            <a:ext cx="8215370" cy="3539430"/>
          </a:xfrm>
          <a:prstGeom prst="rect">
            <a:avLst/>
          </a:prstGeom>
        </p:spPr>
        <p:txBody>
          <a:bodyPr wrap="square">
            <a:spAutoFit/>
          </a:bodyPr>
          <a:lstStyle/>
          <a:p>
            <a:pPr indent="358775">
              <a:lnSpc>
                <a:spcPct val="80000"/>
              </a:lnSpc>
            </a:pPr>
            <a:r>
              <a:rPr lang="ru-RU" sz="2000" dirty="0" smtClean="0">
                <a:effectLst>
                  <a:outerShdw blurRad="38100" dist="38100" dir="2700000" algn="tl">
                    <a:srgbClr val="C0C0C0"/>
                  </a:outerShdw>
                </a:effectLst>
                <a:latin typeface="Times New Roman" pitchFamily="18" charset="0"/>
                <a:cs typeface="Arial" charset="0"/>
              </a:rPr>
              <a:t>Тесная связь с искусством.</a:t>
            </a:r>
          </a:p>
          <a:p>
            <a:pPr indent="358775">
              <a:lnSpc>
                <a:spcPct val="80000"/>
              </a:lnSpc>
            </a:pPr>
            <a:endParaRPr lang="en-US" sz="2000" dirty="0" smtClean="0">
              <a:effectLst>
                <a:outerShdw blurRad="38100" dist="38100" dir="2700000" algn="tl">
                  <a:srgbClr val="C0C0C0"/>
                </a:outerShdw>
              </a:effectLst>
              <a:latin typeface="Times New Roman" pitchFamily="18" charset="0"/>
              <a:cs typeface="Arial" charset="0"/>
            </a:endParaRPr>
          </a:p>
          <a:p>
            <a:pPr indent="358775">
              <a:lnSpc>
                <a:spcPct val="80000"/>
              </a:lnSpc>
            </a:pPr>
            <a:r>
              <a:rPr lang="ru-RU" sz="2000" dirty="0" smtClean="0">
                <a:effectLst>
                  <a:outerShdw blurRad="38100" dist="38100" dir="2700000" algn="tl">
                    <a:srgbClr val="C0C0C0"/>
                  </a:outerShdw>
                </a:effectLst>
                <a:latin typeface="Times New Roman" pitchFamily="18" charset="0"/>
                <a:cs typeface="Arial" charset="0"/>
              </a:rPr>
              <a:t>-Индивидуальный и дифференцированный подход к детям.</a:t>
            </a:r>
          </a:p>
          <a:p>
            <a:pPr indent="358775">
              <a:lnSpc>
                <a:spcPct val="80000"/>
              </a:lnSpc>
            </a:pPr>
            <a:endParaRPr lang="ru-RU" sz="2000" dirty="0" smtClean="0">
              <a:effectLst>
                <a:outerShdw blurRad="38100" dist="38100" dir="2700000" algn="tl">
                  <a:srgbClr val="C0C0C0"/>
                </a:outerShdw>
              </a:effectLst>
              <a:latin typeface="Times New Roman" pitchFamily="18" charset="0"/>
              <a:cs typeface="Arial" charset="0"/>
            </a:endParaRPr>
          </a:p>
          <a:p>
            <a:pPr indent="358775">
              <a:lnSpc>
                <a:spcPct val="80000"/>
              </a:lnSpc>
            </a:pPr>
            <a:r>
              <a:rPr lang="ru-RU" sz="2000" dirty="0" smtClean="0">
                <a:effectLst>
                  <a:outerShdw blurRad="38100" dist="38100" dir="2700000" algn="tl">
                    <a:srgbClr val="C0C0C0"/>
                  </a:outerShdw>
                </a:effectLst>
                <a:latin typeface="Times New Roman" pitchFamily="18" charset="0"/>
                <a:cs typeface="Arial" charset="0"/>
              </a:rPr>
              <a:t>-Взаимосвязь обучения и творчества, как фактор формирования творческой личности.</a:t>
            </a:r>
          </a:p>
          <a:p>
            <a:pPr indent="358775">
              <a:lnSpc>
                <a:spcPct val="80000"/>
              </a:lnSpc>
            </a:pPr>
            <a:endParaRPr lang="ru-RU" sz="2000" dirty="0" smtClean="0">
              <a:effectLst>
                <a:outerShdw blurRad="38100" dist="38100" dir="2700000" algn="tl">
                  <a:srgbClr val="C0C0C0"/>
                </a:outerShdw>
              </a:effectLst>
              <a:latin typeface="Times New Roman" pitchFamily="18" charset="0"/>
              <a:cs typeface="Arial" charset="0"/>
            </a:endParaRPr>
          </a:p>
          <a:p>
            <a:pPr indent="358775">
              <a:lnSpc>
                <a:spcPct val="80000"/>
              </a:lnSpc>
            </a:pPr>
            <a:r>
              <a:rPr lang="ru-RU" sz="2000" dirty="0" smtClean="0">
                <a:effectLst>
                  <a:outerShdw blurRad="38100" dist="38100" dir="2700000" algn="tl">
                    <a:srgbClr val="C0C0C0"/>
                  </a:outerShdw>
                </a:effectLst>
                <a:latin typeface="Times New Roman" pitchFamily="18" charset="0"/>
                <a:cs typeface="Arial" charset="0"/>
              </a:rPr>
              <a:t>-Освоение детьми доступных им средств художественной выразительности.</a:t>
            </a:r>
          </a:p>
          <a:p>
            <a:pPr indent="358775">
              <a:lnSpc>
                <a:spcPct val="80000"/>
              </a:lnSpc>
            </a:pPr>
            <a:endParaRPr lang="ru-RU" sz="2000" dirty="0" smtClean="0">
              <a:effectLst>
                <a:outerShdw blurRad="38100" dist="38100" dir="2700000" algn="tl">
                  <a:srgbClr val="C0C0C0"/>
                </a:outerShdw>
              </a:effectLst>
              <a:latin typeface="Times New Roman" pitchFamily="18" charset="0"/>
              <a:cs typeface="Arial" charset="0"/>
            </a:endParaRPr>
          </a:p>
          <a:p>
            <a:pPr indent="358775">
              <a:lnSpc>
                <a:spcPct val="80000"/>
              </a:lnSpc>
            </a:pPr>
            <a:r>
              <a:rPr lang="ru-RU" sz="2000" dirty="0" smtClean="0">
                <a:effectLst>
                  <a:outerShdw blurRad="38100" dist="38100" dir="2700000" algn="tl">
                    <a:srgbClr val="C0C0C0"/>
                  </a:outerShdw>
                </a:effectLst>
                <a:latin typeface="Times New Roman" pitchFamily="18" charset="0"/>
                <a:cs typeface="Arial" charset="0"/>
              </a:rPr>
              <a:t>-Интеграция разных видов искусства и разнообразных видов художественно-творческой деятельности детей.</a:t>
            </a:r>
          </a:p>
          <a:p>
            <a:pPr indent="358775">
              <a:lnSpc>
                <a:spcPct val="80000"/>
              </a:lnSpc>
            </a:pPr>
            <a:endParaRPr lang="ru-RU" sz="2000" dirty="0" smtClean="0">
              <a:effectLst>
                <a:outerShdw blurRad="38100" dist="38100" dir="2700000" algn="tl">
                  <a:srgbClr val="C0C0C0"/>
                </a:outerShdw>
              </a:effectLst>
              <a:latin typeface="Times New Roman" pitchFamily="18" charset="0"/>
              <a:cs typeface="Arial" charset="0"/>
            </a:endParaRPr>
          </a:p>
          <a:p>
            <a:pPr indent="358775">
              <a:lnSpc>
                <a:spcPct val="80000"/>
              </a:lnSpc>
            </a:pPr>
            <a:r>
              <a:rPr lang="ru-RU" sz="2000" dirty="0" smtClean="0">
                <a:effectLst>
                  <a:outerShdw blurRad="38100" dist="38100" dir="2700000" algn="tl">
                    <a:srgbClr val="C0C0C0"/>
                  </a:outerShdw>
                </a:effectLst>
                <a:latin typeface="Times New Roman" pitchFamily="18" charset="0"/>
                <a:cs typeface="Arial" charset="0"/>
              </a:rPr>
              <a:t>-Создание эстетической развивающей среды.</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7" name="Содержимое 6"/>
          <p:cNvGraphicFramePr>
            <a:graphicFrameLocks noGrp="1"/>
          </p:cNvGraphicFramePr>
          <p:nvPr>
            <p:ph idx="1"/>
          </p:nvPr>
        </p:nvGraphicFramePr>
        <p:xfrm>
          <a:off x="1533207" y="1654905"/>
          <a:ext cx="6077585" cy="4416552"/>
        </p:xfrm>
        <a:graphic>
          <a:graphicData uri="http://schemas.openxmlformats.org/drawingml/2006/table">
            <a:tbl>
              <a:tblPr/>
              <a:tblGrid>
                <a:gridCol w="1238885"/>
                <a:gridCol w="1980565"/>
                <a:gridCol w="2858135"/>
              </a:tblGrid>
              <a:tr h="0">
                <a:tc>
                  <a:txBody>
                    <a:bodyPr/>
                    <a:lstStyle/>
                    <a:p>
                      <a:pPr>
                        <a:lnSpc>
                          <a:spcPct val="115000"/>
                        </a:lnSpc>
                        <a:spcAft>
                          <a:spcPts val="0"/>
                        </a:spcAft>
                      </a:pPr>
                      <a:r>
                        <a:rPr lang="ru-RU" sz="1400" b="1">
                          <a:latin typeface="Times New Roman"/>
                          <a:ea typeface="Calibri"/>
                          <a:cs typeface="Times New Roman"/>
                        </a:rPr>
                        <a:t>Дети до 3 лет</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Мир музыки, мир звуков</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Звуки города, леса, праздника, дом. животных, звуки  красивые- это музыка, звуки не красивые- шум машины.</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400" b="1">
                          <a:latin typeface="Times New Roman"/>
                          <a:ea typeface="Calibri"/>
                          <a:cs typeface="Times New Roman"/>
                        </a:rPr>
                        <a:t>Младшая</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Звуки музыки вокруг нас</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Инструменты, звуки музыки животных</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400" b="1">
                          <a:latin typeface="Times New Roman"/>
                          <a:ea typeface="Calibri"/>
                          <a:cs typeface="Times New Roman"/>
                        </a:rPr>
                        <a:t>Средняя</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Красота муз. звуков</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Свойства звуков: красивые-музыкальные, не красивые –не музыкальные. Высокие, низкие. Долгие, короткие. Тихие, громкие.</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400" b="1">
                          <a:latin typeface="Times New Roman"/>
                          <a:ea typeface="Calibri"/>
                          <a:cs typeface="Times New Roman"/>
                        </a:rPr>
                        <a:t>Старшая</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Звуки музыки рассказывают</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b="1">
                          <a:latin typeface="Times New Roman"/>
                          <a:ea typeface="Calibri"/>
                          <a:cs typeface="Times New Roman"/>
                        </a:rPr>
                        <a:t>«</a:t>
                      </a:r>
                      <a:r>
                        <a:rPr lang="ru-RU" sz="1400">
                          <a:latin typeface="Times New Roman"/>
                          <a:ea typeface="Calibri"/>
                          <a:cs typeface="Times New Roman"/>
                        </a:rPr>
                        <a:t>Детский альбом» Чайковского. Темп, динамика движения(равномерно, не равномерно),тембр, динамика.</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400" b="1">
                          <a:latin typeface="Times New Roman"/>
                          <a:ea typeface="Calibri"/>
                          <a:cs typeface="Times New Roman"/>
                        </a:rPr>
                        <a:t>Подготовительная</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Звуки музыка круглый год</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«Щелкунчик» Чайковского</a:t>
                      </a:r>
                      <a:endParaRPr lang="ru-RU" sz="11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В чем отличие музыки леса и музыки воды- тембром, звучанием разных муз. инструментов.</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1266" name="Picture 2" descr="J:\муз.шаблоны\getImage (22).jpg"/>
          <p:cNvPicPr>
            <a:picLocks noChangeAspect="1" noChangeArrowheads="1"/>
          </p:cNvPicPr>
          <p:nvPr/>
        </p:nvPicPr>
        <p:blipFill>
          <a:blip r:embed="rId2" cstate="print"/>
          <a:srcRect/>
          <a:stretch>
            <a:fillRect/>
          </a:stretch>
        </p:blipFill>
        <p:spPr bwMode="auto">
          <a:xfrm>
            <a:off x="-142908" y="0"/>
            <a:ext cx="9286908" cy="6858000"/>
          </a:xfrm>
          <a:prstGeom prst="rect">
            <a:avLst/>
          </a:prstGeom>
          <a:noFill/>
        </p:spPr>
      </p:pic>
      <p:sp>
        <p:nvSpPr>
          <p:cNvPr id="5" name="Прямоугольник 4"/>
          <p:cNvSpPr/>
          <p:nvPr/>
        </p:nvSpPr>
        <p:spPr>
          <a:xfrm>
            <a:off x="714348" y="571481"/>
            <a:ext cx="7929618" cy="461665"/>
          </a:xfrm>
          <a:prstGeom prst="rect">
            <a:avLst/>
          </a:prstGeom>
        </p:spPr>
        <p:txBody>
          <a:bodyPr wrap="square">
            <a:spAutoFit/>
          </a:bodyPr>
          <a:lstStyle/>
          <a:p>
            <a:endParaRPr lang="ru-RU" sz="2400" b="1" dirty="0"/>
          </a:p>
        </p:txBody>
      </p:sp>
      <p:sp>
        <p:nvSpPr>
          <p:cNvPr id="6" name="Прямоугольник 5"/>
          <p:cNvSpPr/>
          <p:nvPr/>
        </p:nvSpPr>
        <p:spPr>
          <a:xfrm>
            <a:off x="500034" y="1499241"/>
            <a:ext cx="8215370" cy="338554"/>
          </a:xfrm>
          <a:prstGeom prst="rect">
            <a:avLst/>
          </a:prstGeom>
        </p:spPr>
        <p:txBody>
          <a:bodyPr wrap="square">
            <a:spAutoFit/>
          </a:bodyPr>
          <a:lstStyle/>
          <a:p>
            <a:pPr indent="358775">
              <a:lnSpc>
                <a:spcPct val="80000"/>
              </a:lnSpc>
            </a:pPr>
            <a:endParaRPr lang="ru-RU" sz="2000" dirty="0" smtClean="0">
              <a:effectLst>
                <a:outerShdw blurRad="38100" dist="38100" dir="2700000" algn="tl">
                  <a:srgbClr val="C0C0C0"/>
                </a:outerShdw>
              </a:effectLst>
              <a:latin typeface="Times New Roman" pitchFamily="18" charset="0"/>
              <a:cs typeface="Arial" charset="0"/>
            </a:endParaRPr>
          </a:p>
        </p:txBody>
      </p:sp>
      <p:sp>
        <p:nvSpPr>
          <p:cNvPr id="20481" name="Rectangle 1"/>
          <p:cNvSpPr>
            <a:spLocks noChangeArrowheads="1"/>
          </p:cNvSpPr>
          <p:nvPr/>
        </p:nvSpPr>
        <p:spPr bwMode="auto">
          <a:xfrm>
            <a:off x="0" y="0"/>
            <a:ext cx="672985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ЛОГИКА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музыкальной деятельности ребенка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Таблица 8"/>
          <p:cNvGraphicFramePr>
            <a:graphicFrameLocks noGrp="1"/>
          </p:cNvGraphicFramePr>
          <p:nvPr/>
        </p:nvGraphicFramePr>
        <p:xfrm>
          <a:off x="714348" y="785794"/>
          <a:ext cx="7715304" cy="736092"/>
        </p:xfrm>
        <a:graphic>
          <a:graphicData uri="http://schemas.openxmlformats.org/drawingml/2006/table">
            <a:tbl>
              <a:tblPr/>
              <a:tblGrid>
                <a:gridCol w="1572726"/>
                <a:gridCol w="2514265"/>
                <a:gridCol w="3628313"/>
              </a:tblGrid>
              <a:tr h="0">
                <a:tc>
                  <a:txBody>
                    <a:bodyPr/>
                    <a:lstStyle/>
                    <a:p>
                      <a:pPr>
                        <a:lnSpc>
                          <a:spcPct val="115000"/>
                        </a:lnSpc>
                        <a:spcAft>
                          <a:spcPts val="0"/>
                        </a:spcAft>
                      </a:pPr>
                      <a:r>
                        <a:rPr lang="ru-RU" sz="1400" b="1" dirty="0">
                          <a:latin typeface="Times New Roman"/>
                          <a:ea typeface="Calibri"/>
                          <a:cs typeface="Times New Roman"/>
                        </a:rPr>
                        <a:t>Дети до 3 лет</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Мир музыки, мир звуков</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Звуки города, леса, праздника, дом. животных, звуки  красивые- это музыка, звуки не красивые- шум машины.</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 name="Таблица 9"/>
          <p:cNvGraphicFramePr>
            <a:graphicFrameLocks noGrp="1"/>
          </p:cNvGraphicFramePr>
          <p:nvPr/>
        </p:nvGraphicFramePr>
        <p:xfrm>
          <a:off x="714348" y="1643050"/>
          <a:ext cx="7715304" cy="245364"/>
        </p:xfrm>
        <a:graphic>
          <a:graphicData uri="http://schemas.openxmlformats.org/drawingml/2006/table">
            <a:tbl>
              <a:tblPr/>
              <a:tblGrid>
                <a:gridCol w="1571636"/>
                <a:gridCol w="2500330"/>
                <a:gridCol w="3643338"/>
              </a:tblGrid>
              <a:tr h="0">
                <a:tc>
                  <a:txBody>
                    <a:bodyPr/>
                    <a:lstStyle/>
                    <a:p>
                      <a:pPr>
                        <a:lnSpc>
                          <a:spcPct val="115000"/>
                        </a:lnSpc>
                        <a:spcAft>
                          <a:spcPts val="0"/>
                        </a:spcAft>
                      </a:pPr>
                      <a:r>
                        <a:rPr lang="ru-RU" sz="1400" b="1" dirty="0">
                          <a:latin typeface="Times New Roman"/>
                          <a:ea typeface="Calibri"/>
                          <a:cs typeface="Times New Roman"/>
                        </a:rPr>
                        <a:t>Младшая</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Звуки музыки вокруг нас</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Инструменты, звуки музыки животных</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1" name="Таблица 10"/>
          <p:cNvGraphicFramePr>
            <a:graphicFrameLocks noGrp="1"/>
          </p:cNvGraphicFramePr>
          <p:nvPr/>
        </p:nvGraphicFramePr>
        <p:xfrm>
          <a:off x="714348" y="1928802"/>
          <a:ext cx="7715304" cy="736092"/>
        </p:xfrm>
        <a:graphic>
          <a:graphicData uri="http://schemas.openxmlformats.org/drawingml/2006/table">
            <a:tbl>
              <a:tblPr/>
              <a:tblGrid>
                <a:gridCol w="1571636"/>
                <a:gridCol w="2500330"/>
                <a:gridCol w="3643338"/>
              </a:tblGrid>
              <a:tr h="0">
                <a:tc>
                  <a:txBody>
                    <a:bodyPr/>
                    <a:lstStyle/>
                    <a:p>
                      <a:pPr>
                        <a:lnSpc>
                          <a:spcPct val="115000"/>
                        </a:lnSpc>
                        <a:spcAft>
                          <a:spcPts val="0"/>
                        </a:spcAft>
                      </a:pPr>
                      <a:r>
                        <a:rPr lang="ru-RU" sz="1400" b="1" dirty="0">
                          <a:latin typeface="Times New Roman"/>
                          <a:ea typeface="Calibri"/>
                          <a:cs typeface="Times New Roman"/>
                        </a:rPr>
                        <a:t>Средняя</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cs typeface="Times New Roman"/>
                        </a:rPr>
                        <a:t>Красота муз. звуков</a:t>
                      </a:r>
                      <a:endParaRPr lang="ru-RU"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Свойства звуков: </a:t>
                      </a:r>
                      <a:r>
                        <a:rPr lang="ru-RU" sz="1400" dirty="0" smtClean="0">
                          <a:latin typeface="Times New Roman"/>
                          <a:ea typeface="Calibri"/>
                          <a:cs typeface="Times New Roman"/>
                        </a:rPr>
                        <a:t>красивые- музыкальные</a:t>
                      </a:r>
                      <a:r>
                        <a:rPr lang="ru-RU" sz="1400" dirty="0">
                          <a:latin typeface="Times New Roman"/>
                          <a:ea typeface="Calibri"/>
                          <a:cs typeface="Times New Roman"/>
                        </a:rPr>
                        <a:t>, не красивые –не музыкальные. Высокие, низкие. Долгие, короткие. Тихие, громкие.</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2" name="Таблица 11"/>
          <p:cNvGraphicFramePr>
            <a:graphicFrameLocks noGrp="1"/>
          </p:cNvGraphicFramePr>
          <p:nvPr/>
        </p:nvGraphicFramePr>
        <p:xfrm>
          <a:off x="714348" y="2786058"/>
          <a:ext cx="7715304" cy="1307596"/>
        </p:xfrm>
        <a:graphic>
          <a:graphicData uri="http://schemas.openxmlformats.org/drawingml/2006/table">
            <a:tbl>
              <a:tblPr/>
              <a:tblGrid>
                <a:gridCol w="1571636"/>
                <a:gridCol w="2515355"/>
                <a:gridCol w="3628313"/>
              </a:tblGrid>
              <a:tr h="1307596">
                <a:tc>
                  <a:txBody>
                    <a:bodyPr/>
                    <a:lstStyle/>
                    <a:p>
                      <a:pPr>
                        <a:lnSpc>
                          <a:spcPct val="115000"/>
                        </a:lnSpc>
                        <a:spcAft>
                          <a:spcPts val="0"/>
                        </a:spcAft>
                      </a:pPr>
                      <a:r>
                        <a:rPr lang="ru-RU" sz="1400" b="1" dirty="0">
                          <a:latin typeface="Times New Roman"/>
                          <a:ea typeface="Calibri"/>
                          <a:cs typeface="Times New Roman"/>
                        </a:rPr>
                        <a:t>Старшая</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Звуки музыки рассказывают</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b="1" dirty="0">
                          <a:latin typeface="Times New Roman"/>
                          <a:ea typeface="Calibri"/>
                          <a:cs typeface="Times New Roman"/>
                        </a:rPr>
                        <a:t>«</a:t>
                      </a:r>
                      <a:r>
                        <a:rPr lang="ru-RU" sz="1400" dirty="0">
                          <a:latin typeface="Times New Roman"/>
                          <a:ea typeface="Calibri"/>
                          <a:cs typeface="Times New Roman"/>
                        </a:rPr>
                        <a:t>Детский альбом» Чайковского. Темп, динамика движения(равномерно, не равномерно),тембр, динамика.</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3" name="Таблица 12"/>
          <p:cNvGraphicFramePr>
            <a:graphicFrameLocks noGrp="1"/>
          </p:cNvGraphicFramePr>
          <p:nvPr/>
        </p:nvGraphicFramePr>
        <p:xfrm>
          <a:off x="714348" y="4071942"/>
          <a:ext cx="7715304" cy="1338646"/>
        </p:xfrm>
        <a:graphic>
          <a:graphicData uri="http://schemas.openxmlformats.org/drawingml/2006/table">
            <a:tbl>
              <a:tblPr/>
              <a:tblGrid>
                <a:gridCol w="1571636"/>
                <a:gridCol w="2500330"/>
                <a:gridCol w="3643338"/>
              </a:tblGrid>
              <a:tr h="1338646">
                <a:tc>
                  <a:txBody>
                    <a:bodyPr/>
                    <a:lstStyle/>
                    <a:p>
                      <a:pPr>
                        <a:lnSpc>
                          <a:spcPct val="115000"/>
                        </a:lnSpc>
                        <a:spcAft>
                          <a:spcPts val="0"/>
                        </a:spcAft>
                      </a:pPr>
                      <a:r>
                        <a:rPr lang="ru-RU" sz="1400" b="1" dirty="0">
                          <a:latin typeface="Times New Roman"/>
                          <a:ea typeface="Calibri"/>
                          <a:cs typeface="Times New Roman"/>
                        </a:rPr>
                        <a:t>Подготовительная</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Звуки музыка круглый год</a:t>
                      </a:r>
                      <a:endParaRPr lang="ru-RU"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dirty="0">
                          <a:latin typeface="Times New Roman"/>
                          <a:ea typeface="Calibri"/>
                          <a:cs typeface="Times New Roman"/>
                        </a:rPr>
                        <a:t>«Щелкунчик» Чайковского</a:t>
                      </a:r>
                      <a:endParaRPr lang="ru-RU" sz="1400" dirty="0">
                        <a:latin typeface="Calibri"/>
                        <a:ea typeface="Calibri"/>
                        <a:cs typeface="Times New Roman"/>
                      </a:endParaRPr>
                    </a:p>
                    <a:p>
                      <a:pPr>
                        <a:lnSpc>
                          <a:spcPct val="115000"/>
                        </a:lnSpc>
                        <a:spcAft>
                          <a:spcPts val="0"/>
                        </a:spcAft>
                      </a:pPr>
                      <a:r>
                        <a:rPr lang="ru-RU" sz="1400" dirty="0">
                          <a:latin typeface="Times New Roman"/>
                          <a:ea typeface="Calibri"/>
                          <a:cs typeface="Times New Roman"/>
                        </a:rPr>
                        <a:t>В чем отличие музыки леса и музыки воды- тембром, звучанием разных муз. инструментов.</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2290"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428596" y="500043"/>
            <a:ext cx="7929618" cy="461665"/>
          </a:xfrm>
          <a:prstGeom prst="rect">
            <a:avLst/>
          </a:prstGeom>
        </p:spPr>
        <p:txBody>
          <a:bodyPr wrap="square">
            <a:spAutoFit/>
          </a:bodyPr>
          <a:lstStyle/>
          <a:p>
            <a:r>
              <a:rPr lang="ru-RU" sz="2400" b="1" dirty="0" smtClean="0">
                <a:latin typeface="Times New Roman" pitchFamily="18" charset="0"/>
                <a:cs typeface="Times New Roman" pitchFamily="18" charset="0"/>
              </a:rPr>
              <a:t>Задачи обучения в первой и во второй младшей группе: </a:t>
            </a:r>
            <a:endParaRPr lang="ru-RU" sz="2400" b="1" dirty="0">
              <a:latin typeface="Times New Roman" pitchFamily="18" charset="0"/>
              <a:cs typeface="Times New Roman" pitchFamily="18" charset="0"/>
            </a:endParaRPr>
          </a:p>
        </p:txBody>
      </p:sp>
      <p:sp>
        <p:nvSpPr>
          <p:cNvPr id="6" name="Прямоугольник 5"/>
          <p:cNvSpPr/>
          <p:nvPr/>
        </p:nvSpPr>
        <p:spPr>
          <a:xfrm>
            <a:off x="785786" y="1277642"/>
            <a:ext cx="7858180" cy="3933384"/>
          </a:xfrm>
          <a:prstGeom prst="rect">
            <a:avLst/>
          </a:prstGeom>
        </p:spPr>
        <p:txBody>
          <a:bodyPr wrap="square">
            <a:spAutoFit/>
          </a:bodyPr>
          <a:lstStyle/>
          <a:p>
            <a:pPr indent="358775">
              <a:lnSpc>
                <a:spcPct val="80000"/>
              </a:lnSpc>
            </a:pPr>
            <a:r>
              <a:rPr lang="ru-RU" sz="2400" dirty="0" smtClean="0">
                <a:latin typeface="Times New Roman" pitchFamily="18" charset="0"/>
                <a:cs typeface="Arial" charset="0"/>
              </a:rPr>
              <a:t>-Готовить к восприятию произведений искусства;</a:t>
            </a:r>
          </a:p>
          <a:p>
            <a:pPr indent="358775">
              <a:lnSpc>
                <a:spcPct val="80000"/>
              </a:lnSpc>
            </a:pPr>
            <a:r>
              <a:rPr lang="ru-RU" sz="2400" dirty="0" smtClean="0">
                <a:latin typeface="Times New Roman" pitchFamily="18" charset="0"/>
                <a:cs typeface="Arial" charset="0"/>
              </a:rPr>
              <a:t>-Готовить детей к посещению театра;</a:t>
            </a:r>
          </a:p>
          <a:p>
            <a:pPr indent="358775">
              <a:lnSpc>
                <a:spcPct val="80000"/>
              </a:lnSpc>
            </a:pPr>
            <a:r>
              <a:rPr lang="ru-RU" sz="2400" dirty="0" smtClean="0">
                <a:latin typeface="Times New Roman" pitchFamily="18" charset="0"/>
                <a:cs typeface="Arial" charset="0"/>
              </a:rPr>
              <a:t>-Приобщать к декоративной деятельности;</a:t>
            </a:r>
          </a:p>
          <a:p>
            <a:pPr indent="358775">
              <a:lnSpc>
                <a:spcPct val="80000"/>
              </a:lnSpc>
            </a:pPr>
            <a:r>
              <a:rPr lang="ru-RU" sz="2400" dirty="0" smtClean="0">
                <a:latin typeface="Times New Roman" pitchFamily="18" charset="0"/>
                <a:cs typeface="Arial" charset="0"/>
              </a:rPr>
              <a:t>-Способствовать развитию певческих навыков;</a:t>
            </a:r>
          </a:p>
          <a:p>
            <a:pPr indent="358775">
              <a:lnSpc>
                <a:spcPct val="80000"/>
              </a:lnSpc>
            </a:pPr>
            <a:r>
              <a:rPr lang="ru-RU" sz="2400" dirty="0" smtClean="0">
                <a:latin typeface="Times New Roman" pitchFamily="18" charset="0"/>
                <a:cs typeface="Arial" charset="0"/>
              </a:rPr>
              <a:t>-Познакомить с тремя музыкальными жанрами;</a:t>
            </a:r>
          </a:p>
          <a:p>
            <a:pPr indent="358775">
              <a:lnSpc>
                <a:spcPct val="80000"/>
              </a:lnSpc>
            </a:pPr>
            <a:r>
              <a:rPr lang="ru-RU" sz="2400" dirty="0" smtClean="0">
                <a:latin typeface="Times New Roman" pitchFamily="18" charset="0"/>
                <a:cs typeface="Arial" charset="0"/>
              </a:rPr>
              <a:t>вызвать интерес к процессу рисования как деятельности, дающей результат;</a:t>
            </a:r>
          </a:p>
          <a:p>
            <a:pPr indent="358775">
              <a:lnSpc>
                <a:spcPct val="80000"/>
              </a:lnSpc>
            </a:pPr>
            <a:r>
              <a:rPr lang="ru-RU" sz="2400" dirty="0" smtClean="0">
                <a:latin typeface="Times New Roman" pitchFamily="18" charset="0"/>
                <a:cs typeface="Arial" charset="0"/>
              </a:rPr>
              <a:t>- познакомить с материалами для рисования (карандашами, красками) и приемами пользования ими;</a:t>
            </a:r>
          </a:p>
          <a:p>
            <a:pPr indent="358775">
              <a:lnSpc>
                <a:spcPct val="80000"/>
              </a:lnSpc>
            </a:pPr>
            <a:r>
              <a:rPr lang="ru-RU" sz="2400" dirty="0" smtClean="0">
                <a:latin typeface="Times New Roman" pitchFamily="18" charset="0"/>
                <a:cs typeface="Arial" charset="0"/>
              </a:rPr>
              <a:t> -научить пониманию рисунка взрослого как изображения предмета;</a:t>
            </a:r>
          </a:p>
          <a:p>
            <a:pPr indent="358775">
              <a:lnSpc>
                <a:spcPct val="80000"/>
              </a:lnSpc>
            </a:pPr>
            <a:r>
              <a:rPr lang="ru-RU" sz="2400" dirty="0" smtClean="0">
                <a:latin typeface="Times New Roman" pitchFamily="18" charset="0"/>
                <a:cs typeface="Arial" charset="0"/>
              </a:rPr>
              <a:t>-Рассказывать содержание произведения с опорой на рисунки и на вопросы воспитателя.</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331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642910" y="500042"/>
            <a:ext cx="7643866" cy="523220"/>
          </a:xfrm>
          <a:prstGeom prst="rect">
            <a:avLst/>
          </a:prstGeom>
        </p:spPr>
        <p:txBody>
          <a:bodyPr wrap="square">
            <a:spAutoFit/>
          </a:bodyPr>
          <a:lstStyle/>
          <a:p>
            <a:r>
              <a:rPr lang="ru-RU" sz="2800" b="1" dirty="0" smtClean="0">
                <a:latin typeface="Times New Roman" pitchFamily="18" charset="0"/>
                <a:cs typeface="Arial" charset="0"/>
              </a:rPr>
              <a:t>             Задачи обучения в средней группе:</a:t>
            </a:r>
            <a:endParaRPr lang="ru-RU" sz="2800" b="1" dirty="0"/>
          </a:p>
        </p:txBody>
      </p:sp>
      <p:sp>
        <p:nvSpPr>
          <p:cNvPr id="6" name="Прямоугольник 5"/>
          <p:cNvSpPr/>
          <p:nvPr/>
        </p:nvSpPr>
        <p:spPr>
          <a:xfrm>
            <a:off x="714348" y="1014493"/>
            <a:ext cx="7929618" cy="3693319"/>
          </a:xfrm>
          <a:prstGeom prst="rect">
            <a:avLst/>
          </a:prstGeom>
        </p:spPr>
        <p:txBody>
          <a:bodyPr wrap="square">
            <a:spAutoFit/>
          </a:bodyPr>
          <a:lstStyle/>
          <a:p>
            <a:pPr indent="358775">
              <a:lnSpc>
                <a:spcPct val="90000"/>
              </a:lnSpc>
            </a:pPr>
            <a:r>
              <a:rPr lang="ru-RU" sz="2000" dirty="0" smtClean="0">
                <a:latin typeface="Times New Roman" pitchFamily="18" charset="0"/>
                <a:cs typeface="Arial" charset="0"/>
              </a:rPr>
              <a:t>-Приобщать детей к восприятию искусства, развивать интерес к нему;</a:t>
            </a:r>
          </a:p>
          <a:p>
            <a:pPr indent="358775">
              <a:lnSpc>
                <a:spcPct val="90000"/>
              </a:lnSpc>
            </a:pPr>
            <a:r>
              <a:rPr lang="ru-RU" sz="2000" dirty="0" smtClean="0">
                <a:latin typeface="Times New Roman" pitchFamily="18" charset="0"/>
                <a:cs typeface="Arial" charset="0"/>
              </a:rPr>
              <a:t>-Познакомить детей с профессиями артиста, художника, композитора;</a:t>
            </a:r>
          </a:p>
          <a:p>
            <a:pPr indent="358775">
              <a:lnSpc>
                <a:spcPct val="90000"/>
              </a:lnSpc>
            </a:pPr>
            <a:r>
              <a:rPr lang="ru-RU" sz="2000" dirty="0" smtClean="0">
                <a:latin typeface="Times New Roman" pitchFamily="18" charset="0"/>
                <a:cs typeface="Arial" charset="0"/>
              </a:rPr>
              <a:t>-Познакомить с архитектурой;</a:t>
            </a:r>
          </a:p>
          <a:p>
            <a:pPr indent="358775">
              <a:lnSpc>
                <a:spcPct val="90000"/>
              </a:lnSpc>
            </a:pPr>
            <a:r>
              <a:rPr lang="ru-RU" sz="2000" dirty="0" smtClean="0">
                <a:latin typeface="Times New Roman" pitchFamily="18" charset="0"/>
                <a:cs typeface="Arial" charset="0"/>
              </a:rPr>
              <a:t>-Закреплять знания о книге, книжной иллюстрации;</a:t>
            </a:r>
          </a:p>
          <a:p>
            <a:pPr indent="358775">
              <a:lnSpc>
                <a:spcPct val="90000"/>
              </a:lnSpc>
            </a:pPr>
            <a:r>
              <a:rPr lang="ru-RU" sz="2000" dirty="0" smtClean="0">
                <a:latin typeface="Times New Roman" pitchFamily="18" charset="0"/>
                <a:cs typeface="Arial" charset="0"/>
              </a:rPr>
              <a:t>-Продолжать развивать интерес к изобразительной деятельности;</a:t>
            </a:r>
          </a:p>
          <a:p>
            <a:pPr indent="358775">
              <a:lnSpc>
                <a:spcPct val="90000"/>
              </a:lnSpc>
            </a:pPr>
            <a:r>
              <a:rPr lang="ru-RU" sz="2000" dirty="0" smtClean="0">
                <a:latin typeface="Times New Roman" pitchFamily="18" charset="0"/>
                <a:cs typeface="Arial" charset="0"/>
              </a:rPr>
              <a:t>-Обогащать представления детей об искусстве;</a:t>
            </a:r>
          </a:p>
          <a:p>
            <a:pPr indent="358775">
              <a:lnSpc>
                <a:spcPct val="90000"/>
              </a:lnSpc>
            </a:pPr>
            <a:r>
              <a:rPr lang="ru-RU" sz="2000" dirty="0" smtClean="0">
                <a:latin typeface="Times New Roman" pitchFamily="18" charset="0"/>
                <a:cs typeface="Arial" charset="0"/>
              </a:rPr>
              <a:t>-Продолжать развивать интерес к лепке;</a:t>
            </a:r>
          </a:p>
          <a:p>
            <a:pPr indent="358775">
              <a:lnSpc>
                <a:spcPct val="90000"/>
              </a:lnSpc>
            </a:pPr>
            <a:r>
              <a:rPr lang="ru-RU" sz="2000" dirty="0" smtClean="0">
                <a:latin typeface="Times New Roman" pitchFamily="18" charset="0"/>
                <a:cs typeface="Arial" charset="0"/>
              </a:rPr>
              <a:t>-Воспитывать интерес к аппликации, усложняя ее содержание и расширяя возможности создания разнообразных изображений; </a:t>
            </a:r>
          </a:p>
          <a:p>
            <a:pPr indent="358775">
              <a:lnSpc>
                <a:spcPct val="90000"/>
              </a:lnSpc>
            </a:pPr>
            <a:r>
              <a:rPr lang="ru-RU" sz="2000" dirty="0" smtClean="0">
                <a:latin typeface="Times New Roman" pitchFamily="18" charset="0"/>
                <a:cs typeface="Arial" charset="0"/>
              </a:rPr>
              <a:t>-Узнавать песни по мелодии, выполнять танцевальные движения, играть на музыкальных инструментах.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4338"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857224" y="428604"/>
            <a:ext cx="7500990" cy="523220"/>
          </a:xfrm>
          <a:prstGeom prst="rect">
            <a:avLst/>
          </a:prstGeom>
        </p:spPr>
        <p:txBody>
          <a:bodyPr wrap="square">
            <a:spAutoFit/>
          </a:bodyPr>
          <a:lstStyle/>
          <a:p>
            <a:r>
              <a:rPr lang="ru-RU" sz="2800" b="1" dirty="0" smtClean="0">
                <a:latin typeface="Times New Roman" pitchFamily="18" charset="0"/>
                <a:cs typeface="Arial" charset="0"/>
              </a:rPr>
              <a:t>         Задачи обучения в старшей группе:</a:t>
            </a:r>
            <a:endParaRPr lang="ru-RU" sz="2800" b="1" dirty="0"/>
          </a:p>
        </p:txBody>
      </p:sp>
      <p:sp>
        <p:nvSpPr>
          <p:cNvPr id="6" name="Прямоугольник 5"/>
          <p:cNvSpPr/>
          <p:nvPr/>
        </p:nvSpPr>
        <p:spPr>
          <a:xfrm>
            <a:off x="714348" y="1388442"/>
            <a:ext cx="7929618" cy="3293209"/>
          </a:xfrm>
          <a:prstGeom prst="rect">
            <a:avLst/>
          </a:prstGeom>
        </p:spPr>
        <p:txBody>
          <a:bodyPr wrap="square">
            <a:spAutoFit/>
          </a:bodyPr>
          <a:lstStyle/>
          <a:p>
            <a:pPr indent="358775">
              <a:lnSpc>
                <a:spcPct val="80000"/>
              </a:lnSpc>
            </a:pPr>
            <a:r>
              <a:rPr lang="ru-RU" sz="2000" dirty="0" smtClean="0">
                <a:latin typeface="Times New Roman" pitchFamily="18" charset="0"/>
                <a:cs typeface="Arial" charset="0"/>
              </a:rPr>
              <a:t>-Учить выделять, называть, группировать произведения по видам искусства;</a:t>
            </a:r>
          </a:p>
          <a:p>
            <a:pPr indent="358775">
              <a:lnSpc>
                <a:spcPct val="80000"/>
              </a:lnSpc>
            </a:pPr>
            <a:r>
              <a:rPr lang="ru-RU" sz="2000" dirty="0" smtClean="0">
                <a:latin typeface="Times New Roman" pitchFamily="18" charset="0"/>
                <a:cs typeface="Arial" charset="0"/>
              </a:rPr>
              <a:t>-Познакомить с жанрами музыкального и изобразительного искусства;</a:t>
            </a:r>
          </a:p>
          <a:p>
            <a:pPr indent="358775">
              <a:lnSpc>
                <a:spcPct val="80000"/>
              </a:lnSpc>
            </a:pPr>
            <a:r>
              <a:rPr lang="ru-RU" sz="2000" dirty="0" smtClean="0">
                <a:latin typeface="Times New Roman" pitchFamily="18" charset="0"/>
                <a:cs typeface="Arial" charset="0"/>
              </a:rPr>
              <a:t>-Познакомить с произведениями живописи;</a:t>
            </a:r>
          </a:p>
          <a:p>
            <a:pPr indent="358775">
              <a:lnSpc>
                <a:spcPct val="80000"/>
              </a:lnSpc>
            </a:pPr>
            <a:r>
              <a:rPr lang="ru-RU" sz="2000" dirty="0" smtClean="0">
                <a:latin typeface="Times New Roman" pitchFamily="18" charset="0"/>
                <a:cs typeface="Arial" charset="0"/>
              </a:rPr>
              <a:t>-Подвести к понятиям «народное искусство», «виды и жанры народного искусства»;</a:t>
            </a:r>
          </a:p>
          <a:p>
            <a:pPr indent="358775">
              <a:lnSpc>
                <a:spcPct val="80000"/>
              </a:lnSpc>
            </a:pPr>
            <a:r>
              <a:rPr lang="ru-RU" sz="2000" dirty="0" smtClean="0">
                <a:latin typeface="Times New Roman" pitchFamily="18" charset="0"/>
                <a:cs typeface="Arial" charset="0"/>
              </a:rPr>
              <a:t>-Развивать эстетическое восприятие, учить созерцать красоту окружающего мира, совершенствовать изобразительные навыки и умения;</a:t>
            </a:r>
          </a:p>
          <a:p>
            <a:pPr indent="358775">
              <a:lnSpc>
                <a:spcPct val="80000"/>
              </a:lnSpc>
            </a:pPr>
            <a:r>
              <a:rPr lang="ru-RU" sz="2000" dirty="0" smtClean="0">
                <a:latin typeface="Times New Roman" pitchFamily="18" charset="0"/>
                <a:cs typeface="Arial" charset="0"/>
              </a:rPr>
              <a:t>-Учить создавать сюжетные композиции;</a:t>
            </a:r>
          </a:p>
          <a:p>
            <a:pPr indent="358775">
              <a:lnSpc>
                <a:spcPct val="80000"/>
              </a:lnSpc>
            </a:pPr>
            <a:r>
              <a:rPr lang="ru-RU" sz="2000" dirty="0" smtClean="0">
                <a:latin typeface="Times New Roman" pitchFamily="18" charset="0"/>
                <a:cs typeface="Arial" charset="0"/>
              </a:rPr>
              <a:t>-Продолжать знакомить с изделиями народных промыслов;</a:t>
            </a:r>
          </a:p>
          <a:p>
            <a:pPr indent="358775">
              <a:lnSpc>
                <a:spcPct val="80000"/>
              </a:lnSpc>
            </a:pPr>
            <a:r>
              <a:rPr lang="ru-RU" sz="2000" dirty="0" smtClean="0">
                <a:latin typeface="Times New Roman" pitchFamily="18" charset="0"/>
                <a:cs typeface="Arial" charset="0"/>
              </a:rPr>
              <a:t>-Знать особенность изобразительных материалов.</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5362"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428596" y="571480"/>
            <a:ext cx="8215370" cy="523220"/>
          </a:xfrm>
          <a:prstGeom prst="rect">
            <a:avLst/>
          </a:prstGeom>
        </p:spPr>
        <p:txBody>
          <a:bodyPr wrap="square">
            <a:spAutoFit/>
          </a:bodyPr>
          <a:lstStyle/>
          <a:p>
            <a:r>
              <a:rPr lang="ru-RU" sz="2800" b="1" dirty="0" smtClean="0">
                <a:latin typeface="Times New Roman" pitchFamily="18" charset="0"/>
                <a:cs typeface="Arial" charset="0"/>
              </a:rPr>
              <a:t>      Задачи обучения в подготовительной группе: </a:t>
            </a:r>
            <a:endParaRPr lang="ru-RU" sz="2800" b="1" dirty="0"/>
          </a:p>
        </p:txBody>
      </p:sp>
      <p:sp>
        <p:nvSpPr>
          <p:cNvPr id="6" name="Прямоугольник 5"/>
          <p:cNvSpPr/>
          <p:nvPr/>
        </p:nvSpPr>
        <p:spPr>
          <a:xfrm>
            <a:off x="714348" y="1214422"/>
            <a:ext cx="8001056" cy="3416320"/>
          </a:xfrm>
          <a:prstGeom prst="rect">
            <a:avLst/>
          </a:prstGeom>
        </p:spPr>
        <p:txBody>
          <a:bodyPr wrap="square">
            <a:spAutoFit/>
          </a:bodyPr>
          <a:lstStyle/>
          <a:p>
            <a:pPr indent="358775">
              <a:lnSpc>
                <a:spcPct val="90000"/>
              </a:lnSpc>
            </a:pPr>
            <a:r>
              <a:rPr lang="ru-RU" sz="2000" dirty="0" smtClean="0">
                <a:latin typeface="Times New Roman" pitchFamily="18" charset="0"/>
                <a:cs typeface="Times New Roman" pitchFamily="18" charset="0"/>
              </a:rPr>
              <a:t>-Формировать основы художественной культуры;</a:t>
            </a:r>
          </a:p>
          <a:p>
            <a:pPr indent="358775">
              <a:lnSpc>
                <a:spcPct val="90000"/>
              </a:lnSpc>
            </a:pPr>
            <a:r>
              <a:rPr lang="ru-RU" sz="2000" dirty="0" smtClean="0">
                <a:latin typeface="Times New Roman" pitchFamily="18" charset="0"/>
                <a:cs typeface="Times New Roman" pitchFamily="18" charset="0"/>
              </a:rPr>
              <a:t>-Развивать художественное восприятие произведений изобразительного искусства;</a:t>
            </a:r>
          </a:p>
          <a:p>
            <a:pPr indent="358775">
              <a:lnSpc>
                <a:spcPct val="90000"/>
              </a:lnSpc>
            </a:pPr>
            <a:r>
              <a:rPr lang="ru-RU" sz="2000" dirty="0" smtClean="0">
                <a:latin typeface="Times New Roman" pitchFamily="18" charset="0"/>
                <a:cs typeface="Times New Roman" pitchFamily="18" charset="0"/>
              </a:rPr>
              <a:t>-Познакомить со спецификой храмовой архитектуры;</a:t>
            </a:r>
          </a:p>
          <a:p>
            <a:pPr indent="358775">
              <a:lnSpc>
                <a:spcPct val="90000"/>
              </a:lnSpc>
            </a:pPr>
            <a:r>
              <a:rPr lang="ru-RU" sz="2000" dirty="0" smtClean="0">
                <a:latin typeface="Times New Roman" pitchFamily="18" charset="0"/>
                <a:cs typeface="Times New Roman" pitchFamily="18" charset="0"/>
              </a:rPr>
              <a:t>-Создавать индивидуальные и коллективные рисунки, композиции на темы окружающей жизни и литературных произведений;</a:t>
            </a:r>
          </a:p>
          <a:p>
            <a:pPr indent="358775">
              <a:lnSpc>
                <a:spcPct val="90000"/>
              </a:lnSpc>
            </a:pPr>
            <a:r>
              <a:rPr lang="ru-RU" sz="2000" dirty="0" smtClean="0">
                <a:latin typeface="Times New Roman" pitchFamily="18" charset="0"/>
                <a:cs typeface="Times New Roman" pitchFamily="18" charset="0"/>
              </a:rPr>
              <a:t>-Создавать декоративные композиции способами </a:t>
            </a:r>
            <a:r>
              <a:rPr lang="ru-RU" sz="2000" dirty="0" err="1" smtClean="0">
                <a:latin typeface="Times New Roman" pitchFamily="18" charset="0"/>
                <a:cs typeface="Times New Roman" pitchFamily="18" charset="0"/>
              </a:rPr>
              <a:t>налепа</a:t>
            </a:r>
            <a:r>
              <a:rPr lang="ru-RU" sz="2000" dirty="0" smtClean="0">
                <a:latin typeface="Times New Roman" pitchFamily="18" charset="0"/>
                <a:cs typeface="Times New Roman" pitchFamily="18" charset="0"/>
              </a:rPr>
              <a:t> и барельефа;</a:t>
            </a:r>
          </a:p>
          <a:p>
            <a:pPr indent="358775">
              <a:lnSpc>
                <a:spcPct val="90000"/>
              </a:lnSpc>
            </a:pPr>
            <a:r>
              <a:rPr lang="ru-RU" sz="2000" dirty="0" smtClean="0">
                <a:latin typeface="Times New Roman" pitchFamily="18" charset="0"/>
                <a:cs typeface="Times New Roman" pitchFamily="18" charset="0"/>
              </a:rPr>
              <a:t>-Определять жанр исполняемого произведения и инструмент на котором исполняется;</a:t>
            </a:r>
          </a:p>
          <a:p>
            <a:pPr indent="358775">
              <a:lnSpc>
                <a:spcPct val="90000"/>
              </a:lnSpc>
            </a:pPr>
            <a:r>
              <a:rPr lang="ru-RU" sz="2000" dirty="0" smtClean="0">
                <a:latin typeface="Times New Roman" pitchFamily="18" charset="0"/>
                <a:cs typeface="Times New Roman" pitchFamily="18" charset="0"/>
              </a:rPr>
              <a:t>-Петь индивидуально и коллективно, в сопровождении и без него;</a:t>
            </a:r>
          </a:p>
          <a:p>
            <a:pPr indent="358775">
              <a:lnSpc>
                <a:spcPct val="90000"/>
              </a:lnSpc>
            </a:pPr>
            <a:r>
              <a:rPr lang="ru-RU" sz="2000" dirty="0" smtClean="0">
                <a:latin typeface="Times New Roman" pitchFamily="18" charset="0"/>
                <a:cs typeface="Times New Roman" pitchFamily="18" charset="0"/>
              </a:rPr>
              <a:t>-Различать жанры литературных произведений, читать наизусть.</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узы</a:t>
            </a:r>
            <a:endParaRPr lang="ru-RU" sz="2000" dirty="0"/>
          </a:p>
        </p:txBody>
      </p:sp>
      <p:sp>
        <p:nvSpPr>
          <p:cNvPr id="3" name="Содержимое 2"/>
          <p:cNvSpPr>
            <a:spLocks noGrp="1"/>
          </p:cNvSpPr>
          <p:nvPr>
            <p:ph idx="1"/>
          </p:nvPr>
        </p:nvSpPr>
        <p:spPr>
          <a:xfrm>
            <a:off x="457200" y="428604"/>
            <a:ext cx="8229600" cy="5697559"/>
          </a:xfrm>
        </p:spPr>
        <p:txBody>
          <a:bodyPr/>
          <a:lstStyle/>
          <a:p>
            <a:endParaRPr lang="ru-RU" dirty="0"/>
          </a:p>
        </p:txBody>
      </p:sp>
      <p:pic>
        <p:nvPicPr>
          <p:cNvPr id="16386" name="Picture 2" descr="J:\муз.шаблоны\getImage (22).jpg"/>
          <p:cNvPicPr>
            <a:picLocks noChangeAspect="1" noChangeArrowheads="1"/>
          </p:cNvPicPr>
          <p:nvPr/>
        </p:nvPicPr>
        <p:blipFill>
          <a:blip r:embed="rId3" cstate="print"/>
          <a:srcRect/>
          <a:stretch>
            <a:fillRect/>
          </a:stretch>
        </p:blipFill>
        <p:spPr bwMode="auto">
          <a:xfrm>
            <a:off x="0" y="-357214"/>
            <a:ext cx="9144000" cy="7858132"/>
          </a:xfrm>
          <a:prstGeom prst="rect">
            <a:avLst/>
          </a:prstGeom>
          <a:noFill/>
        </p:spPr>
      </p:pic>
      <p:sp>
        <p:nvSpPr>
          <p:cNvPr id="6" name="Прямоугольник 5"/>
          <p:cNvSpPr/>
          <p:nvPr/>
        </p:nvSpPr>
        <p:spPr>
          <a:xfrm>
            <a:off x="571472" y="0"/>
            <a:ext cx="8143932" cy="400110"/>
          </a:xfrm>
          <a:prstGeom prst="rect">
            <a:avLst/>
          </a:prstGeom>
        </p:spPr>
        <p:txBody>
          <a:bodyPr wrap="square">
            <a:spAutoFit/>
          </a:bodyPr>
          <a:lstStyle/>
          <a:p>
            <a:r>
              <a:rPr lang="ru-RU" sz="16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Условия и средства эстетического воспитания</a:t>
            </a:r>
            <a:endParaRPr lang="ru-RU" sz="2000" b="1" dirty="0">
              <a:latin typeface="Times New Roman" pitchFamily="18" charset="0"/>
              <a:cs typeface="Times New Roman" pitchFamily="18" charset="0"/>
            </a:endParaRPr>
          </a:p>
        </p:txBody>
      </p:sp>
      <p:sp>
        <p:nvSpPr>
          <p:cNvPr id="7" name="Прямоугольник 6"/>
          <p:cNvSpPr/>
          <p:nvPr/>
        </p:nvSpPr>
        <p:spPr>
          <a:xfrm>
            <a:off x="357158" y="1000108"/>
            <a:ext cx="1771656" cy="4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latin typeface="Times New Roman" pitchFamily="18" charset="0"/>
                <a:cs typeface="Times New Roman" pitchFamily="18" charset="0"/>
              </a:rPr>
              <a:t>Развивающая среда</a:t>
            </a:r>
          </a:p>
          <a:p>
            <a:pPr algn="ctr"/>
            <a:r>
              <a:rPr lang="ru-RU" sz="1400" dirty="0" smtClean="0">
                <a:latin typeface="Times New Roman" pitchFamily="18" charset="0"/>
                <a:cs typeface="Times New Roman" pitchFamily="18" charset="0"/>
              </a:rPr>
              <a:t>. Если обстановка эстетична, красива, если ребенок видит красивые взаимоотношения между  людьми, слышит красивую речь ,такой ребенок с малых лет будет принимать эстетическое окружение как норму.</a:t>
            </a:r>
          </a:p>
          <a:p>
            <a:pPr algn="ctr"/>
            <a:r>
              <a:rPr lang="ru-RU" sz="1400" dirty="0" smtClean="0">
                <a:latin typeface="Times New Roman" pitchFamily="18" charset="0"/>
                <a:cs typeface="Times New Roman" pitchFamily="18" charset="0"/>
              </a:rPr>
              <a:t>Детали эстетики быта:</a:t>
            </a:r>
          </a:p>
          <a:p>
            <a:pPr algn="ctr"/>
            <a:r>
              <a:rPr lang="ru-RU" sz="1400" dirty="0" smtClean="0">
                <a:latin typeface="Times New Roman" pitchFamily="18" charset="0"/>
                <a:cs typeface="Times New Roman" pitchFamily="18" charset="0"/>
              </a:rPr>
              <a:t>-обстановка</a:t>
            </a:r>
          </a:p>
          <a:p>
            <a:pPr algn="ctr"/>
            <a:r>
              <a:rPr lang="ru-RU" sz="1400" dirty="0" smtClean="0">
                <a:latin typeface="Times New Roman" pitchFamily="18" charset="0"/>
                <a:cs typeface="Times New Roman" pitchFamily="18" charset="0"/>
              </a:rPr>
              <a:t>-красота отношений между людьми</a:t>
            </a:r>
          </a:p>
          <a:p>
            <a:pPr algn="ctr"/>
            <a:r>
              <a:rPr lang="ru-RU" sz="1400" dirty="0" smtClean="0">
                <a:latin typeface="Times New Roman" pitchFamily="18" charset="0"/>
                <a:cs typeface="Times New Roman" pitchFamily="18" charset="0"/>
              </a:rPr>
              <a:t>-внешний вид человека</a:t>
            </a:r>
            <a:endParaRPr lang="ru-RU" sz="1400" dirty="0">
              <a:latin typeface="Times New Roman" pitchFamily="18" charset="0"/>
              <a:cs typeface="Times New Roman" pitchFamily="18" charset="0"/>
            </a:endParaRPr>
          </a:p>
        </p:txBody>
      </p:sp>
      <p:sp>
        <p:nvSpPr>
          <p:cNvPr id="8" name="Прямоугольник 7"/>
          <p:cNvSpPr/>
          <p:nvPr/>
        </p:nvSpPr>
        <p:spPr>
          <a:xfrm>
            <a:off x="2571736" y="1000108"/>
            <a:ext cx="1857388" cy="4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Природа</a:t>
            </a:r>
          </a:p>
          <a:p>
            <a:pPr algn="ctr"/>
            <a:r>
              <a:rPr lang="ru-RU" sz="1400" dirty="0" smtClean="0">
                <a:solidFill>
                  <a:schemeClr val="bg1"/>
                </a:solidFill>
                <a:latin typeface="Times New Roman" pitchFamily="18" charset="0"/>
                <a:cs typeface="Times New Roman" pitchFamily="18" charset="0"/>
              </a:rPr>
              <a:t>Гармония, основа  красоты.</a:t>
            </a:r>
          </a:p>
          <a:p>
            <a:pPr algn="ctr"/>
            <a:r>
              <a:rPr lang="ru-RU" sz="1400" dirty="0" smtClean="0">
                <a:solidFill>
                  <a:schemeClr val="bg1"/>
                </a:solidFill>
                <a:latin typeface="Times New Roman" pitchFamily="18" charset="0"/>
                <a:cs typeface="Times New Roman" pitchFamily="18" charset="0"/>
              </a:rPr>
              <a:t>разнообразие красок, звуков,</a:t>
            </a:r>
          </a:p>
          <a:p>
            <a:pPr algn="ctr"/>
            <a:r>
              <a:rPr lang="ru-RU" sz="1400" dirty="0" smtClean="0">
                <a:solidFill>
                  <a:schemeClr val="bg1"/>
                </a:solidFill>
                <a:latin typeface="Times New Roman" pitchFamily="18" charset="0"/>
                <a:cs typeface="Times New Roman" pitchFamily="18" charset="0"/>
              </a:rPr>
              <a:t>форм в их сочетании. Средством она становиться .когда взрослый </a:t>
            </a:r>
          </a:p>
          <a:p>
            <a:pPr algn="ctr"/>
            <a:r>
              <a:rPr lang="ru-RU" sz="1400" dirty="0" smtClean="0">
                <a:solidFill>
                  <a:schemeClr val="bg1"/>
                </a:solidFill>
                <a:latin typeface="Times New Roman" pitchFamily="18" charset="0"/>
                <a:cs typeface="Times New Roman" pitchFamily="18" charset="0"/>
              </a:rPr>
              <a:t>Целенаправленно использует ее «воспитательные возможности» и делает ее наглядной для ребенка</a:t>
            </a:r>
          </a:p>
          <a:p>
            <a:pPr algn="ctr"/>
            <a:endParaRPr lang="ru-RU" sz="1400" dirty="0">
              <a:solidFill>
                <a:schemeClr val="bg1"/>
              </a:solidFill>
              <a:latin typeface="Times New Roman" pitchFamily="18" charset="0"/>
              <a:cs typeface="Times New Roman" pitchFamily="18" charset="0"/>
            </a:endParaRPr>
          </a:p>
          <a:p>
            <a:pPr algn="ctr"/>
            <a:endParaRPr lang="ru-RU" sz="1400" dirty="0" smtClean="0">
              <a:solidFill>
                <a:schemeClr val="bg1"/>
              </a:solidFill>
              <a:latin typeface="Times New Roman" pitchFamily="18" charset="0"/>
              <a:cs typeface="Times New Roman" pitchFamily="18" charset="0"/>
            </a:endParaRPr>
          </a:p>
          <a:p>
            <a:pPr algn="ctr"/>
            <a:endParaRPr lang="ru-RU" sz="1400" dirty="0">
              <a:solidFill>
                <a:schemeClr val="bg1"/>
              </a:solidFill>
              <a:latin typeface="Times New Roman" pitchFamily="18" charset="0"/>
              <a:cs typeface="Times New Roman" pitchFamily="18" charset="0"/>
            </a:endParaRPr>
          </a:p>
          <a:p>
            <a:pPr algn="ctr"/>
            <a:endParaRPr lang="ru-RU" sz="1400" dirty="0" smtClean="0">
              <a:solidFill>
                <a:schemeClr val="bg1"/>
              </a:solidFill>
              <a:latin typeface="Times New Roman" pitchFamily="18" charset="0"/>
              <a:cs typeface="Times New Roman" pitchFamily="18" charset="0"/>
            </a:endParaRPr>
          </a:p>
          <a:p>
            <a:pPr algn="ctr"/>
            <a:endParaRPr lang="ru-RU" sz="1400" dirty="0">
              <a:solidFill>
                <a:schemeClr val="bg1"/>
              </a:solidFill>
              <a:latin typeface="Times New Roman" pitchFamily="18" charset="0"/>
              <a:cs typeface="Times New Roman" pitchFamily="18" charset="0"/>
            </a:endParaRPr>
          </a:p>
          <a:p>
            <a:pPr algn="ctr"/>
            <a:endParaRPr lang="ru-RU" sz="1400" dirty="0" smtClean="0">
              <a:solidFill>
                <a:schemeClr val="bg1"/>
              </a:solidFill>
              <a:latin typeface="Times New Roman" pitchFamily="18" charset="0"/>
              <a:cs typeface="Times New Roman" pitchFamily="18" charset="0"/>
            </a:endParaRPr>
          </a:p>
          <a:p>
            <a:pPr algn="ctr"/>
            <a:endParaRPr lang="ru-RU" sz="1400" dirty="0">
              <a:solidFill>
                <a:schemeClr val="bg1"/>
              </a:solidFill>
              <a:latin typeface="Times New Roman" pitchFamily="18" charset="0"/>
              <a:cs typeface="Times New Roman" pitchFamily="18" charset="0"/>
            </a:endParaRPr>
          </a:p>
        </p:txBody>
      </p:sp>
      <p:sp>
        <p:nvSpPr>
          <p:cNvPr id="9" name="Прямоугольник 8"/>
          <p:cNvSpPr/>
          <p:nvPr/>
        </p:nvSpPr>
        <p:spPr>
          <a:xfrm>
            <a:off x="4786314" y="1000108"/>
            <a:ext cx="1785950" cy="4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Искусство</a:t>
            </a:r>
          </a:p>
          <a:p>
            <a:pPr algn="ctr"/>
            <a:r>
              <a:rPr lang="ru-RU" sz="1400" dirty="0" smtClean="0">
                <a:solidFill>
                  <a:schemeClr val="bg1"/>
                </a:solidFill>
                <a:latin typeface="Times New Roman" pitchFamily="18" charset="0"/>
                <a:cs typeface="Times New Roman" pitchFamily="18" charset="0"/>
              </a:rPr>
              <a:t>(изобразительное ,музыка ,театр, литература  архитектура)</a:t>
            </a:r>
          </a:p>
          <a:p>
            <a:pPr algn="ctr"/>
            <a:r>
              <a:rPr lang="ru-RU" sz="1400" dirty="0" smtClean="0">
                <a:solidFill>
                  <a:schemeClr val="bg1"/>
                </a:solidFill>
                <a:latin typeface="Times New Roman" pitchFamily="18" charset="0"/>
                <a:cs typeface="Times New Roman" pitchFamily="18" charset="0"/>
              </a:rPr>
              <a:t>Мир музыки особенно привлекателен для ребенка. Музыка –это первый вид искусства на который реагирует ребенок,</a:t>
            </a:r>
          </a:p>
          <a:p>
            <a:pPr algn="ctr"/>
            <a:r>
              <a:rPr lang="ru-RU" sz="1400" dirty="0" smtClean="0">
                <a:solidFill>
                  <a:schemeClr val="bg1"/>
                </a:solidFill>
                <a:latin typeface="Times New Roman" pitchFamily="18" charset="0"/>
                <a:cs typeface="Times New Roman" pitchFamily="18" charset="0"/>
              </a:rPr>
              <a:t>поэтом у детей нужно знакомить  с лучшими произведениями народной и классической музыки.</a:t>
            </a:r>
          </a:p>
          <a:p>
            <a:pPr algn="ctr"/>
            <a:endParaRPr lang="ru-RU" sz="1400" dirty="0">
              <a:solidFill>
                <a:schemeClr val="bg1"/>
              </a:solidFill>
              <a:latin typeface="Times New Roman" pitchFamily="18" charset="0"/>
              <a:cs typeface="Times New Roman" pitchFamily="18" charset="0"/>
            </a:endParaRPr>
          </a:p>
          <a:p>
            <a:pPr algn="ctr"/>
            <a:endParaRPr lang="ru-RU" sz="1400" dirty="0">
              <a:solidFill>
                <a:schemeClr val="bg1"/>
              </a:solidFill>
              <a:latin typeface="Times New Roman" pitchFamily="18" charset="0"/>
              <a:cs typeface="Times New Roman" pitchFamily="18" charset="0"/>
            </a:endParaRPr>
          </a:p>
        </p:txBody>
      </p:sp>
      <p:sp>
        <p:nvSpPr>
          <p:cNvPr id="10" name="Прямоугольник 9"/>
          <p:cNvSpPr/>
          <p:nvPr/>
        </p:nvSpPr>
        <p:spPr>
          <a:xfrm>
            <a:off x="7000892" y="1000108"/>
            <a:ext cx="1785950" cy="4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b="1" dirty="0" smtClean="0">
                <a:solidFill>
                  <a:schemeClr val="tx1"/>
                </a:solidFill>
                <a:latin typeface="Times New Roman" pitchFamily="18" charset="0"/>
                <a:cs typeface="Times New Roman" pitchFamily="18" charset="0"/>
              </a:rPr>
              <a:t>Художественная деятельность</a:t>
            </a:r>
          </a:p>
          <a:p>
            <a:pPr algn="ctr"/>
            <a:r>
              <a:rPr lang="ru-RU" sz="1400" dirty="0" smtClean="0">
                <a:solidFill>
                  <a:schemeClr val="bg1"/>
                </a:solidFill>
                <a:latin typeface="Times New Roman" pitchFamily="18" charset="0"/>
                <a:cs typeface="Times New Roman" pitchFamily="18" charset="0"/>
              </a:rPr>
              <a:t>Деятельность непосредственна связана с видами искусства</a:t>
            </a:r>
          </a:p>
          <a:p>
            <a:pPr algn="ctr"/>
            <a:r>
              <a:rPr lang="ru-RU" sz="1400" dirty="0" smtClean="0">
                <a:solidFill>
                  <a:schemeClr val="bg1"/>
                </a:solidFill>
                <a:latin typeface="Times New Roman" pitchFamily="18" charset="0"/>
                <a:cs typeface="Times New Roman" pitchFamily="18" charset="0"/>
              </a:rPr>
              <a:t>(театрализованные игры,</a:t>
            </a:r>
          </a:p>
          <a:p>
            <a:pPr algn="ctr"/>
            <a:r>
              <a:rPr lang="ru-RU" sz="1400" dirty="0" err="1" smtClean="0">
                <a:solidFill>
                  <a:schemeClr val="bg1"/>
                </a:solidFill>
                <a:latin typeface="Times New Roman" pitchFamily="18" charset="0"/>
                <a:cs typeface="Times New Roman" pitchFamily="18" charset="0"/>
              </a:rPr>
              <a:t>Музицирование</a:t>
            </a:r>
            <a:r>
              <a:rPr lang="ru-RU" sz="1400" dirty="0" smtClean="0">
                <a:solidFill>
                  <a:schemeClr val="bg1"/>
                </a:solidFill>
                <a:latin typeface="Times New Roman" pitchFamily="18" charset="0"/>
                <a:cs typeface="Times New Roman" pitchFamily="18" charset="0"/>
              </a:rPr>
              <a:t>,</a:t>
            </a:r>
          </a:p>
          <a:p>
            <a:pPr algn="ctr"/>
            <a:r>
              <a:rPr lang="ru-RU" sz="1400" dirty="0" smtClean="0">
                <a:solidFill>
                  <a:schemeClr val="bg1"/>
                </a:solidFill>
                <a:latin typeface="Times New Roman" pitchFamily="18" charset="0"/>
                <a:cs typeface="Times New Roman" pitchFamily="18" charset="0"/>
              </a:rPr>
              <a:t>словесно-художественное творчество,</a:t>
            </a:r>
          </a:p>
          <a:p>
            <a:pPr algn="ctr"/>
            <a:r>
              <a:rPr lang="ru-RU" sz="1400" dirty="0" smtClean="0">
                <a:solidFill>
                  <a:schemeClr val="bg1"/>
                </a:solidFill>
                <a:latin typeface="Times New Roman" pitchFamily="18" charset="0"/>
                <a:cs typeface="Times New Roman" pitchFamily="18" charset="0"/>
              </a:rPr>
              <a:t>изобразительное </a:t>
            </a:r>
            <a:r>
              <a:rPr lang="ru-RU" sz="1400" dirty="0" err="1" smtClean="0">
                <a:solidFill>
                  <a:schemeClr val="bg1"/>
                </a:solidFill>
                <a:latin typeface="Times New Roman" pitchFamily="18" charset="0"/>
                <a:cs typeface="Times New Roman" pitchFamily="18" charset="0"/>
              </a:rPr>
              <a:t>декаротивно-прикладное</a:t>
            </a:r>
            <a:r>
              <a:rPr lang="ru-RU" sz="1400" dirty="0" smtClean="0">
                <a:solidFill>
                  <a:schemeClr val="bg1"/>
                </a:solidFill>
                <a:latin typeface="Times New Roman" pitchFamily="18" charset="0"/>
                <a:cs typeface="Times New Roman" pitchFamily="18" charset="0"/>
              </a:rPr>
              <a:t> искусство. В художественной деятельности присутствует воспроизводящий(репродуктивный) фактор и </a:t>
            </a:r>
            <a:r>
              <a:rPr lang="ru-RU" sz="1400" dirty="0" err="1" smtClean="0">
                <a:solidFill>
                  <a:schemeClr val="bg1"/>
                </a:solidFill>
                <a:latin typeface="Times New Roman" pitchFamily="18" charset="0"/>
                <a:cs typeface="Times New Roman" pitchFamily="18" charset="0"/>
              </a:rPr>
              <a:t>тврческий</a:t>
            </a:r>
            <a:r>
              <a:rPr lang="ru-RU" sz="1400" dirty="0" smtClean="0">
                <a:solidFill>
                  <a:schemeClr val="bg1"/>
                </a:solidFill>
                <a:latin typeface="Times New Roman" pitchFamily="18" charset="0"/>
                <a:cs typeface="Times New Roman" pitchFamily="18" charset="0"/>
              </a:rPr>
              <a:t>.</a:t>
            </a:r>
          </a:p>
          <a:p>
            <a:pPr algn="ctr"/>
            <a:endParaRPr lang="ru-RU" sz="1400" b="1" dirty="0">
              <a:solidFill>
                <a:schemeClr val="tx1"/>
              </a:solidFill>
              <a:latin typeface="Times New Roman" pitchFamily="18" charset="0"/>
              <a:cs typeface="Times New Roman" pitchFamily="18" charset="0"/>
            </a:endParaRPr>
          </a:p>
        </p:txBody>
      </p:sp>
      <p:sp>
        <p:nvSpPr>
          <p:cNvPr id="12" name="Стрелка вниз 11"/>
          <p:cNvSpPr/>
          <p:nvPr/>
        </p:nvSpPr>
        <p:spPr>
          <a:xfrm>
            <a:off x="7429520" y="500042"/>
            <a:ext cx="85725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низ 13"/>
          <p:cNvSpPr/>
          <p:nvPr/>
        </p:nvSpPr>
        <p:spPr>
          <a:xfrm>
            <a:off x="5286380" y="500042"/>
            <a:ext cx="85725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низ 14"/>
          <p:cNvSpPr/>
          <p:nvPr/>
        </p:nvSpPr>
        <p:spPr>
          <a:xfrm>
            <a:off x="3143240" y="500042"/>
            <a:ext cx="913260"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низ 15"/>
          <p:cNvSpPr/>
          <p:nvPr/>
        </p:nvSpPr>
        <p:spPr>
          <a:xfrm>
            <a:off x="928662" y="500042"/>
            <a:ext cx="85725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endParaRPr lang="ru-RU" dirty="0"/>
          </a:p>
        </p:txBody>
      </p:sp>
      <p:pic>
        <p:nvPicPr>
          <p:cNvPr id="17410" name="Picture 2" descr="J:\муз.шаблоны\getImage (22).jpg"/>
          <p:cNvPicPr>
            <a:picLocks noChangeAspect="1" noChangeArrowheads="1"/>
          </p:cNvPicPr>
          <p:nvPr/>
        </p:nvPicPr>
        <p:blipFill>
          <a:blip r:embed="rId2" cstate="print"/>
          <a:srcRect/>
          <a:stretch>
            <a:fillRect/>
          </a:stretch>
        </p:blipFill>
        <p:spPr bwMode="auto">
          <a:xfrm>
            <a:off x="0" y="0"/>
            <a:ext cx="9144000" cy="7429480"/>
          </a:xfrm>
          <a:prstGeom prst="rect">
            <a:avLst/>
          </a:prstGeom>
          <a:noFill/>
        </p:spPr>
      </p:pic>
      <p:sp>
        <p:nvSpPr>
          <p:cNvPr id="6" name="Прямоугольник 5"/>
          <p:cNvSpPr/>
          <p:nvPr/>
        </p:nvSpPr>
        <p:spPr>
          <a:xfrm>
            <a:off x="714348" y="2285992"/>
            <a:ext cx="2200284" cy="29289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latin typeface="Times New Roman" pitchFamily="18" charset="0"/>
                <a:cs typeface="Times New Roman" pitchFamily="18" charset="0"/>
              </a:rPr>
              <a:t>-Способность осмыслению чувства прекрасного;</a:t>
            </a:r>
          </a:p>
          <a:p>
            <a:pPr algn="ctr"/>
            <a:r>
              <a:rPr lang="ru-RU" dirty="0" smtClean="0">
                <a:solidFill>
                  <a:schemeClr val="bg1"/>
                </a:solidFill>
                <a:latin typeface="Times New Roman" pitchFamily="18" charset="0"/>
                <a:cs typeface="Times New Roman" pitchFamily="18" charset="0"/>
              </a:rPr>
              <a:t>-формирование эстетического сужения;</a:t>
            </a:r>
          </a:p>
          <a:p>
            <a:pPr algn="ctr"/>
            <a:r>
              <a:rPr lang="ru-RU" dirty="0" smtClean="0">
                <a:solidFill>
                  <a:schemeClr val="bg1"/>
                </a:solidFill>
                <a:latin typeface="Times New Roman" pitchFamily="18" charset="0"/>
                <a:cs typeface="Times New Roman" pitchFamily="18" charset="0"/>
              </a:rPr>
              <a:t>-интерес в приобретение  художественных знаний</a:t>
            </a:r>
            <a:endParaRPr lang="ru-RU" dirty="0">
              <a:solidFill>
                <a:schemeClr val="bg1"/>
              </a:solidFill>
              <a:latin typeface="Times New Roman" pitchFamily="18" charset="0"/>
              <a:cs typeface="Times New Roman" pitchFamily="18" charset="0"/>
            </a:endParaRPr>
          </a:p>
        </p:txBody>
      </p:sp>
      <p:cxnSp>
        <p:nvCxnSpPr>
          <p:cNvPr id="8" name="Прямая со стрелкой 7"/>
          <p:cNvCxnSpPr/>
          <p:nvPr/>
        </p:nvCxnSpPr>
        <p:spPr>
          <a:xfrm rot="5400000" flipH="1" flipV="1">
            <a:off x="1785918" y="4714884"/>
            <a:ext cx="71438"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Прямоугольник 17"/>
          <p:cNvSpPr/>
          <p:nvPr/>
        </p:nvSpPr>
        <p:spPr>
          <a:xfrm>
            <a:off x="500034" y="571481"/>
            <a:ext cx="8215370" cy="400110"/>
          </a:xfrm>
          <a:prstGeom prst="rect">
            <a:avLst/>
          </a:prstGeom>
        </p:spPr>
        <p:txBody>
          <a:bodyPr wrap="square">
            <a:spAutoFit/>
          </a:bodyPr>
          <a:lstStyle/>
          <a:p>
            <a:r>
              <a:rPr lang="ru-RU" sz="2000" b="1" dirty="0" smtClean="0">
                <a:latin typeface="Times New Roman" pitchFamily="18" charset="0"/>
                <a:cs typeface="Times New Roman" pitchFamily="18" charset="0"/>
              </a:rPr>
              <a:t>        Художественно-эстетическое отношение к действительности:</a:t>
            </a:r>
            <a:endParaRPr lang="ru-RU" sz="2000" b="1" dirty="0"/>
          </a:p>
        </p:txBody>
      </p:sp>
      <p:sp>
        <p:nvSpPr>
          <p:cNvPr id="19" name="Прямоугольник 18"/>
          <p:cNvSpPr/>
          <p:nvPr/>
        </p:nvSpPr>
        <p:spPr>
          <a:xfrm>
            <a:off x="3643306" y="2285992"/>
            <a:ext cx="2214578" cy="29289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a:t>
            </a:r>
            <a:r>
              <a:rPr lang="ru-RU" dirty="0" smtClean="0">
                <a:latin typeface="Times New Roman" pitchFamily="18" charset="0"/>
                <a:cs typeface="Times New Roman" pitchFamily="18" charset="0"/>
              </a:rPr>
              <a:t>развитый художественно-эстетический вкус;</a:t>
            </a:r>
          </a:p>
          <a:p>
            <a:pPr algn="ctr"/>
            <a:r>
              <a:rPr lang="ru-RU" dirty="0" smtClean="0">
                <a:latin typeface="Times New Roman" pitchFamily="18" charset="0"/>
                <a:cs typeface="Times New Roman" pitchFamily="18" charset="0"/>
              </a:rPr>
              <a:t>-осознание эстетических свойств произведений;</a:t>
            </a:r>
          </a:p>
          <a:p>
            <a:pPr algn="ctr"/>
            <a:r>
              <a:rPr lang="ru-RU" dirty="0" smtClean="0">
                <a:latin typeface="Times New Roman" pitchFamily="18" charset="0"/>
                <a:cs typeface="Times New Roman" pitchFamily="18" charset="0"/>
              </a:rPr>
              <a:t>-эмоционально-эстетическая оценка произведений искусства</a:t>
            </a:r>
            <a:endParaRPr lang="ru-RU" dirty="0">
              <a:latin typeface="Times New Roman" pitchFamily="18" charset="0"/>
              <a:cs typeface="Times New Roman" pitchFamily="18" charset="0"/>
            </a:endParaRPr>
          </a:p>
        </p:txBody>
      </p:sp>
      <p:sp>
        <p:nvSpPr>
          <p:cNvPr id="20" name="Прямоугольник 19"/>
          <p:cNvSpPr/>
          <p:nvPr/>
        </p:nvSpPr>
        <p:spPr>
          <a:xfrm>
            <a:off x="6572264" y="2285992"/>
            <a:ext cx="2143140" cy="29289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atin typeface="Times New Roman" pitchFamily="18" charset="0"/>
                <a:cs typeface="Times New Roman" pitchFamily="18" charset="0"/>
              </a:rPr>
              <a:t>-потребность в создании продуктов ручного творчества,</a:t>
            </a:r>
          </a:p>
          <a:p>
            <a:pPr algn="ctr"/>
            <a:r>
              <a:rPr lang="ru-RU" dirty="0" smtClean="0">
                <a:latin typeface="Times New Roman" pitchFamily="18" charset="0"/>
                <a:cs typeface="Times New Roman" pitchFamily="18" charset="0"/>
              </a:rPr>
              <a:t>-владение техникой ручного творчества,</a:t>
            </a:r>
          </a:p>
          <a:p>
            <a:pPr algn="ctr"/>
            <a:r>
              <a:rPr lang="ru-RU" dirty="0" smtClean="0">
                <a:latin typeface="Times New Roman" pitchFamily="18" charset="0"/>
                <a:cs typeface="Times New Roman" pitchFamily="18" charset="0"/>
              </a:rPr>
              <a:t>-эстетического освоения ручного творчества</a:t>
            </a:r>
            <a:endParaRPr lang="ru-RU" dirty="0">
              <a:latin typeface="Times New Roman" pitchFamily="18" charset="0"/>
              <a:cs typeface="Times New Roman" pitchFamily="18" charset="0"/>
            </a:endParaRPr>
          </a:p>
        </p:txBody>
      </p:sp>
      <p:sp>
        <p:nvSpPr>
          <p:cNvPr id="21" name="Стрелка вниз 20"/>
          <p:cNvSpPr/>
          <p:nvPr/>
        </p:nvSpPr>
        <p:spPr>
          <a:xfrm>
            <a:off x="4286248" y="1000108"/>
            <a:ext cx="71438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низ 22"/>
          <p:cNvSpPr/>
          <p:nvPr/>
        </p:nvSpPr>
        <p:spPr>
          <a:xfrm flipH="1">
            <a:off x="1428728" y="1000108"/>
            <a:ext cx="714380"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p:cNvSpPr/>
          <p:nvPr/>
        </p:nvSpPr>
        <p:spPr>
          <a:xfrm>
            <a:off x="7358082" y="1000108"/>
            <a:ext cx="642942"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642910" y="428604"/>
            <a:ext cx="7929618" cy="461665"/>
          </a:xfrm>
          <a:prstGeom prst="rect">
            <a:avLst/>
          </a:prstGeom>
        </p:spPr>
        <p:txBody>
          <a:bodyPr wrap="square">
            <a:spAutoFit/>
          </a:bodyPr>
          <a:lstStyle/>
          <a:p>
            <a:r>
              <a:rPr lang="ru-RU" sz="2400" b="1" u="sng" dirty="0" smtClean="0">
                <a:latin typeface="Times New Roman" pitchFamily="18" charset="0"/>
                <a:cs typeface="Times New Roman" pitchFamily="18" charset="0"/>
              </a:rPr>
              <a:t>К завершению дошкольного образования  (к 7 годам):</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6" name="Прямоугольник 5"/>
          <p:cNvSpPr/>
          <p:nvPr/>
        </p:nvSpPr>
        <p:spPr>
          <a:xfrm>
            <a:off x="642910" y="1071546"/>
            <a:ext cx="8001056" cy="4247317"/>
          </a:xfrm>
          <a:prstGeom prst="rect">
            <a:avLst/>
          </a:prstGeom>
        </p:spPr>
        <p:txBody>
          <a:bodyPr wrap="square">
            <a:spAutoFit/>
          </a:bodyPr>
          <a:lstStyle/>
          <a:p>
            <a:pPr indent="358775"/>
            <a:r>
              <a:rPr lang="ru-RU" dirty="0" smtClean="0">
                <a:latin typeface="Times New Roman" pitchFamily="18" charset="0"/>
                <a:cs typeface="Arial" charset="0"/>
              </a:rPr>
              <a:t>-ребёнок обладает развитым воображением, которое реализуется в разных видах деятельности,</a:t>
            </a:r>
          </a:p>
          <a:p>
            <a:pPr indent="358775"/>
            <a:r>
              <a:rPr lang="ru-RU" dirty="0" smtClean="0">
                <a:latin typeface="Times New Roman" pitchFamily="18" charset="0"/>
                <a:cs typeface="Arial" charset="0"/>
              </a:rPr>
              <a:t>-ребёнок достаточно хорошо владеет устной речью, может выражать свои мысли и желания, может использовать речь для выражения своих мыслей, чувств и желаний, построения речевого высказывания в ситуации общения, может выделять звуки в словах, у ребёнка складываются предпосылки грамотности;</a:t>
            </a:r>
          </a:p>
          <a:p>
            <a:pPr indent="358775"/>
            <a:r>
              <a:rPr lang="ru-RU" dirty="0" smtClean="0">
                <a:latin typeface="Times New Roman" pitchFamily="18" charset="0"/>
                <a:cs typeface="Arial" charset="0"/>
              </a:rPr>
              <a:t>- у ребёнка развита крупная и мелкая моторика; он подвижен, вынослив, владеет основными движения, может контролировать свои движения и управлять ими; </a:t>
            </a:r>
          </a:p>
          <a:p>
            <a:pPr indent="358775"/>
            <a:r>
              <a:rPr lang="ru-RU" dirty="0" smtClean="0">
                <a:latin typeface="Times New Roman" pitchFamily="18" charset="0"/>
                <a:cs typeface="Arial" charset="0"/>
              </a:rPr>
              <a:t>-ребёнок способен к волевым усилиям, может следовать социальным нормам поведения и правилам в разных видах деятельности, во взаимоотношениях со взрослыми и сверстниками, может соблюдать правила безопасного поведения и личной гигиены.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J:\муз.шаблоны\getImage (22).jpg"/>
          <p:cNvPicPr>
            <a:picLocks noGrp="1" noChangeAspect="1" noChangeArrowheads="1"/>
          </p:cNvPicPr>
          <p:nvPr>
            <p:ph idx="1"/>
          </p:nvPr>
        </p:nvPicPr>
        <p:blipFill>
          <a:blip r:embed="rId2" cstate="print"/>
          <a:srcRect/>
          <a:stretch>
            <a:fillRect/>
          </a:stretch>
        </p:blipFill>
        <p:spPr bwMode="auto">
          <a:xfrm>
            <a:off x="0" y="0"/>
            <a:ext cx="9143999" cy="6858000"/>
          </a:xfrm>
          <a:prstGeom prst="rect">
            <a:avLst/>
          </a:prstGeom>
          <a:noFill/>
        </p:spPr>
      </p:pic>
      <p:sp>
        <p:nvSpPr>
          <p:cNvPr id="5" name="Прямоугольник 4"/>
          <p:cNvSpPr/>
          <p:nvPr/>
        </p:nvSpPr>
        <p:spPr>
          <a:xfrm>
            <a:off x="500034" y="357166"/>
            <a:ext cx="8143932" cy="830997"/>
          </a:xfrm>
          <a:prstGeom prst="rect">
            <a:avLst/>
          </a:prstGeom>
        </p:spPr>
        <p:txBody>
          <a:bodyPr wrap="square">
            <a:spAutoFit/>
          </a:bodyPr>
          <a:lstStyle/>
          <a:p>
            <a:r>
              <a:rPr lang="ru-RU" sz="2400" dirty="0" smtClean="0">
                <a:effectLst>
                  <a:outerShdw blurRad="38100" dist="38100" dir="2700000" algn="tl">
                    <a:srgbClr val="C0C0C0"/>
                  </a:outerShdw>
                </a:effectLst>
                <a:latin typeface="Times New Roman" pitchFamily="18" charset="0"/>
                <a:cs typeface="Arial" charset="0"/>
              </a:rPr>
              <a:t>    Реализация художественно-эстетического направления</a:t>
            </a:r>
          </a:p>
          <a:p>
            <a:r>
              <a:rPr lang="ru-RU" sz="2400" dirty="0">
                <a:effectLst>
                  <a:outerShdw blurRad="38100" dist="38100" dir="2700000" algn="tl">
                    <a:srgbClr val="C0C0C0"/>
                  </a:outerShdw>
                </a:effectLst>
                <a:latin typeface="Times New Roman" pitchFamily="18" charset="0"/>
                <a:cs typeface="Arial" charset="0"/>
              </a:rPr>
              <a:t> </a:t>
            </a:r>
            <a:r>
              <a:rPr lang="ru-RU" sz="2400" dirty="0" smtClean="0">
                <a:effectLst>
                  <a:outerShdw blurRad="38100" dist="38100" dir="2700000" algn="tl">
                    <a:srgbClr val="C0C0C0"/>
                  </a:outerShdw>
                </a:effectLst>
                <a:latin typeface="Times New Roman" pitchFamily="18" charset="0"/>
                <a:cs typeface="Arial" charset="0"/>
              </a:rPr>
              <a:t>           развития детей дошкольного возраста в ФГОС</a:t>
            </a:r>
          </a:p>
        </p:txBody>
      </p:sp>
      <p:sp>
        <p:nvSpPr>
          <p:cNvPr id="6" name="Прямоугольник 5"/>
          <p:cNvSpPr/>
          <p:nvPr/>
        </p:nvSpPr>
        <p:spPr>
          <a:xfrm>
            <a:off x="642910" y="1166843"/>
            <a:ext cx="7858180" cy="3754874"/>
          </a:xfrm>
          <a:prstGeom prst="rect">
            <a:avLst/>
          </a:prstGeom>
        </p:spPr>
        <p:txBody>
          <a:bodyPr wrap="square">
            <a:spAutoFit/>
          </a:bodyPr>
          <a:lstStyle/>
          <a:p>
            <a:endParaRPr lang="ru-RU" b="1" dirty="0" smtClean="0">
              <a:effectLst>
                <a:outerShdw blurRad="38100" dist="38100" dir="2700000" algn="tl">
                  <a:srgbClr val="C0C0C0"/>
                </a:outerShdw>
              </a:effectLst>
              <a:latin typeface="Times New Roman" pitchFamily="18" charset="0"/>
              <a:cs typeface="Arial" charset="0"/>
            </a:endParaRPr>
          </a:p>
          <a:p>
            <a:endParaRPr lang="ru-RU" sz="2000" b="1" dirty="0" smtClean="0">
              <a:effectLst>
                <a:outerShdw blurRad="38100" dist="38100" dir="2700000" algn="tl">
                  <a:srgbClr val="C0C0C0"/>
                </a:outerShdw>
              </a:effectLst>
              <a:latin typeface="Times New Roman" pitchFamily="18" charset="0"/>
              <a:cs typeface="Arial" charset="0"/>
            </a:endParaRPr>
          </a:p>
          <a:p>
            <a:r>
              <a:rPr lang="ru-RU" sz="2000" b="1" dirty="0" smtClean="0">
                <a:effectLst>
                  <a:outerShdw blurRad="38100" dist="38100" dir="2700000" algn="tl">
                    <a:srgbClr val="C0C0C0"/>
                  </a:outerShdw>
                </a:effectLst>
                <a:latin typeface="Times New Roman" pitchFamily="18" charset="0"/>
                <a:cs typeface="Arial" charset="0"/>
              </a:rPr>
              <a:t>Художественно-эстетическое развитие</a:t>
            </a:r>
            <a:r>
              <a:rPr lang="ru-RU" sz="2000" dirty="0" smtClean="0">
                <a:effectLst>
                  <a:outerShdw blurRad="38100" dist="38100" dir="2700000" algn="tl">
                    <a:srgbClr val="C0C0C0"/>
                  </a:outerShdw>
                </a:effectLst>
                <a:latin typeface="Times New Roman" pitchFamily="18" charset="0"/>
                <a:cs typeface="Arial" charset="0"/>
              </a:rPr>
              <a:t> предполагает развитие предпосылок ценностно-смыслового восприятия и понимания произведений искусства (словесного, музыкального, изобразительного), мира природы; становление эстетического отношения к окружающему миру; формирование элементарных представлений о видах искусства; восприятие музыки, художественной литературы, фольклора; стимулирование сопереживания персонажам художественных произведений; реализацию самостоятельной творческой деятельности детей (изобразительной, конструктивно-модельной, музыкальной и др.).</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642910" y="928670"/>
            <a:ext cx="7929618" cy="4081117"/>
          </a:xfrm>
          <a:prstGeom prst="rect">
            <a:avLst/>
          </a:prstGeom>
        </p:spPr>
        <p:txBody>
          <a:bodyPr wrap="square">
            <a:spAutoFit/>
          </a:bodyPr>
          <a:lstStyle/>
          <a:p>
            <a:pPr indent="358775">
              <a:lnSpc>
                <a:spcPct val="90000"/>
              </a:lnSpc>
            </a:pPr>
            <a:r>
              <a:rPr lang="ru-RU" sz="2400" dirty="0" smtClean="0">
                <a:latin typeface="Times New Roman" pitchFamily="18" charset="0"/>
                <a:cs typeface="Arial" charset="0"/>
              </a:rPr>
              <a:t>-ребёнок проявляет любознательность, задаёт вопросы взрослым и сверстникам, интересуется причинно-следственными связями, пытается самостоятельно придумывать объяснения явлениям природы и поступкам людей; склонен наблюдать, экспериментировать. Обладает начальными знаниями о себе, о природном и социальном мире, в котором он живёт; знаком с произведениями детской литературы, обладает элементарными представлениями из области живой природы, естествознания, математики, истории и т.п.; ребёнок способен к принятию собственных решений, опираясь на свои знания и умения в различных видах деятельности</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428596" y="571480"/>
            <a:ext cx="8286808" cy="3748719"/>
          </a:xfrm>
          <a:prstGeom prst="rect">
            <a:avLst/>
          </a:prstGeom>
        </p:spPr>
        <p:txBody>
          <a:bodyPr wrap="square">
            <a:spAutoFit/>
          </a:bodyPr>
          <a:lstStyle/>
          <a:p>
            <a:pPr indent="358775">
              <a:lnSpc>
                <a:spcPct val="90000"/>
              </a:lnSpc>
            </a:pPr>
            <a:r>
              <a:rPr lang="ru-RU" sz="2400" dirty="0" smtClean="0">
                <a:latin typeface="Times New Roman" pitchFamily="18" charset="0"/>
                <a:cs typeface="Arial" charset="0"/>
              </a:rPr>
              <a:t>Все перечисленные характеристики являются необходимыми предпосылками для перехода на следующий уровень начального общего образования, успешной адаптации к условиям жизни в общеобразовательной организации и требованиям образовательной деятельности; степень реального развития этих характеристик и способности ребенка их проявлять к моменту перехода на следующий уровень образования может существенно варьировать у разных детей в силу различий в условиях жизни и индивидуальных особенностей развития конкретного ребенка.</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785786" y="857232"/>
            <a:ext cx="7643866" cy="3416320"/>
          </a:xfrm>
          <a:prstGeom prst="rect">
            <a:avLst/>
          </a:prstGeom>
        </p:spPr>
        <p:txBody>
          <a:bodyPr wrap="square">
            <a:spAutoFit/>
          </a:bodyPr>
          <a:lstStyle/>
          <a:p>
            <a:pPr indent="358775"/>
            <a:r>
              <a:rPr lang="ru-RU" sz="2400" dirty="0" smtClean="0">
                <a:effectLst>
                  <a:outerShdw blurRad="38100" dist="38100" dir="2700000" algn="tl">
                    <a:srgbClr val="C0C0C0"/>
                  </a:outerShdw>
                </a:effectLst>
                <a:latin typeface="Times New Roman" pitchFamily="18" charset="0"/>
                <a:cs typeface="Arial" charset="0"/>
              </a:rPr>
              <a:t>Успешность художественно-эстетической деятельности определяется увлеченностью и способностью детей свободно использовать приобретенные знания, умения и навыки в самом процессе деятельности и находить оригинальные решения поставленных задач. У детей постоянно развивается творческое, гибкое мышление, фантазия и воображение. Творческий поиск в конкретном виде деятельности приводит к положительным результатам.</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428596" y="571481"/>
            <a:ext cx="8215370" cy="954107"/>
          </a:xfrm>
          <a:prstGeom prst="rect">
            <a:avLst/>
          </a:prstGeom>
        </p:spPr>
        <p:txBody>
          <a:bodyPr wrap="square">
            <a:spAutoFit/>
          </a:bodyPr>
          <a:lstStyle/>
          <a:p>
            <a:r>
              <a:rPr lang="ru-RU" sz="2800" b="1" dirty="0" smtClean="0">
                <a:solidFill>
                  <a:schemeClr val="hlink"/>
                </a:solidFill>
                <a:effectLst>
                  <a:outerShdw blurRad="38100" dist="38100" dir="2700000" algn="tl">
                    <a:srgbClr val="C0C0C0"/>
                  </a:outerShdw>
                </a:effectLst>
                <a:latin typeface="Times New Roman" pitchFamily="18" charset="0"/>
                <a:cs typeface="Arial" charset="0"/>
              </a:rPr>
              <a:t>Целевые ориентиры на этапе завершения</a:t>
            </a:r>
            <a:br>
              <a:rPr lang="ru-RU" sz="2800" b="1" dirty="0" smtClean="0">
                <a:solidFill>
                  <a:schemeClr val="hlink"/>
                </a:solidFill>
                <a:effectLst>
                  <a:outerShdw blurRad="38100" dist="38100" dir="2700000" algn="tl">
                    <a:srgbClr val="C0C0C0"/>
                  </a:outerShdw>
                </a:effectLst>
                <a:latin typeface="Times New Roman" pitchFamily="18" charset="0"/>
                <a:cs typeface="Arial" charset="0"/>
              </a:rPr>
            </a:br>
            <a:r>
              <a:rPr lang="ru-RU" sz="2800" b="1" dirty="0" smtClean="0">
                <a:solidFill>
                  <a:schemeClr val="hlink"/>
                </a:solidFill>
                <a:effectLst>
                  <a:outerShdw blurRad="38100" dist="38100" dir="2700000" algn="tl">
                    <a:srgbClr val="C0C0C0"/>
                  </a:outerShdw>
                </a:effectLst>
                <a:latin typeface="Times New Roman" pitchFamily="18" charset="0"/>
                <a:cs typeface="Arial" charset="0"/>
              </a:rPr>
              <a:t>дошкольного образования:</a:t>
            </a:r>
            <a:endParaRPr lang="ru-RU" sz="2800" dirty="0"/>
          </a:p>
        </p:txBody>
      </p:sp>
      <p:sp>
        <p:nvSpPr>
          <p:cNvPr id="6" name="Прямоугольник 5"/>
          <p:cNvSpPr/>
          <p:nvPr/>
        </p:nvSpPr>
        <p:spPr>
          <a:xfrm>
            <a:off x="642910" y="2011689"/>
            <a:ext cx="7929618" cy="2751522"/>
          </a:xfrm>
          <a:prstGeom prst="rect">
            <a:avLst/>
          </a:prstGeom>
        </p:spPr>
        <p:txBody>
          <a:bodyPr wrap="square">
            <a:spAutoFit/>
          </a:bodyPr>
          <a:lstStyle/>
          <a:p>
            <a:pPr indent="358775">
              <a:lnSpc>
                <a:spcPct val="90000"/>
              </a:lnSpc>
            </a:pPr>
            <a:r>
              <a:rPr lang="ru-RU" sz="2400" dirty="0" smtClean="0">
                <a:effectLst>
                  <a:outerShdw blurRad="38100" dist="38100" dir="2700000" algn="tl">
                    <a:srgbClr val="C0C0C0"/>
                  </a:outerShdw>
                </a:effectLst>
                <a:latin typeface="Times New Roman" pitchFamily="18" charset="0"/>
                <a:cs typeface="Arial" charset="0"/>
              </a:rPr>
              <a:t>ребенок овладевает основными культурными способами деятельности, проявляет инициативу и самостоятельность в разных видах деятельности - игре, общении, познавательно-исследовательской деятельности, конструировании, художественно-эстетической деятельности и др.; </a:t>
            </a:r>
          </a:p>
          <a:p>
            <a:pPr indent="358775">
              <a:lnSpc>
                <a:spcPct val="90000"/>
              </a:lnSpc>
            </a:pPr>
            <a:r>
              <a:rPr lang="ru-RU" sz="2400" dirty="0" smtClean="0">
                <a:effectLst>
                  <a:outerShdw blurRad="38100" dist="38100" dir="2700000" algn="tl">
                    <a:srgbClr val="C0C0C0"/>
                  </a:outerShdw>
                </a:effectLst>
                <a:latin typeface="Times New Roman" pitchFamily="18" charset="0"/>
                <a:cs typeface="Arial" charset="0"/>
              </a:rPr>
              <a:t>ребенок обладает развитым воображением, которое реализуется в разных видах деятельности,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500034" y="500042"/>
            <a:ext cx="8143932" cy="3539430"/>
          </a:xfrm>
          <a:prstGeom prst="rect">
            <a:avLst/>
          </a:prstGeom>
        </p:spPr>
        <p:txBody>
          <a:bodyPr wrap="square">
            <a:spAutoFit/>
          </a:bodyPr>
          <a:lstStyle/>
          <a:p>
            <a:pPr indent="358775"/>
            <a:r>
              <a:rPr lang="ru-RU" sz="2800" b="1" dirty="0" smtClean="0">
                <a:latin typeface="Times New Roman" pitchFamily="18" charset="0"/>
                <a:cs typeface="Arial" charset="0"/>
              </a:rPr>
              <a:t>Целевые ориентиры Программы выступают основаниями</a:t>
            </a:r>
            <a:r>
              <a:rPr lang="ru-RU" sz="2800" dirty="0" smtClean="0">
                <a:latin typeface="Times New Roman" pitchFamily="18" charset="0"/>
                <a:cs typeface="Arial" charset="0"/>
              </a:rPr>
              <a:t> преемственности дошкольного и начального общего образования. При соблюдении требований к условиям реализации Программы настоящие целевые ориентиры предполагают формирование у детей дошкольного возраста предпосылок учебной деятельности на этапе завершения ими дошкольного образования.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843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357290" y="500042"/>
            <a:ext cx="7000924" cy="769441"/>
          </a:xfrm>
          <a:prstGeom prst="rect">
            <a:avLst/>
          </a:prstGeom>
        </p:spPr>
        <p:txBody>
          <a:bodyPr wrap="square">
            <a:spAutoFit/>
          </a:bodyPr>
          <a:lstStyle/>
          <a:p>
            <a:r>
              <a:rPr lang="ru-RU" sz="4400" b="1" dirty="0" smtClean="0">
                <a:latin typeface="Times New Roman" pitchFamily="18" charset="0"/>
                <a:cs typeface="Times New Roman" pitchFamily="18" charset="0"/>
              </a:rPr>
              <a:t>            Литература:</a:t>
            </a:r>
          </a:p>
        </p:txBody>
      </p:sp>
      <p:sp>
        <p:nvSpPr>
          <p:cNvPr id="6" name="Прямоугольник 5"/>
          <p:cNvSpPr/>
          <p:nvPr/>
        </p:nvSpPr>
        <p:spPr>
          <a:xfrm>
            <a:off x="642910" y="169646"/>
            <a:ext cx="7929618" cy="5521512"/>
          </a:xfrm>
          <a:prstGeom prst="rect">
            <a:avLst/>
          </a:prstGeom>
        </p:spPr>
        <p:txBody>
          <a:bodyPr wrap="square">
            <a:spAutoFit/>
          </a:bodyPr>
          <a:lstStyle/>
          <a:p>
            <a:pPr marL="381000" indent="-381000">
              <a:lnSpc>
                <a:spcPct val="80000"/>
              </a:lnSpc>
              <a:buFont typeface="Wingdings 2" pitchFamily="18" charset="2"/>
              <a:buAutoNum type="arabicPeriod"/>
            </a:pPr>
            <a:endParaRPr lang="ru-RU" dirty="0" smtClean="0">
              <a:cs typeface="Arial" charset="0"/>
            </a:endParaRPr>
          </a:p>
          <a:p>
            <a:pPr marL="381000" indent="-381000">
              <a:lnSpc>
                <a:spcPct val="80000"/>
              </a:lnSpc>
            </a:pPr>
            <a:endParaRPr lang="ru-RU" dirty="0" smtClean="0">
              <a:cs typeface="Arial" charset="0"/>
            </a:endParaRPr>
          </a:p>
          <a:p>
            <a:pPr marL="381000" indent="-381000">
              <a:lnSpc>
                <a:spcPct val="80000"/>
              </a:lnSpc>
            </a:pPr>
            <a:endParaRPr lang="ru-RU" dirty="0" smtClean="0">
              <a:cs typeface="Arial" charset="0"/>
            </a:endParaRPr>
          </a:p>
          <a:p>
            <a:pPr marL="381000" indent="-381000">
              <a:lnSpc>
                <a:spcPct val="80000"/>
              </a:lnSpc>
            </a:pPr>
            <a:endParaRPr lang="ru-RU" dirty="0" smtClean="0">
              <a:cs typeface="Arial" charset="0"/>
            </a:endParaRPr>
          </a:p>
          <a:p>
            <a:pPr marL="381000" indent="-381000">
              <a:lnSpc>
                <a:spcPct val="80000"/>
              </a:lnSpc>
              <a:buFont typeface="Wingdings 2" pitchFamily="18" charset="2"/>
              <a:buAutoNum type="arabicPeriod"/>
            </a:pPr>
            <a:r>
              <a:rPr lang="ru-RU" dirty="0" smtClean="0">
                <a:cs typeface="Arial" charset="0"/>
              </a:rPr>
              <a:t>. </a:t>
            </a:r>
            <a:r>
              <a:rPr lang="ru-RU" dirty="0">
                <a:cs typeface="Arial" charset="0"/>
              </a:rPr>
              <a:t>Бочкарева, И.Л. Изобразительное искусство как средство Художественного воспитания личности. Проблема человека в свете современных социально-философских наук (Выпуск 3) [Электронный ресурс] – Режим доступа: </a:t>
            </a:r>
            <a:r>
              <a:rPr lang="ru-RU" u="sng" dirty="0">
                <a:cs typeface="Arial" charset="0"/>
                <a:hlinkClick r:id="rId3"/>
              </a:rPr>
              <a:t>http://www.egpu.ru</a:t>
            </a:r>
            <a:endParaRPr lang="ru-RU" u="sng" dirty="0">
              <a:cs typeface="Arial" charset="0"/>
            </a:endParaRPr>
          </a:p>
          <a:p>
            <a:pPr marL="381000" indent="-381000">
              <a:lnSpc>
                <a:spcPct val="80000"/>
              </a:lnSpc>
              <a:buFont typeface="Wingdings 2" pitchFamily="18" charset="2"/>
              <a:buAutoNum type="arabicPeriod"/>
            </a:pPr>
            <a:r>
              <a:rPr lang="ru-RU" dirty="0">
                <a:cs typeface="Arial" charset="0"/>
              </a:rPr>
              <a:t> Закон об образовании в Российской Федерации. </a:t>
            </a:r>
          </a:p>
          <a:p>
            <a:pPr marL="381000" indent="-381000">
              <a:lnSpc>
                <a:spcPct val="80000"/>
              </a:lnSpc>
              <a:buFont typeface="Wingdings 2" pitchFamily="18" charset="2"/>
              <a:buAutoNum type="arabicPeriod"/>
            </a:pPr>
            <a:r>
              <a:rPr lang="ru-RU" dirty="0" err="1">
                <a:cs typeface="Arial" charset="0"/>
              </a:rPr>
              <a:t>Зацепина</a:t>
            </a:r>
            <a:r>
              <a:rPr lang="ru-RU" dirty="0">
                <a:cs typeface="Arial" charset="0"/>
              </a:rPr>
              <a:t>, М.Б. Культура досуга в семье [Электронный ресурс] – Режим доступа: </a:t>
            </a:r>
            <a:r>
              <a:rPr lang="ru-RU" dirty="0">
                <a:cs typeface="Arial" charset="0"/>
                <a:hlinkClick r:id="rId4"/>
              </a:rPr>
              <a:t>http://sdo-journal.ru</a:t>
            </a:r>
            <a:endParaRPr lang="ru-RU" dirty="0">
              <a:cs typeface="Arial" charset="0"/>
            </a:endParaRPr>
          </a:p>
          <a:p>
            <a:pPr marL="381000" indent="-381000">
              <a:lnSpc>
                <a:spcPct val="80000"/>
              </a:lnSpc>
              <a:buFont typeface="Wingdings 2" pitchFamily="18" charset="2"/>
              <a:buAutoNum type="arabicPeriod"/>
            </a:pPr>
            <a:r>
              <a:rPr lang="ru-RU" dirty="0">
                <a:cs typeface="Arial" charset="0"/>
              </a:rPr>
              <a:t>Козлова С., Куликова Т. Дошкольная педагогика. - М. – Академия,  2001. </a:t>
            </a:r>
          </a:p>
          <a:p>
            <a:pPr marL="381000" indent="-381000">
              <a:lnSpc>
                <a:spcPct val="80000"/>
              </a:lnSpc>
              <a:buFont typeface="Wingdings 2" pitchFamily="18" charset="2"/>
              <a:buAutoNum type="arabicPeriod"/>
            </a:pPr>
            <a:r>
              <a:rPr lang="ru-RU" dirty="0">
                <a:cs typeface="Arial" charset="0"/>
              </a:rPr>
              <a:t> Концепции долгосрочного социально-экономического развития Российской Федерации на период до 2020 г. [Электронный ресурс] – Режим доступа: </a:t>
            </a:r>
            <a:r>
              <a:rPr lang="ru-RU" dirty="0">
                <a:cs typeface="Arial" charset="0"/>
                <a:hlinkClick r:id="rId5"/>
              </a:rPr>
              <a:t>http://www.ifap.ru</a:t>
            </a:r>
            <a:endParaRPr lang="ru-RU" dirty="0">
              <a:cs typeface="Arial" charset="0"/>
            </a:endParaRPr>
          </a:p>
          <a:p>
            <a:pPr marL="381000" indent="-381000">
              <a:lnSpc>
                <a:spcPct val="80000"/>
              </a:lnSpc>
              <a:buFont typeface="Wingdings 2" pitchFamily="18" charset="2"/>
              <a:buAutoNum type="arabicPeriod"/>
            </a:pPr>
            <a:r>
              <a:rPr lang="ru-RU" dirty="0">
                <a:cs typeface="Arial" charset="0"/>
              </a:rPr>
              <a:t>Концепция дошкольного воспитания.</a:t>
            </a:r>
          </a:p>
          <a:p>
            <a:pPr marL="381000" indent="-381000">
              <a:lnSpc>
                <a:spcPct val="80000"/>
              </a:lnSpc>
              <a:buFont typeface="Wingdings 2" pitchFamily="18" charset="2"/>
              <a:buAutoNum type="arabicPeriod"/>
            </a:pPr>
            <a:r>
              <a:rPr lang="ru-RU" dirty="0">
                <a:cs typeface="Arial" charset="0"/>
              </a:rPr>
              <a:t>Типовое положение о дошкольном образовательном учреждении.</a:t>
            </a:r>
          </a:p>
          <a:p>
            <a:pPr marL="381000" indent="-381000">
              <a:lnSpc>
                <a:spcPct val="80000"/>
              </a:lnSpc>
              <a:buFont typeface="Wingdings 2" pitchFamily="18" charset="2"/>
              <a:buAutoNum type="arabicPeriod"/>
            </a:pPr>
            <a:r>
              <a:rPr lang="ru-RU" dirty="0">
                <a:cs typeface="Arial" charset="0"/>
              </a:rPr>
              <a:t>ФГОС. – М.-  Центр педагогического образования 2014.</a:t>
            </a:r>
          </a:p>
          <a:p>
            <a:pPr marL="381000" indent="-381000">
              <a:lnSpc>
                <a:spcPct val="80000"/>
              </a:lnSpc>
              <a:buFont typeface="Wingdings 2" pitchFamily="18" charset="2"/>
              <a:buAutoNum type="arabicPeriod"/>
            </a:pPr>
            <a:r>
              <a:rPr lang="ru-RU" dirty="0">
                <a:cs typeface="Arial" charset="0"/>
              </a:rPr>
              <a:t>Шакурова, М.В. </a:t>
            </a:r>
            <a:r>
              <a:rPr lang="ru-RU" dirty="0" err="1">
                <a:cs typeface="Arial" charset="0"/>
              </a:rPr>
              <a:t>Социокультурное</a:t>
            </a:r>
            <a:r>
              <a:rPr lang="ru-RU" dirty="0">
                <a:cs typeface="Arial" charset="0"/>
              </a:rPr>
              <a:t> пространство как условие становления </a:t>
            </a:r>
            <a:r>
              <a:rPr lang="ru-RU" dirty="0" err="1">
                <a:cs typeface="Arial" charset="0"/>
              </a:rPr>
              <a:t>социокультурной</a:t>
            </a:r>
            <a:r>
              <a:rPr lang="ru-RU" dirty="0">
                <a:cs typeface="Arial" charset="0"/>
              </a:rPr>
              <a:t> идентичности личности [Электронный ресурс] – Режим доступа: </a:t>
            </a:r>
            <a:r>
              <a:rPr lang="ru-RU" dirty="0">
                <a:cs typeface="Arial" charset="0"/>
                <a:hlinkClick r:id="rId6"/>
              </a:rPr>
              <a:t>http://www.e-culture.ru</a:t>
            </a:r>
            <a:r>
              <a:rPr lang="ru-RU" dirty="0">
                <a:cs typeface="Arial" charset="0"/>
              </a:rPr>
              <a:t> </a:t>
            </a:r>
            <a:endParaRPr lang="ru-RU" dirty="0" smtClean="0">
              <a:cs typeface="Arial" charset="0"/>
            </a:endParaRPr>
          </a:p>
          <a:p>
            <a:r>
              <a:rPr lang="ru-RU" dirty="0" smtClean="0">
                <a:solidFill>
                  <a:srgbClr val="000000"/>
                </a:solidFill>
                <a:latin typeface="Times New Roman" pitchFamily="18" charset="0"/>
                <a:cs typeface="Arial" charset="0"/>
              </a:rPr>
              <a:t>10.</a:t>
            </a:r>
            <a:r>
              <a:rPr lang="ru-RU" dirty="0" smtClean="0">
                <a:solidFill>
                  <a:schemeClr val="hlink"/>
                </a:solidFill>
                <a:latin typeface="Times New Roman" pitchFamily="18" charset="0"/>
                <a:cs typeface="Arial" charset="0"/>
              </a:rPr>
              <a:t>   </a:t>
            </a:r>
            <a:r>
              <a:rPr lang="en-US" dirty="0" smtClean="0">
                <a:latin typeface="Times New Roman" pitchFamily="18" charset="0"/>
                <a:cs typeface="Arial" charset="0"/>
                <a:hlinkClick r:id="rId7"/>
              </a:rPr>
              <a:t>http://www.lenagold.ru/fon/clipart/r/ram/rast5.html</a:t>
            </a:r>
            <a:endParaRPr lang="ru-RU" dirty="0" smtClean="0">
              <a:latin typeface="Times New Roman" pitchFamily="18" charset="0"/>
              <a:cs typeface="Arial" charset="0"/>
            </a:endParaRPr>
          </a:p>
          <a:p>
            <a:r>
              <a:rPr lang="ru-RU" dirty="0" smtClean="0">
                <a:solidFill>
                  <a:srgbClr val="000000"/>
                </a:solidFill>
                <a:latin typeface="Times New Roman" pitchFamily="18" charset="0"/>
                <a:cs typeface="Arial" charset="0"/>
              </a:rPr>
              <a:t>11.     </a:t>
            </a:r>
            <a:r>
              <a:rPr lang="en-US" dirty="0" smtClean="0">
                <a:latin typeface="Times New Roman" pitchFamily="18" charset="0"/>
                <a:cs typeface="Arial" charset="0"/>
                <a:hlinkClick r:id="rId8"/>
              </a:rPr>
              <a:t>http://www.lenagold.ru/fon/clipart/v/vlist7.html</a:t>
            </a:r>
            <a:endParaRPr lang="ru-RU" dirty="0" smtClean="0">
              <a:latin typeface="Times New Roman" pitchFamily="18" charset="0"/>
              <a:cs typeface="Arial" charset="0"/>
              <a:hlinkClick r:id="rId9"/>
            </a:endParaRPr>
          </a:p>
          <a:p>
            <a:pPr marL="381000" indent="-381000">
              <a:lnSpc>
                <a:spcPct val="80000"/>
              </a:lnSpc>
              <a:buFont typeface="Wingdings 2" pitchFamily="18" charset="2"/>
              <a:buAutoNum type="arabicPeriod"/>
            </a:pPr>
            <a:endParaRPr lang="ru-RU" dirty="0">
              <a:cs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J:\муз.шаблоны\getImage (22).jpg"/>
          <p:cNvPicPr>
            <a:picLocks noChangeAspect="1" noChangeArrowheads="1"/>
          </p:cNvPicPr>
          <p:nvPr/>
        </p:nvPicPr>
        <p:blipFill>
          <a:blip r:embed="rId2" cstate="print"/>
          <a:srcRect/>
          <a:stretch>
            <a:fillRect/>
          </a:stretch>
        </p:blipFill>
        <p:spPr bwMode="auto">
          <a:xfrm>
            <a:off x="0" y="0"/>
            <a:ext cx="9144000" cy="7143728"/>
          </a:xfrm>
          <a:prstGeom prst="rect">
            <a:avLst/>
          </a:prstGeom>
          <a:noFill/>
        </p:spPr>
      </p:pic>
      <p:sp>
        <p:nvSpPr>
          <p:cNvPr id="5" name="Прямоугольник 4"/>
          <p:cNvSpPr/>
          <p:nvPr/>
        </p:nvSpPr>
        <p:spPr>
          <a:xfrm>
            <a:off x="785786" y="857232"/>
            <a:ext cx="7786742" cy="3416320"/>
          </a:xfrm>
          <a:prstGeom prst="rect">
            <a:avLst/>
          </a:prstGeom>
        </p:spPr>
        <p:txBody>
          <a:bodyPr wrap="square">
            <a:spAutoFit/>
          </a:bodyPr>
          <a:lstStyle/>
          <a:p>
            <a:pPr indent="358775"/>
            <a:r>
              <a:rPr lang="ru-RU" sz="2400" dirty="0" smtClean="0">
                <a:latin typeface="Times New Roman" pitchFamily="18" charset="0"/>
                <a:cs typeface="Arial" charset="0"/>
              </a:rPr>
              <a:t>Стратегической целью государственной политики в области образования, как отмечено в </a:t>
            </a:r>
            <a:r>
              <a:rPr lang="ru-RU" sz="2400" dirty="0" smtClean="0">
                <a:solidFill>
                  <a:srgbClr val="FF0000"/>
                </a:solidFill>
                <a:latin typeface="Times New Roman" pitchFamily="18" charset="0"/>
                <a:cs typeface="Arial" charset="0"/>
              </a:rPr>
              <a:t>«Концепции долгосрочного социально-экономического развития Российской Федерации на период до 2020 г.» </a:t>
            </a:r>
            <a:r>
              <a:rPr lang="ru-RU" sz="2400" dirty="0" smtClean="0">
                <a:latin typeface="Times New Roman" pitchFamily="18" charset="0"/>
                <a:cs typeface="Arial" charset="0"/>
              </a:rPr>
              <a:t>является повышение доступности качественного образования в соответствии с требованиями инновационного развития экономики, задачами конкурентоспособности России в глобальном мире и современными потребностями общества.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8" name="Picture 2" descr="J:\муз.шаблоны\getImage (22).jpg"/>
          <p:cNvPicPr>
            <a:picLocks noChangeAspect="1" noChangeArrowheads="1"/>
          </p:cNvPicPr>
          <p:nvPr/>
        </p:nvPicPr>
        <p:blipFill>
          <a:blip r:embed="rId2" cstate="print"/>
          <a:srcRect/>
          <a:stretch>
            <a:fillRect/>
          </a:stretch>
        </p:blipFill>
        <p:spPr bwMode="auto">
          <a:xfrm>
            <a:off x="2089547" y="0"/>
            <a:ext cx="4964906" cy="6858000"/>
          </a:xfrm>
          <a:prstGeom prst="rect">
            <a:avLst/>
          </a:prstGeom>
          <a:noFill/>
        </p:spPr>
      </p:pic>
      <p:pic>
        <p:nvPicPr>
          <p:cNvPr id="4099" name="Picture 3"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рямоугольник 5"/>
          <p:cNvSpPr/>
          <p:nvPr/>
        </p:nvSpPr>
        <p:spPr>
          <a:xfrm>
            <a:off x="714348" y="857232"/>
            <a:ext cx="7929618" cy="3785652"/>
          </a:xfrm>
          <a:prstGeom prst="rect">
            <a:avLst/>
          </a:prstGeom>
        </p:spPr>
        <p:txBody>
          <a:bodyPr wrap="square">
            <a:spAutoFit/>
          </a:bodyPr>
          <a:lstStyle/>
          <a:p>
            <a:pPr indent="358775"/>
            <a:r>
              <a:rPr lang="ru-RU" sz="2400" dirty="0" smtClean="0">
                <a:latin typeface="Times New Roman" pitchFamily="18" charset="0"/>
                <a:cs typeface="Arial" charset="0"/>
              </a:rPr>
              <a:t>Исходя из поставленной цели, процесс модернизации системы образования сопровождается переосмыслением отечественной и зарубежной образовательной теории и практики, присвоением образованию гуманистического характера и уточнением механизмов всестороннего, гармонического развития личности. </a:t>
            </a:r>
            <a:r>
              <a:rPr lang="ru-RU" sz="2400" u="sng" dirty="0" smtClean="0">
                <a:latin typeface="Times New Roman" pitchFamily="18" charset="0"/>
                <a:cs typeface="Arial" charset="0"/>
              </a:rPr>
              <a:t>Актуальным направлением модернизации системы образования является художественно-эстетическое воспитание</a:t>
            </a:r>
            <a:r>
              <a:rPr lang="ru-RU" sz="2400" dirty="0" smtClean="0">
                <a:latin typeface="Times New Roman" pitchFamily="18" charset="0"/>
                <a:cs typeface="Arial" charset="0"/>
              </a:rPr>
              <a:t>, как одно из основных средств духовно-нравственного, культурного развития личности.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122"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857224" y="785794"/>
            <a:ext cx="7500990" cy="3046988"/>
          </a:xfrm>
          <a:prstGeom prst="rect">
            <a:avLst/>
          </a:prstGeom>
        </p:spPr>
        <p:txBody>
          <a:bodyPr wrap="square">
            <a:spAutoFit/>
          </a:bodyPr>
          <a:lstStyle/>
          <a:p>
            <a:pPr indent="358775"/>
            <a:endParaRPr lang="ru-RU" sz="2400" dirty="0" smtClean="0">
              <a:cs typeface="Arial" charset="0"/>
            </a:endParaRPr>
          </a:p>
          <a:p>
            <a:pPr indent="358775"/>
            <a:endParaRPr lang="ru-RU" sz="2400" dirty="0">
              <a:cs typeface="Arial" charset="0"/>
            </a:endParaRPr>
          </a:p>
          <a:p>
            <a:pPr indent="358775"/>
            <a:endParaRPr lang="ru-RU" sz="2400" dirty="0" smtClean="0">
              <a:cs typeface="Arial" charset="0"/>
            </a:endParaRPr>
          </a:p>
          <a:p>
            <a:pPr indent="358775"/>
            <a:r>
              <a:rPr lang="ru-RU" sz="2400" dirty="0" smtClean="0">
                <a:cs typeface="Arial" charset="0"/>
              </a:rPr>
              <a:t>В </a:t>
            </a:r>
            <a:r>
              <a:rPr lang="ru-RU" sz="2400" dirty="0" smtClean="0">
                <a:solidFill>
                  <a:schemeClr val="hlink"/>
                </a:solidFill>
                <a:cs typeface="Arial" charset="0"/>
              </a:rPr>
              <a:t>"Концепции дошкольного воспитания"</a:t>
            </a:r>
            <a:r>
              <a:rPr lang="ru-RU" sz="2400" dirty="0" smtClean="0">
                <a:cs typeface="Arial" charset="0"/>
              </a:rPr>
              <a:t> отмечается, что "искусство является уникальным средством формирования важнейших сторон психической жизни - эмоциональной сферы, образного мышления, художественных и творческих способностей".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6146"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642910" y="1285860"/>
            <a:ext cx="7929618" cy="3416320"/>
          </a:xfrm>
          <a:prstGeom prst="rect">
            <a:avLst/>
          </a:prstGeom>
        </p:spPr>
        <p:txBody>
          <a:bodyPr wrap="square">
            <a:spAutoFit/>
          </a:bodyPr>
          <a:lstStyle/>
          <a:p>
            <a:pPr indent="358775"/>
            <a:r>
              <a:rPr lang="ru-RU" sz="2400" b="1" dirty="0" smtClean="0">
                <a:effectLst>
                  <a:outerShdw blurRad="38100" dist="38100" dir="2700000" algn="tl">
                    <a:srgbClr val="C0C0C0"/>
                  </a:outerShdw>
                </a:effectLst>
                <a:latin typeface="Times New Roman" pitchFamily="18" charset="0"/>
                <a:cs typeface="Arial" charset="0"/>
              </a:rPr>
              <a:t>Художественно-эстетическая деятельность</a:t>
            </a:r>
            <a:r>
              <a:rPr lang="ru-RU" sz="2400" dirty="0" smtClean="0">
                <a:effectLst>
                  <a:outerShdw blurRad="38100" dist="38100" dir="2700000" algn="tl">
                    <a:srgbClr val="C0C0C0"/>
                  </a:outerShdw>
                </a:effectLst>
                <a:latin typeface="Times New Roman" pitchFamily="18" charset="0"/>
                <a:cs typeface="Arial" charset="0"/>
              </a:rPr>
              <a:t> –  </a:t>
            </a:r>
            <a:r>
              <a:rPr lang="ru-RU" sz="2400" dirty="0" err="1" smtClean="0">
                <a:effectLst>
                  <a:outerShdw blurRad="38100" dist="38100" dir="2700000" algn="tl">
                    <a:srgbClr val="C0C0C0"/>
                  </a:outerShdw>
                </a:effectLst>
                <a:latin typeface="Times New Roman" pitchFamily="18" charset="0"/>
                <a:cs typeface="Arial" charset="0"/>
              </a:rPr>
              <a:t>деятельность</a:t>
            </a:r>
            <a:r>
              <a:rPr lang="ru-RU" sz="2400" dirty="0" smtClean="0">
                <a:effectLst>
                  <a:outerShdw blurRad="38100" dist="38100" dir="2700000" algn="tl">
                    <a:srgbClr val="C0C0C0"/>
                  </a:outerShdw>
                </a:effectLst>
                <a:latin typeface="Times New Roman" pitchFamily="18" charset="0"/>
                <a:cs typeface="Arial" charset="0"/>
              </a:rPr>
              <a:t> специфическая для детей, в которой ребёнок наиболее полно может раскрыть себя, свои возможности, ощутить продукт своей деятельности (рисунки, поделки), одним словом реализовать себя как творческая личность. На это нас нацеливает концепция дошкольного образования, где чётко определяются задачи перед педагогом о развитии творческого начала в детях, впоследствии так необходимого в жизни.</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7170"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714348" y="571480"/>
            <a:ext cx="7643866" cy="4401205"/>
          </a:xfrm>
          <a:prstGeom prst="rect">
            <a:avLst/>
          </a:prstGeom>
        </p:spPr>
        <p:txBody>
          <a:bodyPr wrap="square">
            <a:spAutoFit/>
          </a:bodyPr>
          <a:lstStyle/>
          <a:p>
            <a:pPr indent="358775">
              <a:buFont typeface="Wingdings 2" pitchFamily="18" charset="2"/>
              <a:buNone/>
            </a:pPr>
            <a:r>
              <a:rPr lang="ru-RU" sz="3200" b="1" dirty="0" smtClean="0">
                <a:solidFill>
                  <a:schemeClr val="hlink"/>
                </a:solidFill>
                <a:latin typeface="Times New Roman" pitchFamily="18" charset="0"/>
                <a:cs typeface="Times New Roman" pitchFamily="18" charset="0"/>
              </a:rPr>
              <a:t>Основные компетенции педагога:</a:t>
            </a:r>
            <a:endParaRPr lang="ru-RU" sz="3200" dirty="0" smtClean="0">
              <a:solidFill>
                <a:schemeClr val="hlink"/>
              </a:solidFill>
              <a:latin typeface="Times New Roman" pitchFamily="18" charset="0"/>
              <a:cs typeface="Times New Roman" pitchFamily="18" charset="0"/>
            </a:endParaRPr>
          </a:p>
          <a:p>
            <a:pPr indent="358775">
              <a:buFont typeface="Wingdings 2" pitchFamily="18" charset="2"/>
              <a:buNone/>
            </a:pPr>
            <a:endParaRPr lang="ru-RU" sz="2400" dirty="0" smtClean="0">
              <a:solidFill>
                <a:schemeClr val="hlink"/>
              </a:solidFill>
              <a:latin typeface="Times New Roman" pitchFamily="18" charset="0"/>
              <a:cs typeface="Times New Roman" pitchFamily="18" charset="0"/>
            </a:endParaRPr>
          </a:p>
          <a:p>
            <a:pPr indent="358775">
              <a:buFont typeface="Wingdings 2" pitchFamily="18" charset="2"/>
              <a:buNone/>
            </a:pPr>
            <a:r>
              <a:rPr lang="ru-RU" sz="2400" dirty="0" smtClean="0">
                <a:latin typeface="Times New Roman" pitchFamily="18" charset="0"/>
                <a:cs typeface="Times New Roman" pitchFamily="18" charset="0"/>
              </a:rPr>
              <a:t> </a:t>
            </a:r>
            <a:r>
              <a:rPr lang="ru-RU" sz="3200" b="1" dirty="0" smtClean="0">
                <a:latin typeface="Times New Roman" pitchFamily="18" charset="0"/>
                <a:cs typeface="Times New Roman" pitchFamily="18" charset="0"/>
              </a:rPr>
              <a:t>обеспечение эмоционального благополучия через: </a:t>
            </a:r>
          </a:p>
          <a:p>
            <a:pPr indent="358775">
              <a:buFont typeface="Wingdings 2" pitchFamily="18" charset="2"/>
              <a:buNone/>
            </a:pPr>
            <a:r>
              <a:rPr lang="ru-RU" sz="3200" b="1" dirty="0" smtClean="0">
                <a:latin typeface="Times New Roman" pitchFamily="18" charset="0"/>
                <a:cs typeface="Times New Roman" pitchFamily="18" charset="0"/>
              </a:rPr>
              <a:t>- </a:t>
            </a:r>
            <a:r>
              <a:rPr lang="ru-RU" sz="3200" dirty="0" smtClean="0">
                <a:latin typeface="Times New Roman" pitchFamily="18" charset="0"/>
                <a:cs typeface="Times New Roman" pitchFamily="18" charset="0"/>
              </a:rPr>
              <a:t>непосредственное общение с каждым ребёнком;</a:t>
            </a:r>
          </a:p>
          <a:p>
            <a:pPr indent="358775">
              <a:buFont typeface="Wingdings 2" pitchFamily="18" charset="2"/>
              <a:buNone/>
            </a:pPr>
            <a:r>
              <a:rPr lang="ru-RU" sz="3200" dirty="0" smtClean="0">
                <a:latin typeface="Times New Roman" pitchFamily="18" charset="0"/>
                <a:cs typeface="Times New Roman" pitchFamily="18" charset="0"/>
              </a:rPr>
              <a:t> - уважительное отношение к каждому ребенку, к его чувствам и потребностям.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194"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571472" y="1000108"/>
            <a:ext cx="7929618" cy="4081117"/>
          </a:xfrm>
          <a:prstGeom prst="rect">
            <a:avLst/>
          </a:prstGeom>
        </p:spPr>
        <p:txBody>
          <a:bodyPr wrap="square">
            <a:spAutoFit/>
          </a:bodyPr>
          <a:lstStyle/>
          <a:p>
            <a:pPr indent="358775">
              <a:lnSpc>
                <a:spcPct val="90000"/>
              </a:lnSpc>
            </a:pPr>
            <a:r>
              <a:rPr lang="ru-RU" sz="2400" dirty="0" smtClean="0">
                <a:effectLst>
                  <a:outerShdw blurRad="38100" dist="38100" dir="2700000" algn="tl">
                    <a:srgbClr val="C0C0C0"/>
                  </a:outerShdw>
                </a:effectLst>
                <a:latin typeface="Times New Roman" pitchFamily="18" charset="0"/>
                <a:cs typeface="Arial" charset="0"/>
              </a:rPr>
              <a:t>В психологии и педагогике изучались специфика и пути развития творчества детей в разных видах продуктивной деятельности (Н.А.Ветлугина, З.Н.Грачева, Р.Г.Казакова, </a:t>
            </a:r>
            <a:r>
              <a:rPr lang="ru-RU" sz="2400" dirty="0" err="1" smtClean="0">
                <a:effectLst>
                  <a:outerShdw blurRad="38100" dist="38100" dir="2700000" algn="tl">
                    <a:srgbClr val="C0C0C0"/>
                  </a:outerShdw>
                </a:effectLst>
                <a:latin typeface="Times New Roman" pitchFamily="18" charset="0"/>
                <a:cs typeface="Arial" charset="0"/>
              </a:rPr>
              <a:t>Л.В.Компанцева</a:t>
            </a:r>
            <a:r>
              <a:rPr lang="ru-RU" sz="2400" dirty="0" smtClean="0">
                <a:effectLst>
                  <a:outerShdw blurRad="38100" dist="38100" dir="2700000" algn="tl">
                    <a:srgbClr val="C0C0C0"/>
                  </a:outerShdw>
                </a:effectLst>
                <a:latin typeface="Times New Roman" pitchFamily="18" charset="0"/>
                <a:cs typeface="Arial" charset="0"/>
              </a:rPr>
              <a:t>, Т.С.Комарова, А.А.Мелик-Пашаев, Л.А.Парамонова, </a:t>
            </a:r>
            <a:r>
              <a:rPr lang="ru-RU" sz="2400" dirty="0" err="1" smtClean="0">
                <a:effectLst>
                  <a:outerShdw blurRad="38100" dist="38100" dir="2700000" algn="tl">
                    <a:srgbClr val="C0C0C0"/>
                  </a:outerShdw>
                </a:effectLst>
                <a:latin typeface="Times New Roman" pitchFamily="18" charset="0"/>
                <a:cs typeface="Arial" charset="0"/>
              </a:rPr>
              <a:t>Н.П.Сакулина</a:t>
            </a:r>
            <a:r>
              <a:rPr lang="ru-RU" sz="2400" dirty="0" smtClean="0">
                <a:effectLst>
                  <a:outerShdw blurRad="38100" dist="38100" dir="2700000" algn="tl">
                    <a:srgbClr val="C0C0C0"/>
                  </a:outerShdw>
                </a:effectLst>
                <a:latin typeface="Times New Roman" pitchFamily="18" charset="0"/>
                <a:cs typeface="Arial" charset="0"/>
              </a:rPr>
              <a:t>, К.В.Тарасова, Б.М.Теплов, </a:t>
            </a:r>
            <a:r>
              <a:rPr lang="ru-RU" sz="2400" dirty="0" err="1" smtClean="0">
                <a:effectLst>
                  <a:outerShdw blurRad="38100" dist="38100" dir="2700000" algn="tl">
                    <a:srgbClr val="C0C0C0"/>
                  </a:outerShdw>
                </a:effectLst>
                <a:latin typeface="Times New Roman" pitchFamily="18" charset="0"/>
                <a:cs typeface="Arial" charset="0"/>
              </a:rPr>
              <a:t>Г.В.Урадовских</a:t>
            </a:r>
            <a:r>
              <a:rPr lang="ru-RU" sz="2400" dirty="0" smtClean="0">
                <a:effectLst>
                  <a:outerShdw blurRad="38100" dist="38100" dir="2700000" algn="tl">
                    <a:srgbClr val="C0C0C0"/>
                  </a:outerShdw>
                </a:effectLst>
                <a:latin typeface="Times New Roman" pitchFamily="18" charset="0"/>
                <a:cs typeface="Arial" charset="0"/>
              </a:rPr>
              <a:t>, </a:t>
            </a:r>
            <a:r>
              <a:rPr lang="ru-RU" sz="2400" dirty="0" err="1" smtClean="0">
                <a:effectLst>
                  <a:outerShdw blurRad="38100" dist="38100" dir="2700000" algn="tl">
                    <a:srgbClr val="C0C0C0"/>
                  </a:outerShdw>
                </a:effectLst>
                <a:latin typeface="Times New Roman" pitchFamily="18" charset="0"/>
                <a:cs typeface="Arial" charset="0"/>
              </a:rPr>
              <a:t>Е.А.Флёрина</a:t>
            </a:r>
            <a:r>
              <a:rPr lang="ru-RU" sz="2400" dirty="0" smtClean="0">
                <a:effectLst>
                  <a:outerShdw blurRad="38100" dist="38100" dir="2700000" algn="tl">
                    <a:srgbClr val="C0C0C0"/>
                  </a:outerShdw>
                </a:effectLst>
                <a:latin typeface="Times New Roman" pitchFamily="18" charset="0"/>
                <a:cs typeface="Arial" charset="0"/>
              </a:rPr>
              <a:t> и др.), отмечалось, что художественно-эстетическая деятельность в силу своей эмоциональности, образной насыщенности воздействует особенно эффективно на развитие личности. Н.А.Ветлугина выделяет эту деятельность как «частное» подразделение в иерархии основных видов детской деятельности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9218" name="Picture 2" descr="J:\муз.шаблоны\getImage (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428596" y="714357"/>
            <a:ext cx="8143932" cy="1077218"/>
          </a:xfrm>
          <a:prstGeom prst="rect">
            <a:avLst/>
          </a:prstGeom>
        </p:spPr>
        <p:txBody>
          <a:bodyPr wrap="square">
            <a:spAutoFit/>
          </a:bodyPr>
          <a:lstStyle/>
          <a:p>
            <a:r>
              <a:rPr lang="ru-RU" sz="3200" dirty="0" smtClean="0">
                <a:effectLst>
                  <a:outerShdw blurRad="38100" dist="38100" dir="2700000" algn="tl">
                    <a:srgbClr val="C0C0C0"/>
                  </a:outerShdw>
                </a:effectLst>
                <a:latin typeface="Times New Roman" pitchFamily="18" charset="0"/>
                <a:cs typeface="Arial" charset="0"/>
              </a:rPr>
              <a:t>К  художественно-эстетической деятельности</a:t>
            </a:r>
          </a:p>
          <a:p>
            <a:r>
              <a:rPr lang="ru-RU" sz="3200" dirty="0">
                <a:effectLst>
                  <a:outerShdw blurRad="38100" dist="38100" dir="2700000" algn="tl">
                    <a:srgbClr val="C0C0C0"/>
                  </a:outerShdw>
                </a:effectLst>
                <a:latin typeface="Times New Roman" pitchFamily="18" charset="0"/>
                <a:cs typeface="Arial" charset="0"/>
              </a:rPr>
              <a:t> </a:t>
            </a:r>
            <a:r>
              <a:rPr lang="ru-RU" sz="3200" dirty="0" smtClean="0">
                <a:effectLst>
                  <a:outerShdw blurRad="38100" dist="38100" dir="2700000" algn="tl">
                    <a:srgbClr val="C0C0C0"/>
                  </a:outerShdw>
                </a:effectLst>
                <a:latin typeface="Times New Roman" pitchFamily="18" charset="0"/>
                <a:cs typeface="Arial" charset="0"/>
              </a:rPr>
              <a:t>            </a:t>
            </a:r>
            <a:r>
              <a:rPr lang="ru-RU" sz="3200" dirty="0">
                <a:effectLst>
                  <a:outerShdw blurRad="38100" dist="38100" dir="2700000" algn="tl">
                    <a:srgbClr val="C0C0C0"/>
                  </a:outerShdw>
                </a:effectLst>
                <a:latin typeface="Times New Roman" pitchFamily="18" charset="0"/>
                <a:cs typeface="Arial" charset="0"/>
              </a:rPr>
              <a:t> </a:t>
            </a:r>
            <a:r>
              <a:rPr lang="ru-RU" sz="3200" dirty="0" smtClean="0">
                <a:effectLst>
                  <a:outerShdw blurRad="38100" dist="38100" dir="2700000" algn="tl">
                    <a:srgbClr val="C0C0C0"/>
                  </a:outerShdw>
                </a:effectLst>
                <a:latin typeface="Times New Roman" pitchFamily="18" charset="0"/>
                <a:cs typeface="Arial" charset="0"/>
              </a:rPr>
              <a:t>                 относится:</a:t>
            </a:r>
            <a:endParaRPr lang="ru-RU" sz="3200" dirty="0"/>
          </a:p>
        </p:txBody>
      </p:sp>
      <p:sp>
        <p:nvSpPr>
          <p:cNvPr id="6" name="Прямоугольник 5"/>
          <p:cNvSpPr/>
          <p:nvPr/>
        </p:nvSpPr>
        <p:spPr>
          <a:xfrm>
            <a:off x="2286000" y="3105835"/>
            <a:ext cx="4572000" cy="369332"/>
          </a:xfrm>
          <a:prstGeom prst="rect">
            <a:avLst/>
          </a:prstGeom>
        </p:spPr>
        <p:txBody>
          <a:bodyPr>
            <a:spAutoFit/>
          </a:bodyPr>
          <a:lstStyle/>
          <a:p>
            <a:endParaRPr lang="ru-RU" dirty="0"/>
          </a:p>
        </p:txBody>
      </p:sp>
      <p:sp>
        <p:nvSpPr>
          <p:cNvPr id="7" name="Прямоугольник 6"/>
          <p:cNvSpPr/>
          <p:nvPr/>
        </p:nvSpPr>
        <p:spPr>
          <a:xfrm>
            <a:off x="642910" y="2571744"/>
            <a:ext cx="7929618" cy="2062103"/>
          </a:xfrm>
          <a:prstGeom prst="rect">
            <a:avLst/>
          </a:prstGeom>
        </p:spPr>
        <p:txBody>
          <a:bodyPr wrap="square">
            <a:spAutoFit/>
          </a:bodyPr>
          <a:lstStyle/>
          <a:p>
            <a:pPr indent="358775"/>
            <a:r>
              <a:rPr lang="ru-RU" sz="3200" b="1" dirty="0" smtClean="0">
                <a:effectLst>
                  <a:outerShdw blurRad="38100" dist="38100" dir="2700000" algn="tl">
                    <a:srgbClr val="C0C0C0"/>
                  </a:outerShdw>
                </a:effectLst>
                <a:latin typeface="Times New Roman" pitchFamily="18" charset="0"/>
                <a:cs typeface="Times New Roman" pitchFamily="18" charset="0"/>
              </a:rPr>
              <a:t>1.Изобразительная деятельность;</a:t>
            </a:r>
          </a:p>
          <a:p>
            <a:pPr indent="358775"/>
            <a:r>
              <a:rPr lang="ru-RU" sz="3200" b="1" dirty="0" smtClean="0">
                <a:effectLst>
                  <a:outerShdw blurRad="38100" dist="38100" dir="2700000" algn="tl">
                    <a:srgbClr val="C0C0C0"/>
                  </a:outerShdw>
                </a:effectLst>
                <a:latin typeface="Times New Roman" pitchFamily="18" charset="0"/>
                <a:cs typeface="Times New Roman" pitchFamily="18" charset="0"/>
              </a:rPr>
              <a:t>2.Музыкальное восприятие;       </a:t>
            </a:r>
          </a:p>
          <a:p>
            <a:pPr indent="358775"/>
            <a:r>
              <a:rPr lang="ru-RU" sz="3200" b="1" dirty="0" smtClean="0">
                <a:effectLst>
                  <a:outerShdw blurRad="38100" dist="38100" dir="2700000" algn="tl">
                    <a:srgbClr val="C0C0C0"/>
                  </a:outerShdw>
                </a:effectLst>
                <a:latin typeface="Times New Roman" pitchFamily="18" charset="0"/>
                <a:cs typeface="Times New Roman" pitchFamily="18" charset="0"/>
              </a:rPr>
              <a:t>3.Восприятие художественной</a:t>
            </a:r>
          </a:p>
          <a:p>
            <a:pPr indent="358775"/>
            <a:r>
              <a:rPr lang="ru-RU" sz="3200" b="1" smtClean="0">
                <a:effectLst>
                  <a:outerShdw blurRad="38100" dist="38100" dir="2700000" algn="tl">
                    <a:srgbClr val="C0C0C0"/>
                  </a:outerShdw>
                </a:effectLst>
                <a:latin typeface="Times New Roman" pitchFamily="18" charset="0"/>
                <a:cs typeface="Times New Roman" pitchFamily="18" charset="0"/>
              </a:rPr>
              <a:t>   литературы   </a:t>
            </a:r>
            <a:endParaRPr lang="ru-RU" sz="3200" b="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1757</Words>
  <Application>Microsoft Office PowerPoint</Application>
  <PresentationFormat>Экран (4:3)</PresentationFormat>
  <Paragraphs>193</Paragraphs>
  <Slides>26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узы</vt:lpstr>
      <vt:lpstr>Слайд 18</vt:lpstr>
      <vt:lpstr>Слайд 19</vt:lpstr>
      <vt:lpstr>Слайд 20</vt:lpstr>
      <vt:lpstr>Слайд 21</vt:lpstr>
      <vt:lpstr>Слайд 22</vt:lpstr>
      <vt:lpstr>Слайд 23</vt:lpstr>
      <vt:lpstr>Слайд 24</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Екатерина</dc:creator>
  <cp:lastModifiedBy>Jason</cp:lastModifiedBy>
  <cp:revision>19</cp:revision>
  <dcterms:created xsi:type="dcterms:W3CDTF">2014-09-09T14:30:37Z</dcterms:created>
  <dcterms:modified xsi:type="dcterms:W3CDTF">2016-01-15T13:05:35Z</dcterms:modified>
</cp:coreProperties>
</file>