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6" r:id="rId3"/>
    <p:sldId id="277" r:id="rId4"/>
    <p:sldId id="278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8" r:id="rId13"/>
    <p:sldId id="269" r:id="rId14"/>
    <p:sldId id="270" r:id="rId15"/>
    <p:sldId id="271" r:id="rId16"/>
    <p:sldId id="272" r:id="rId17"/>
    <p:sldId id="279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2988" y="-10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260648"/>
            <a:ext cx="7772400" cy="1470025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Детский сад № 226 ОАО «РЖД»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484784"/>
            <a:ext cx="8676456" cy="4968552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70C0"/>
                </a:solidFill>
              </a:rPr>
              <a:t>Методическое объединение педагогов</a:t>
            </a:r>
          </a:p>
          <a:p>
            <a:r>
              <a:rPr lang="ru-RU" sz="3600" dirty="0" smtClean="0">
                <a:solidFill>
                  <a:srgbClr val="0070C0"/>
                </a:solidFill>
              </a:rPr>
              <a:t>«</a:t>
            </a:r>
            <a:r>
              <a:rPr lang="ru-RU" sz="3600" b="1" dirty="0" smtClean="0">
                <a:solidFill>
                  <a:srgbClr val="0070C0"/>
                </a:solidFill>
              </a:rPr>
              <a:t>ПРОЕКТИРОВАНИЕ </a:t>
            </a:r>
          </a:p>
          <a:p>
            <a:r>
              <a:rPr lang="ru-RU" sz="3600" b="1" dirty="0" smtClean="0">
                <a:solidFill>
                  <a:srgbClr val="0070C0"/>
                </a:solidFill>
              </a:rPr>
              <a:t>ТЕМЫ ПЕДАГОГА ПО САМООБРАЗОВАНИЮ </a:t>
            </a:r>
          </a:p>
          <a:p>
            <a:r>
              <a:rPr lang="ru-RU" sz="3600" b="1" dirty="0" smtClean="0">
                <a:solidFill>
                  <a:srgbClr val="0070C0"/>
                </a:solidFill>
              </a:rPr>
              <a:t>В СООТВЕТСТВИИ С ФГОС ДО»</a:t>
            </a:r>
            <a:endParaRPr lang="ru-RU" sz="3600" dirty="0" smtClean="0">
              <a:solidFill>
                <a:srgbClr val="0070C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Модуль «Условия реализации темы по самообразованию»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Создание психолого-педагогических условий (как создать?)</a:t>
            </a:r>
          </a:p>
          <a:p>
            <a:r>
              <a:rPr lang="ru-RU" dirty="0" smtClean="0"/>
              <a:t>Разработка программно-методического обеспечения (как разработать?)</a:t>
            </a:r>
          </a:p>
          <a:p>
            <a:r>
              <a:rPr lang="ru-RU" dirty="0" smtClean="0"/>
              <a:t>Создание развивающей предметно-пространственной среды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Модуль «Обобщение результатов»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Описание и обобщение</a:t>
            </a:r>
            <a:r>
              <a:rPr lang="ru-RU" b="1" i="1" dirty="0" smtClean="0"/>
              <a:t> </a:t>
            </a:r>
            <a:r>
              <a:rPr lang="ru-RU" dirty="0" smtClean="0"/>
              <a:t>деятельности по теме самообразования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Autofit/>
          </a:bodyPr>
          <a:lstStyle/>
          <a:p>
            <a:r>
              <a:rPr lang="ru-RU" sz="2800" b="1" u="sng" dirty="0" smtClean="0"/>
              <a:t>алгоритм  деятельности</a:t>
            </a:r>
            <a:r>
              <a:rPr lang="ru-RU" sz="2800" dirty="0" smtClean="0"/>
              <a:t> </a:t>
            </a:r>
            <a:r>
              <a:rPr lang="ru-RU" sz="2800" b="1" u="sng" dirty="0" smtClean="0"/>
              <a:t>по теме самообразования</a:t>
            </a:r>
            <a:endParaRPr lang="ru-RU" sz="2800" dirty="0"/>
          </a:p>
        </p:txBody>
      </p:sp>
      <p:pic>
        <p:nvPicPr>
          <p:cNvPr id="266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8693" t="37225" r="21376" b="38910"/>
          <a:stretch>
            <a:fillRect/>
          </a:stretch>
        </p:blipFill>
        <p:spPr bwMode="auto">
          <a:xfrm>
            <a:off x="0" y="1628800"/>
            <a:ext cx="9144000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1376" t="8587" r="21376" b="7090"/>
          <a:stretch>
            <a:fillRect/>
          </a:stretch>
        </p:blipFill>
        <p:spPr bwMode="auto">
          <a:xfrm>
            <a:off x="467544" y="18746"/>
            <a:ext cx="8258722" cy="68392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1376" t="27679" r="22270" b="32546"/>
          <a:stretch>
            <a:fillRect/>
          </a:stretch>
        </p:blipFill>
        <p:spPr bwMode="auto">
          <a:xfrm>
            <a:off x="251520" y="0"/>
            <a:ext cx="8165707" cy="3068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3" cstate="print"/>
          <a:srcRect l="21775" t="32281" r="21221" b="13579"/>
          <a:stretch>
            <a:fillRect/>
          </a:stretch>
        </p:blipFill>
        <p:spPr bwMode="auto">
          <a:xfrm>
            <a:off x="323528" y="3068960"/>
            <a:ext cx="8280920" cy="3789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1376" t="41998" r="19587" b="30955"/>
          <a:stretch>
            <a:fillRect/>
          </a:stretch>
        </p:blipFill>
        <p:spPr bwMode="auto">
          <a:xfrm>
            <a:off x="-1" y="1268760"/>
            <a:ext cx="9396537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2271" t="33229" r="21376" b="34137"/>
          <a:stretch>
            <a:fillRect/>
          </a:stretch>
        </p:blipFill>
        <p:spPr bwMode="auto">
          <a:xfrm>
            <a:off x="-145032" y="1916832"/>
            <a:ext cx="9289032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Алгоритм написания конспекта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6093296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Тема НОД</a:t>
            </a:r>
          </a:p>
          <a:p>
            <a:r>
              <a:rPr lang="ru-RU" dirty="0" smtClean="0"/>
              <a:t>Конспект НОД по такому то направлению </a:t>
            </a:r>
            <a:r>
              <a:rPr lang="ru-RU" dirty="0" err="1" smtClean="0"/>
              <a:t>в________</a:t>
            </a:r>
            <a:r>
              <a:rPr lang="ru-RU" dirty="0" smtClean="0"/>
              <a:t> группе.</a:t>
            </a:r>
          </a:p>
          <a:p>
            <a:r>
              <a:rPr lang="ru-RU" dirty="0" err="1" smtClean="0"/>
              <a:t>Сотавил</a:t>
            </a:r>
            <a:r>
              <a:rPr lang="ru-RU" dirty="0" smtClean="0"/>
              <a:t>: воспитатель ____ </a:t>
            </a:r>
            <a:r>
              <a:rPr lang="ru-RU" dirty="0" err="1" smtClean="0"/>
              <a:t>квалифик.категории</a:t>
            </a:r>
            <a:r>
              <a:rPr lang="ru-RU" dirty="0" smtClean="0"/>
              <a:t> ФИО ____</a:t>
            </a:r>
          </a:p>
          <a:p>
            <a:r>
              <a:rPr lang="ru-RU" dirty="0" smtClean="0"/>
              <a:t>Город, год</a:t>
            </a:r>
          </a:p>
          <a:p>
            <a:r>
              <a:rPr lang="ru-RU" dirty="0" smtClean="0"/>
              <a:t>Интеграция образовательных областей</a:t>
            </a:r>
          </a:p>
          <a:p>
            <a:r>
              <a:rPr lang="ru-RU" dirty="0" smtClean="0"/>
              <a:t>Форма проведения</a:t>
            </a:r>
          </a:p>
          <a:p>
            <a:r>
              <a:rPr lang="ru-RU" dirty="0" smtClean="0"/>
              <a:t>Форма организации детей</a:t>
            </a:r>
          </a:p>
          <a:p>
            <a:r>
              <a:rPr lang="ru-RU" dirty="0" smtClean="0"/>
              <a:t>Предварительная работа</a:t>
            </a:r>
          </a:p>
          <a:p>
            <a:r>
              <a:rPr lang="ru-RU" dirty="0" smtClean="0"/>
              <a:t>Цель-результат</a:t>
            </a:r>
          </a:p>
          <a:p>
            <a:r>
              <a:rPr lang="ru-RU" dirty="0" smtClean="0"/>
              <a:t>Необходимое оборудование и материалы</a:t>
            </a:r>
          </a:p>
          <a:p>
            <a:r>
              <a:rPr lang="ru-RU" dirty="0" smtClean="0"/>
              <a:t>Демонстрационный материал</a:t>
            </a:r>
          </a:p>
          <a:p>
            <a:r>
              <a:rPr lang="ru-RU" dirty="0" smtClean="0"/>
              <a:t>Раздаточный материал</a:t>
            </a:r>
          </a:p>
          <a:p>
            <a:r>
              <a:rPr lang="ru-RU" dirty="0" smtClean="0"/>
              <a:t>Средство ТСО</a:t>
            </a:r>
          </a:p>
          <a:p>
            <a:r>
              <a:rPr lang="ru-RU" dirty="0" smtClean="0"/>
              <a:t>Методы и приёмы</a:t>
            </a:r>
          </a:p>
          <a:p>
            <a:r>
              <a:rPr lang="ru-RU" dirty="0" smtClean="0"/>
              <a:t>Ход НОД</a:t>
            </a:r>
          </a:p>
          <a:p>
            <a:r>
              <a:rPr lang="ru-RU" dirty="0" smtClean="0"/>
              <a:t>Список рекомендуемой литературы</a:t>
            </a: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u="sng" dirty="0" smtClean="0"/>
              <a:t>Современные подходы к деятельности педагога</a:t>
            </a:r>
            <a:r>
              <a:rPr lang="ru-RU" sz="4000" b="1" dirty="0" smtClean="0"/>
              <a:t> </a:t>
            </a:r>
            <a:r>
              <a:rPr lang="ru-RU" sz="4000" b="1" u="sng" dirty="0" smtClean="0"/>
              <a:t>по теме самообразования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/>
              <a:t>1) Включение темы по самообразованию в целостный образовательный процесс.</a:t>
            </a:r>
            <a:endParaRPr lang="ru-RU" dirty="0" smtClean="0"/>
          </a:p>
          <a:p>
            <a:pPr lvl="0">
              <a:buNone/>
            </a:pPr>
            <a:r>
              <a:rPr lang="ru-RU" b="1" dirty="0" smtClean="0"/>
              <a:t>2) Различные подходы к представлению своей темы.</a:t>
            </a:r>
            <a:endParaRPr lang="ru-RU" dirty="0" smtClean="0"/>
          </a:p>
          <a:p>
            <a:pPr lvl="0">
              <a:buNone/>
            </a:pPr>
            <a:r>
              <a:rPr lang="ru-RU" b="1" dirty="0" smtClean="0"/>
              <a:t>3) Знакомство с опытом других коллег по аналогичной тематике.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4) </a:t>
            </a:r>
            <a:r>
              <a:rPr lang="ru-RU" b="1" dirty="0" smtClean="0"/>
              <a:t>Выявление специфики условий осуществления образовательного процесса по теме самообразования.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80528" y="274638"/>
            <a:ext cx="8867328" cy="1143000"/>
          </a:xfrm>
        </p:spPr>
        <p:txBody>
          <a:bodyPr>
            <a:normAutofit fontScale="90000"/>
          </a:bodyPr>
          <a:lstStyle/>
          <a:p>
            <a:pPr lvl="0"/>
            <a:r>
              <a:rPr lang="ru-RU" sz="4000" b="1" dirty="0" smtClean="0"/>
              <a:t>5) Разработка информационно-педагогического модуля (ИПМ)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805264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3800" b="1" i="1" dirty="0" smtClean="0"/>
              <a:t>Структура ИПМ</a:t>
            </a:r>
            <a:endParaRPr lang="ru-RU" sz="2600" dirty="0" smtClean="0"/>
          </a:p>
          <a:p>
            <a:pPr>
              <a:buNone/>
            </a:pPr>
            <a:r>
              <a:rPr lang="ru-RU" sz="4400" dirty="0" smtClean="0"/>
              <a:t> </a:t>
            </a:r>
            <a:endParaRPr lang="ru-RU" sz="5800" dirty="0" smtClean="0"/>
          </a:p>
          <a:p>
            <a:pPr lvl="0">
              <a:buNone/>
            </a:pPr>
            <a:r>
              <a:rPr lang="ru-RU" sz="4400" dirty="0" smtClean="0"/>
              <a:t>1. Ф.И.О. педагога, тема опыта, город, номер и название ДОУ.</a:t>
            </a:r>
            <a:endParaRPr lang="ru-RU" sz="5800" dirty="0" smtClean="0"/>
          </a:p>
          <a:p>
            <a:pPr>
              <a:buNone/>
            </a:pPr>
            <a:r>
              <a:rPr lang="ru-RU" sz="4400" dirty="0" smtClean="0"/>
              <a:t>2.</a:t>
            </a:r>
            <a:r>
              <a:rPr lang="ru-RU" sz="2500" dirty="0" smtClean="0"/>
              <a:t>	</a:t>
            </a:r>
            <a:r>
              <a:rPr lang="ru-RU" sz="4400" dirty="0" smtClean="0"/>
              <a:t>Актуальность  и  перспективность  опыта.</a:t>
            </a:r>
          </a:p>
          <a:p>
            <a:pPr>
              <a:buNone/>
            </a:pPr>
            <a:r>
              <a:rPr lang="ru-RU" sz="4400" dirty="0" smtClean="0"/>
              <a:t>3. Научно-теоретическая база опыта.</a:t>
            </a:r>
          </a:p>
          <a:p>
            <a:pPr>
              <a:buNone/>
            </a:pPr>
            <a:r>
              <a:rPr lang="ru-RU" sz="4400" dirty="0" smtClean="0"/>
              <a:t>4. Новизна опыта. </a:t>
            </a:r>
            <a:endParaRPr lang="ru-RU" sz="3300" dirty="0" smtClean="0"/>
          </a:p>
          <a:p>
            <a:pPr>
              <a:buNone/>
            </a:pPr>
            <a:r>
              <a:rPr lang="ru-RU" sz="4400" dirty="0" smtClean="0"/>
              <a:t> </a:t>
            </a:r>
            <a:r>
              <a:rPr lang="ru-RU" sz="3300" dirty="0" smtClean="0"/>
              <a:t>5. </a:t>
            </a:r>
            <a:r>
              <a:rPr lang="ru-RU" sz="4400" dirty="0" smtClean="0"/>
              <a:t>Технология опыта. </a:t>
            </a:r>
            <a:endParaRPr lang="ru-RU" sz="2900" dirty="0" smtClean="0"/>
          </a:p>
          <a:p>
            <a:pPr>
              <a:buNone/>
            </a:pPr>
            <a:r>
              <a:rPr lang="ru-RU" sz="4400" dirty="0" smtClean="0"/>
              <a:t>6. Результативность. </a:t>
            </a:r>
            <a:endParaRPr lang="ru-RU" sz="2900" dirty="0" smtClean="0"/>
          </a:p>
          <a:p>
            <a:pPr>
              <a:buNone/>
            </a:pPr>
            <a:r>
              <a:rPr lang="ru-RU" sz="4400" dirty="0" smtClean="0"/>
              <a:t>7. Адресная направленность. </a:t>
            </a:r>
            <a:endParaRPr lang="ru-RU" sz="29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Методическая тема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Четкой</a:t>
            </a:r>
          </a:p>
          <a:p>
            <a:r>
              <a:rPr lang="ru-RU" dirty="0" smtClean="0"/>
              <a:t>Ясной</a:t>
            </a:r>
          </a:p>
          <a:p>
            <a:r>
              <a:rPr lang="ru-RU" dirty="0" smtClean="0"/>
              <a:t>Методически грамотной</a:t>
            </a: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ru-RU" b="1" dirty="0" smtClean="0"/>
              <a:t>6. Соответствие собственных профессиональных компетенций требованиям Профессионального стандарта педагога и ФГОС ДО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Приоритеты  в развитии детей дошкольного возраста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Целевые ориентиры</a:t>
            </a:r>
          </a:p>
          <a:p>
            <a:r>
              <a:rPr lang="ru-RU" dirty="0" smtClean="0"/>
              <a:t>Формирование познавательных интересов и познавательных действий</a:t>
            </a:r>
          </a:p>
          <a:p>
            <a:r>
              <a:rPr lang="ru-RU" dirty="0" smtClean="0"/>
              <a:t>Развитие способностей и творческого потенциала</a:t>
            </a:r>
          </a:p>
          <a:p>
            <a:r>
              <a:rPr lang="ru-RU" dirty="0" smtClean="0"/>
              <a:t>Физическое развитие и оздоровление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Как формулировать цель и задачи по методической теме?</a:t>
            </a:r>
            <a:endParaRPr lang="ru-RU" sz="4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Программа: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6021288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 </a:t>
            </a:r>
          </a:p>
          <a:p>
            <a:pPr lvl="0"/>
            <a:r>
              <a:rPr lang="ru-RU" dirty="0" smtClean="0"/>
              <a:t>ориентирует на развитие таких профессионально значимых умений, как рефлексия, самоанализ, проектирование, организованность;</a:t>
            </a:r>
          </a:p>
          <a:p>
            <a:r>
              <a:rPr lang="ru-RU" dirty="0" smtClean="0"/>
              <a:t> </a:t>
            </a:r>
          </a:p>
          <a:p>
            <a:pPr lvl="0"/>
            <a:r>
              <a:rPr lang="ru-RU" dirty="0" smtClean="0"/>
              <a:t>позволяет планировать собственную профессиональную деятельность с учетом программы ДОУ и собственных профессиональных интересов;</a:t>
            </a:r>
          </a:p>
          <a:p>
            <a:r>
              <a:rPr lang="ru-RU" dirty="0" smtClean="0"/>
              <a:t> </a:t>
            </a:r>
          </a:p>
          <a:p>
            <a:pPr lvl="0"/>
            <a:r>
              <a:rPr lang="ru-RU" dirty="0" smtClean="0"/>
              <a:t>дает возможность равномерно распределить методическую и практическую деятельность к последующей аттестации;</a:t>
            </a:r>
          </a:p>
          <a:p>
            <a:r>
              <a:rPr lang="ru-RU" dirty="0" smtClean="0"/>
              <a:t> </a:t>
            </a:r>
          </a:p>
          <a:p>
            <a:pPr lvl="0"/>
            <a:r>
              <a:rPr lang="ru-RU" dirty="0" smtClean="0"/>
              <a:t>является основным документом для прохождения педагогом аттестационных процедур.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580926"/>
          </a:xfrm>
        </p:spPr>
        <p:txBody>
          <a:bodyPr>
            <a:normAutofit fontScale="90000"/>
          </a:bodyPr>
          <a:lstStyle/>
          <a:p>
            <a:r>
              <a:rPr lang="ru-RU" sz="2200" b="1" i="1" smtClean="0"/>
              <a:t/>
            </a:r>
            <a:br>
              <a:rPr lang="ru-RU" sz="2200" b="1" i="1" smtClean="0"/>
            </a:br>
            <a:r>
              <a:rPr lang="ru-RU" sz="2200" b="1" i="1" smtClean="0"/>
              <a:t/>
            </a:r>
            <a:br>
              <a:rPr lang="ru-RU" sz="2200" b="1" i="1" smtClean="0"/>
            </a:br>
            <a:r>
              <a:rPr lang="ru-RU" sz="2200" b="1" i="1" smtClean="0"/>
              <a:t/>
            </a:r>
            <a:br>
              <a:rPr lang="ru-RU" sz="2200" b="1" i="1" smtClean="0"/>
            </a:br>
            <a:r>
              <a:rPr lang="ru-RU" sz="2200" b="1" i="1" smtClean="0"/>
              <a:t/>
            </a:r>
            <a:br>
              <a:rPr lang="ru-RU" sz="2200" b="1" i="1" smtClean="0"/>
            </a:br>
            <a:r>
              <a:rPr lang="ru-RU" sz="2200" b="1" i="1" smtClean="0"/>
              <a:t/>
            </a:r>
            <a:br>
              <a:rPr lang="ru-RU" sz="2200" b="1" i="1" smtClean="0"/>
            </a:br>
            <a:r>
              <a:rPr lang="ru-RU" sz="2200" b="1" i="1" smtClean="0"/>
              <a:t/>
            </a:r>
            <a:br>
              <a:rPr lang="ru-RU" sz="2200" b="1" i="1" smtClean="0"/>
            </a:br>
            <a:r>
              <a:rPr lang="ru-RU" sz="2200" b="1" i="1" smtClean="0"/>
              <a:t/>
            </a:r>
            <a:br>
              <a:rPr lang="ru-RU" sz="2200" b="1" i="1" smtClean="0"/>
            </a:br>
            <a:r>
              <a:rPr lang="ru-RU" sz="2200" b="1" i="1" smtClean="0"/>
              <a:t>Цель </a:t>
            </a:r>
            <a:r>
              <a:rPr lang="ru-RU" sz="2200" b="1" i="1" dirty="0" smtClean="0"/>
              <a:t>программы: </a:t>
            </a:r>
            <a:r>
              <a:rPr lang="ru-RU" sz="2200" dirty="0" smtClean="0"/>
              <a:t>Обеспечение непрерывного повышения квалификации</a:t>
            </a:r>
            <a:r>
              <a:rPr lang="ru-RU" sz="2200" b="1" i="1" dirty="0" smtClean="0"/>
              <a:t> </a:t>
            </a:r>
            <a:r>
              <a:rPr lang="ru-RU" sz="2200" dirty="0" smtClean="0"/>
              <a:t>педагога как условие развития его профессиональной компетентности.</a:t>
            </a:r>
            <a:br>
              <a:rPr lang="ru-RU" sz="2200" dirty="0" smtClean="0"/>
            </a:br>
            <a:r>
              <a:rPr lang="ru-RU" sz="2200" dirty="0" smtClean="0"/>
              <a:t> </a:t>
            </a:r>
            <a:br>
              <a:rPr lang="ru-RU" sz="2200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b="1" i="1" dirty="0" smtClean="0"/>
              <a:t>Задачи:</a:t>
            </a:r>
            <a:endParaRPr lang="ru-RU" dirty="0" smtClean="0"/>
          </a:p>
          <a:p>
            <a:r>
              <a:rPr lang="ru-RU" dirty="0" smtClean="0"/>
              <a:t> </a:t>
            </a:r>
          </a:p>
          <a:p>
            <a:pPr lvl="0"/>
            <a:r>
              <a:rPr lang="ru-RU" dirty="0" smtClean="0"/>
              <a:t>продолжить работу над повышением научно-теоретического уровня в области дошкольной педагогики и психологии; </a:t>
            </a:r>
          </a:p>
          <a:p>
            <a:pPr lvl="0"/>
            <a:r>
              <a:rPr lang="ru-RU" dirty="0" smtClean="0"/>
              <a:t>изучить и использовать в своей профессиональной деятельности современные педагогические технологии; </a:t>
            </a:r>
          </a:p>
          <a:p>
            <a:pPr lvl="0"/>
            <a:r>
              <a:rPr lang="ru-RU" dirty="0" smtClean="0"/>
              <a:t>активно использовать возможности информационно-коммуникационных технологий;</a:t>
            </a:r>
          </a:p>
          <a:p>
            <a:r>
              <a:rPr lang="ru-RU" dirty="0" smtClean="0"/>
              <a:t>- участвовать в исследовательской и инновационной деятельности; </a:t>
            </a:r>
          </a:p>
          <a:p>
            <a:pPr lvl="0"/>
            <a:r>
              <a:rPr lang="ru-RU" dirty="0" smtClean="0"/>
              <a:t>обобщить и распространить свой педагогический опыт.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Модули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(направления деятельности):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dirty="0" smtClean="0"/>
              <a:t>Научно-методическое обеспечение.</a:t>
            </a:r>
          </a:p>
          <a:p>
            <a:pPr>
              <a:buNone/>
            </a:pPr>
            <a:endParaRPr lang="ru-RU" dirty="0" smtClean="0"/>
          </a:p>
          <a:p>
            <a:pPr lvl="0"/>
            <a:r>
              <a:rPr lang="ru-RU" dirty="0" smtClean="0"/>
              <a:t>Психолого-педагогическое обеспечение. </a:t>
            </a:r>
          </a:p>
          <a:p>
            <a:pPr lvl="0"/>
            <a:r>
              <a:rPr lang="ru-RU" dirty="0" smtClean="0"/>
              <a:t>Условия реализации темы по самообразованию.</a:t>
            </a:r>
          </a:p>
          <a:p>
            <a:pPr>
              <a:buNone/>
            </a:pPr>
            <a:endParaRPr lang="ru-RU" dirty="0" smtClean="0"/>
          </a:p>
          <a:p>
            <a:pPr lvl="0"/>
            <a:r>
              <a:rPr lang="ru-RU" dirty="0" smtClean="0"/>
              <a:t>Обобщение результатов.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Модуль</a:t>
            </a:r>
            <a:r>
              <a:rPr lang="ru-RU" dirty="0" smtClean="0"/>
              <a:t> </a:t>
            </a:r>
            <a:r>
              <a:rPr lang="ru-RU" b="1" i="1" dirty="0" smtClean="0"/>
              <a:t>«Научно-методическое обеспечение»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- обучение по теме самообразования;</a:t>
            </a:r>
          </a:p>
          <a:p>
            <a:r>
              <a:rPr lang="ru-RU" b="1" i="1" dirty="0" smtClean="0"/>
              <a:t> </a:t>
            </a:r>
            <a:endParaRPr lang="ru-RU" dirty="0" smtClean="0"/>
          </a:p>
          <a:p>
            <a:r>
              <a:rPr lang="ru-RU" dirty="0" smtClean="0"/>
              <a:t>- ознакомление с научной и методической литературой по теме;</a:t>
            </a:r>
          </a:p>
          <a:p>
            <a:r>
              <a:rPr lang="ru-RU" b="1" i="1" dirty="0" smtClean="0"/>
              <a:t> </a:t>
            </a:r>
            <a:endParaRPr lang="ru-RU" dirty="0" smtClean="0"/>
          </a:p>
          <a:p>
            <a:r>
              <a:rPr lang="ru-RU" dirty="0" smtClean="0"/>
              <a:t>- разработка программно-методического обеспечения образовательного процесса;</a:t>
            </a:r>
          </a:p>
          <a:p>
            <a:r>
              <a:rPr lang="ru-RU" b="1" i="1" dirty="0" smtClean="0"/>
              <a:t> </a:t>
            </a:r>
            <a:endParaRPr lang="ru-RU" dirty="0" smtClean="0"/>
          </a:p>
          <a:p>
            <a:r>
              <a:rPr lang="ru-RU" dirty="0" smtClean="0"/>
              <a:t>- проектирование деятельности; - мониторинг деятельности.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Модуль «Психолого-педагогическое обеспечение»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dirty="0" smtClean="0"/>
              <a:t>формирование личностных качеств воспитанников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 lvl="0"/>
            <a:r>
              <a:rPr lang="ru-RU" dirty="0" smtClean="0"/>
              <a:t>вовлечение родителей в образовательную деятельность по теме самообразования.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504</TotalTime>
  <Words>260</Words>
  <Application>Microsoft Office PowerPoint</Application>
  <PresentationFormat>Экран (4:3)</PresentationFormat>
  <Paragraphs>91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Детский сад № 226 ОАО «РЖД»</vt:lpstr>
      <vt:lpstr>Методическая тема</vt:lpstr>
      <vt:lpstr>Приоритеты  в развитии детей дошкольного возраста</vt:lpstr>
      <vt:lpstr>Слайд 4</vt:lpstr>
      <vt:lpstr>Программа: </vt:lpstr>
      <vt:lpstr>       Цель программы: Обеспечение непрерывного повышения квалификации педагога как условие развития его профессиональной компетентности.       </vt:lpstr>
      <vt:lpstr>Модули  (направления деятельности):</vt:lpstr>
      <vt:lpstr>Модуль «Научно-методическое обеспечение» </vt:lpstr>
      <vt:lpstr>Модуль «Психолого-педагогическое обеспечение» </vt:lpstr>
      <vt:lpstr>Модуль «Условия реализации темы по самообразованию» </vt:lpstr>
      <vt:lpstr>Модуль «Обобщение результатов»</vt:lpstr>
      <vt:lpstr>алгоритм  деятельности по теме самообразования</vt:lpstr>
      <vt:lpstr>Слайд 13</vt:lpstr>
      <vt:lpstr>Слайд 14</vt:lpstr>
      <vt:lpstr>Слайд 15</vt:lpstr>
      <vt:lpstr>Слайд 16</vt:lpstr>
      <vt:lpstr>Алгоритм написания конспекта</vt:lpstr>
      <vt:lpstr>Современные подходы к деятельности педагога по теме самообразования </vt:lpstr>
      <vt:lpstr>5) Разработка информационно-педагогического модуля (ИПМ) 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Детский сад № 226 ОАО «РЖД»</dc:title>
  <cp:lastModifiedBy>User</cp:lastModifiedBy>
  <cp:revision>45</cp:revision>
  <dcterms:modified xsi:type="dcterms:W3CDTF">2017-02-09T04:01:53Z</dcterms:modified>
</cp:coreProperties>
</file>