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8"/>
  </p:notesMasterIdLst>
  <p:sldIdLst>
    <p:sldId id="256" r:id="rId2"/>
    <p:sldId id="265" r:id="rId3"/>
    <p:sldId id="266" r:id="rId4"/>
    <p:sldId id="259" r:id="rId5"/>
    <p:sldId id="260" r:id="rId6"/>
    <p:sldId id="258" r:id="rId7"/>
    <p:sldId id="261" r:id="rId8"/>
    <p:sldId id="262" r:id="rId9"/>
    <p:sldId id="263" r:id="rId10"/>
    <p:sldId id="264" r:id="rId11"/>
    <p:sldId id="279" r:id="rId12"/>
    <p:sldId id="280" r:id="rId13"/>
    <p:sldId id="281" r:id="rId14"/>
    <p:sldId id="282" r:id="rId15"/>
    <p:sldId id="284" r:id="rId16"/>
    <p:sldId id="283" r:id="rId17"/>
    <p:sldId id="285" r:id="rId18"/>
    <p:sldId id="286" r:id="rId19"/>
    <p:sldId id="287" r:id="rId20"/>
    <p:sldId id="288" r:id="rId21"/>
    <p:sldId id="289" r:id="rId22"/>
    <p:sldId id="290" r:id="rId23"/>
    <p:sldId id="291" r:id="rId24"/>
    <p:sldId id="293" r:id="rId25"/>
    <p:sldId id="278" r:id="rId26"/>
    <p:sldId id="294"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9" d="100"/>
          <a:sy n="79" d="100"/>
        </p:scale>
        <p:origin x="-1116"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40EA53-0E51-4070-AE2F-597A3AB58C1B}" type="datetimeFigureOut">
              <a:rPr lang="ru-RU" smtClean="0"/>
              <a:pPr/>
              <a:t>18.10.2017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9C97FD-5A82-469A-9F67-98876ABDF1BE}" type="slidenum">
              <a:rPr lang="ru-RU" smtClean="0"/>
              <a:pPr/>
              <a:t>‹#›</a:t>
            </a:fld>
            <a:endParaRPr lang="ru-RU"/>
          </a:p>
        </p:txBody>
      </p:sp>
    </p:spTree>
    <p:extLst>
      <p:ext uri="{BB962C8B-B14F-4D97-AF65-F5344CB8AC3E}">
        <p14:creationId xmlns:p14="http://schemas.microsoft.com/office/powerpoint/2010/main" val="3001653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18.10.2017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pPr/>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pPr/>
              <a:t>18.10.2017</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pPr/>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sz="2400" b="1" dirty="0" smtClean="0">
                <a:solidFill>
                  <a:srgbClr val="002060"/>
                </a:solidFill>
                <a:effectLst>
                  <a:outerShdw blurRad="38100" dist="38100" dir="2700000" algn="tl">
                    <a:srgbClr val="000000">
                      <a:alpha val="43137"/>
                    </a:srgbClr>
                  </a:outerShdw>
                </a:effectLst>
                <a:latin typeface="Segoe Print" pitchFamily="2" charset="0"/>
              </a:rPr>
              <a:t/>
            </a:r>
            <a:br>
              <a:rPr lang="ru-RU" sz="2400" b="1" dirty="0" smtClean="0">
                <a:solidFill>
                  <a:srgbClr val="002060"/>
                </a:solidFill>
                <a:effectLst>
                  <a:outerShdw blurRad="38100" dist="38100" dir="2700000" algn="tl">
                    <a:srgbClr val="000000">
                      <a:alpha val="43137"/>
                    </a:srgbClr>
                  </a:outerShdw>
                </a:effectLst>
                <a:latin typeface="Segoe Print" pitchFamily="2" charset="0"/>
              </a:rPr>
            </a:br>
            <a:r>
              <a:rPr lang="ru-RU" sz="2400" b="1" dirty="0">
                <a:solidFill>
                  <a:srgbClr val="002060"/>
                </a:solidFill>
                <a:effectLst>
                  <a:outerShdw blurRad="38100" dist="38100" dir="2700000" algn="tl">
                    <a:srgbClr val="000000">
                      <a:alpha val="43137"/>
                    </a:srgbClr>
                  </a:outerShdw>
                </a:effectLst>
                <a:latin typeface="Segoe Print" pitchFamily="2" charset="0"/>
              </a:rPr>
              <a:t/>
            </a:r>
            <a:br>
              <a:rPr lang="ru-RU" sz="2400" b="1" dirty="0">
                <a:solidFill>
                  <a:srgbClr val="002060"/>
                </a:solidFill>
                <a:effectLst>
                  <a:outerShdw blurRad="38100" dist="38100" dir="2700000" algn="tl">
                    <a:srgbClr val="000000">
                      <a:alpha val="43137"/>
                    </a:srgbClr>
                  </a:outerShdw>
                </a:effectLst>
                <a:latin typeface="Segoe Print" pitchFamily="2" charset="0"/>
              </a:rPr>
            </a:br>
            <a:r>
              <a:rPr lang="ru-RU" sz="3200" b="1" u="sng" dirty="0" smtClean="0">
                <a:solidFill>
                  <a:srgbClr val="002060"/>
                </a:solidFill>
                <a:effectLst>
                  <a:outerShdw blurRad="38100" dist="38100" dir="2700000" algn="tl">
                    <a:srgbClr val="000000">
                      <a:alpha val="43137"/>
                    </a:srgbClr>
                  </a:outerShdw>
                </a:effectLst>
                <a:latin typeface="Segoe Print" pitchFamily="2" charset="0"/>
              </a:rPr>
              <a:t>«Признаки делимости натуральных чисел»</a:t>
            </a:r>
            <a:br>
              <a:rPr lang="ru-RU" sz="3200" b="1" u="sng" dirty="0" smtClean="0">
                <a:solidFill>
                  <a:srgbClr val="002060"/>
                </a:solidFill>
                <a:effectLst>
                  <a:outerShdw blurRad="38100" dist="38100" dir="2700000" algn="tl">
                    <a:srgbClr val="000000">
                      <a:alpha val="43137"/>
                    </a:srgbClr>
                  </a:outerShdw>
                </a:effectLst>
                <a:latin typeface="Segoe Print" pitchFamily="2" charset="0"/>
              </a:rPr>
            </a:br>
            <a:r>
              <a:rPr lang="ru-RU" sz="3200" i="1" dirty="0" smtClean="0">
                <a:solidFill>
                  <a:srgbClr val="002060"/>
                </a:solidFill>
                <a:effectLst>
                  <a:outerShdw blurRad="38100" dist="38100" dir="2700000" algn="tl">
                    <a:srgbClr val="000000">
                      <a:alpha val="43137"/>
                    </a:srgbClr>
                  </a:outerShdw>
                </a:effectLst>
                <a:latin typeface="Segoe Print" pitchFamily="2" charset="0"/>
              </a:rPr>
              <a:t>практикум по решению задания №19 ЕГЭ (базовый уровень).</a:t>
            </a:r>
            <a:endParaRPr lang="ru-RU" sz="3200" i="1" dirty="0">
              <a:solidFill>
                <a:srgbClr val="002060"/>
              </a:solidFill>
              <a:effectLst>
                <a:outerShdw blurRad="38100" dist="38100" dir="2700000" algn="tl">
                  <a:srgbClr val="000000">
                    <a:alpha val="43137"/>
                  </a:srgbClr>
                </a:outerShdw>
              </a:effectLst>
              <a:latin typeface="Segoe Print" pitchFamily="2" charset="0"/>
            </a:endParaRPr>
          </a:p>
        </p:txBody>
      </p:sp>
      <p:sp>
        <p:nvSpPr>
          <p:cNvPr id="3" name="Подзаголовок 2"/>
          <p:cNvSpPr>
            <a:spLocks noGrp="1"/>
          </p:cNvSpPr>
          <p:nvPr>
            <p:ph type="subTitle" idx="1"/>
          </p:nvPr>
        </p:nvSpPr>
        <p:spPr>
          <a:xfrm>
            <a:off x="1979712" y="4077072"/>
            <a:ext cx="6858000" cy="1872208"/>
          </a:xfrm>
        </p:spPr>
        <p:txBody>
          <a:bodyPr>
            <a:normAutofit/>
          </a:bodyPr>
          <a:lstStyle/>
          <a:p>
            <a:pPr algn="r"/>
            <a:endParaRPr lang="ru-RU" b="1" dirty="0" smtClean="0">
              <a:solidFill>
                <a:srgbClr val="002060"/>
              </a:solidFill>
              <a:latin typeface="Segoe Print" panose="02000600000000000000" pitchFamily="2" charset="0"/>
              <a:cs typeface="MV Boli" pitchFamily="2" charset="0"/>
            </a:endParaRPr>
          </a:p>
          <a:p>
            <a:pPr algn="r"/>
            <a:r>
              <a:rPr lang="ru-RU" sz="1800" b="1" cap="none" spc="0" dirty="0" smtClean="0">
                <a:solidFill>
                  <a:srgbClr val="002060"/>
                </a:solidFill>
                <a:latin typeface="Segoe Print" panose="02000600000000000000" pitchFamily="2" charset="0"/>
              </a:rPr>
              <a:t>Выполнил учитель математики</a:t>
            </a:r>
          </a:p>
          <a:p>
            <a:pPr algn="r"/>
            <a:r>
              <a:rPr lang="ru-RU" sz="1800" b="1" cap="none" spc="0" dirty="0" smtClean="0">
                <a:solidFill>
                  <a:srgbClr val="002060"/>
                </a:solidFill>
                <a:latin typeface="Segoe Print" panose="02000600000000000000" pitchFamily="2" charset="0"/>
                <a:cs typeface="MV Boli" pitchFamily="2" charset="0"/>
              </a:rPr>
              <a:t>МАОУ Лицей №64 г. Краснодара</a:t>
            </a:r>
          </a:p>
          <a:p>
            <a:pPr algn="r"/>
            <a:r>
              <a:rPr lang="ru-RU" sz="1800" b="1" cap="none" spc="0" dirty="0" smtClean="0">
                <a:solidFill>
                  <a:srgbClr val="002060"/>
                </a:solidFill>
                <a:latin typeface="Segoe Print" panose="02000600000000000000" pitchFamily="2" charset="0"/>
                <a:cs typeface="MV Boli" pitchFamily="2" charset="0"/>
              </a:rPr>
              <a:t>Строева Светлана Владимировна</a:t>
            </a:r>
            <a:endParaRPr lang="ru-RU" b="1" dirty="0">
              <a:latin typeface="Monotype Corsiva" pitchFamily="66" charset="0"/>
              <a:cs typeface="MV Boli" pitchFamily="2" charset="0"/>
            </a:endParaRPr>
          </a:p>
          <a:p>
            <a:pPr algn="r"/>
            <a:endParaRPr lang="ru-RU" dirty="0">
              <a:latin typeface="Mistral" pitchFamily="66" charset="0"/>
            </a:endParaRPr>
          </a:p>
        </p:txBody>
      </p:sp>
      <p:sp>
        <p:nvSpPr>
          <p:cNvPr id="4" name="TextBox 3"/>
          <p:cNvSpPr txBox="1"/>
          <p:nvPr/>
        </p:nvSpPr>
        <p:spPr>
          <a:xfrm>
            <a:off x="1331640" y="620688"/>
            <a:ext cx="5904656" cy="923330"/>
          </a:xfrm>
          <a:prstGeom prst="rect">
            <a:avLst/>
          </a:prstGeom>
          <a:noFill/>
        </p:spPr>
        <p:txBody>
          <a:bodyPr wrap="square" rtlCol="0">
            <a:spAutoFit/>
          </a:bodyPr>
          <a:lstStyle/>
          <a:p>
            <a:pPr algn="ctr"/>
            <a:r>
              <a:rPr lang="ru-RU" b="1" dirty="0">
                <a:solidFill>
                  <a:srgbClr val="002060"/>
                </a:solidFill>
                <a:latin typeface="Segoe Print" panose="02000600000000000000" pitchFamily="2" charset="0"/>
              </a:rPr>
              <a:t>Муниципальное автономное общеобразовательное учреждение лицей №64 </a:t>
            </a:r>
            <a:r>
              <a:rPr lang="ru-RU" b="1" dirty="0" err="1">
                <a:solidFill>
                  <a:srgbClr val="002060"/>
                </a:solidFill>
                <a:latin typeface="Segoe Print" panose="02000600000000000000" pitchFamily="2" charset="0"/>
              </a:rPr>
              <a:t>г.Краснодара</a:t>
            </a:r>
            <a:endParaRPr lang="ru-RU" b="1" dirty="0">
              <a:solidFill>
                <a:srgbClr val="002060"/>
              </a:solidFill>
              <a:latin typeface="Segoe Print" panose="02000600000000000000" pitchFamily="2" charset="0"/>
            </a:endParaRPr>
          </a:p>
        </p:txBody>
      </p:sp>
    </p:spTree>
    <p:extLst>
      <p:ext uri="{BB962C8B-B14F-4D97-AF65-F5344CB8AC3E}">
        <p14:creationId xmlns:p14="http://schemas.microsoft.com/office/powerpoint/2010/main" val="318137560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2800" dirty="0" smtClean="0">
                <a:solidFill>
                  <a:srgbClr val="C00000"/>
                </a:solidFill>
                <a:effectLst>
                  <a:outerShdw blurRad="38100" dist="38100" dir="2700000" algn="tl">
                    <a:srgbClr val="000000">
                      <a:alpha val="43137"/>
                    </a:srgbClr>
                  </a:outerShdw>
                </a:effectLst>
                <a:latin typeface="Mistral" pitchFamily="66" charset="0"/>
              </a:rPr>
              <a:t>25</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Число </a:t>
            </a:r>
            <a:r>
              <a:rPr lang="ru-RU" sz="2800" dirty="0">
                <a:solidFill>
                  <a:srgbClr val="002060"/>
                </a:solidFill>
                <a:latin typeface="Times New Roman" pitchFamily="18" charset="0"/>
                <a:cs typeface="Times New Roman" pitchFamily="18" charset="0"/>
              </a:rPr>
              <a:t>делится на 25, если число, образованное его последними 	двумя цифрами делятся на 25.</a:t>
            </a:r>
          </a:p>
          <a:p>
            <a:pPr marL="342900" indent="-342900">
              <a:buFont typeface="Arial" pitchFamily="34" charset="0"/>
              <a:buChar char="•"/>
            </a:pPr>
            <a:endParaRPr lang="ru-RU" sz="2800" dirty="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652 475 делится на 25, т.к. 75 делится на 25</a:t>
            </a:r>
          </a:p>
          <a:p>
            <a:endParaRPr lang="ru-RU" dirty="0"/>
          </a:p>
        </p:txBody>
      </p:sp>
    </p:spTree>
    <p:extLst>
      <p:ext uri="{BB962C8B-B14F-4D97-AF65-F5344CB8AC3E}">
        <p14:creationId xmlns:p14="http://schemas.microsoft.com/office/powerpoint/2010/main" val="234696146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normAutofit fontScale="92500" lnSpcReduction="10000"/>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Задача </a:t>
            </a:r>
            <a:r>
              <a:rPr lang="ru-RU" sz="2800" dirty="0" smtClean="0">
                <a:solidFill>
                  <a:srgbClr val="002060"/>
                </a:solidFill>
                <a:latin typeface="Times New Roman" pitchFamily="18" charset="0"/>
                <a:cs typeface="Times New Roman" pitchFamily="18" charset="0"/>
              </a:rPr>
              <a:t>1</a:t>
            </a:r>
          </a:p>
          <a:p>
            <a:r>
              <a:rPr lang="ru-RU" sz="2800" dirty="0" smtClean="0">
                <a:solidFill>
                  <a:srgbClr val="002060"/>
                </a:solidFill>
                <a:latin typeface="Times New Roman" pitchFamily="18" charset="0"/>
                <a:cs typeface="Times New Roman" pitchFamily="18" charset="0"/>
              </a:rPr>
              <a:t> </a:t>
            </a:r>
            <a:r>
              <a:rPr lang="ru-RU" sz="2800" dirty="0">
                <a:solidFill>
                  <a:srgbClr val="002060"/>
                </a:solidFill>
                <a:latin typeface="Times New Roman" pitchFamily="18" charset="0"/>
                <a:cs typeface="Times New Roman" pitchFamily="18" charset="0"/>
              </a:rPr>
              <a:t>Найдите четырёхзначное число, кратное 15, произведение цифр которого больше 0, но меньше 25.</a:t>
            </a:r>
          </a:p>
          <a:p>
            <a:r>
              <a:rPr lang="ru-RU" sz="2800" dirty="0">
                <a:solidFill>
                  <a:srgbClr val="002060"/>
                </a:solidFill>
                <a:latin typeface="Times New Roman" pitchFamily="18" charset="0"/>
                <a:cs typeface="Times New Roman" pitchFamily="18" charset="0"/>
              </a:rPr>
              <a:t>В ответе укажите 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r>
              <a:rPr lang="ru-RU" sz="2800" dirty="0" smtClean="0">
                <a:solidFill>
                  <a:srgbClr val="002060"/>
                </a:solidFill>
                <a:latin typeface="Times New Roman" pitchFamily="18" charset="0"/>
                <a:cs typeface="Times New Roman" pitchFamily="18" charset="0"/>
              </a:rPr>
              <a:t>Решение: Число кратное 15 делится на 5 и на 3, значит, данное число оканчивается  на 5 ( 0 не удовлетворяет </a:t>
            </a:r>
            <a:r>
              <a:rPr lang="ru-RU" sz="2800" dirty="0">
                <a:solidFill>
                  <a:srgbClr val="002060"/>
                </a:solidFill>
                <a:latin typeface="Times New Roman" pitchFamily="18" charset="0"/>
                <a:cs typeface="Times New Roman" pitchFamily="18" charset="0"/>
              </a:rPr>
              <a:t>условию, произведение цифр которого больше </a:t>
            </a:r>
            <a:r>
              <a:rPr lang="ru-RU" sz="2800" dirty="0" smtClean="0">
                <a:solidFill>
                  <a:srgbClr val="002060"/>
                </a:solidFill>
                <a:latin typeface="Times New Roman" pitchFamily="18" charset="0"/>
                <a:cs typeface="Times New Roman" pitchFamily="18" charset="0"/>
              </a:rPr>
              <a:t>0). Остальные цифры подбираем так, чтобы сумма цифр делилась на 3 и </a:t>
            </a:r>
            <a:r>
              <a:rPr lang="ru-RU" sz="2800" dirty="0">
                <a:solidFill>
                  <a:srgbClr val="002060"/>
                </a:solidFill>
                <a:latin typeface="Times New Roman" pitchFamily="18" charset="0"/>
                <a:cs typeface="Times New Roman" pitchFamily="18" charset="0"/>
              </a:rPr>
              <a:t>произведение цифр которого больше 0, но меньше 25.</a:t>
            </a:r>
            <a:r>
              <a:rPr lang="ru-RU" sz="2800" dirty="0" smtClean="0">
                <a:solidFill>
                  <a:srgbClr val="002060"/>
                </a:solidFill>
                <a:latin typeface="Times New Roman" pitchFamily="18" charset="0"/>
                <a:cs typeface="Times New Roman" pitchFamily="18" charset="0"/>
              </a:rPr>
              <a:t> </a:t>
            </a:r>
          </a:p>
          <a:p>
            <a:r>
              <a:rPr lang="ru-RU" sz="2800" dirty="0" smtClean="0">
                <a:solidFill>
                  <a:srgbClr val="002060"/>
                </a:solidFill>
                <a:latin typeface="Times New Roman" pitchFamily="18" charset="0"/>
                <a:cs typeface="Times New Roman" pitchFamily="18" charset="0"/>
              </a:rPr>
              <a:t>Ответ: </a:t>
            </a:r>
            <a:r>
              <a:rPr lang="ru-RU" sz="2800" dirty="0" smtClean="0">
                <a:solidFill>
                  <a:srgbClr val="FF0000"/>
                </a:solidFill>
                <a:latin typeface="Times New Roman" pitchFamily="18" charset="0"/>
                <a:cs typeface="Times New Roman" pitchFamily="18" charset="0"/>
              </a:rPr>
              <a:t>1125</a:t>
            </a: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17978965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6" dur="500"/>
                                        <p:tgtEl>
                                          <p:spTgt spid="3">
                                            <p:txEl>
                                              <p:pRg st="1" end="1"/>
                                            </p:txEl>
                                          </p:spTgt>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3">
                                            <p:txEl>
                                              <p:pRg st="2" end="2"/>
                                            </p:txEl>
                                          </p:spTgt>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normAutofit lnSpcReduction="10000"/>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Задача </a:t>
            </a:r>
            <a:r>
              <a:rPr lang="ru-RU" sz="2800" dirty="0" smtClean="0">
                <a:solidFill>
                  <a:srgbClr val="002060"/>
                </a:solidFill>
                <a:latin typeface="Times New Roman" pitchFamily="18" charset="0"/>
                <a:cs typeface="Times New Roman" pitchFamily="18" charset="0"/>
              </a:rPr>
              <a:t>2</a:t>
            </a:r>
          </a:p>
          <a:p>
            <a:r>
              <a:rPr lang="ru-RU" sz="2800" dirty="0" smtClean="0">
                <a:solidFill>
                  <a:srgbClr val="002060"/>
                </a:solidFill>
                <a:latin typeface="Times New Roman" pitchFamily="18" charset="0"/>
                <a:cs typeface="Times New Roman" pitchFamily="18" charset="0"/>
              </a:rPr>
              <a:t> </a:t>
            </a:r>
            <a:r>
              <a:rPr lang="ru-RU" sz="2800" dirty="0">
                <a:solidFill>
                  <a:srgbClr val="002060"/>
                </a:solidFill>
                <a:latin typeface="Times New Roman" pitchFamily="18" charset="0"/>
                <a:cs typeface="Times New Roman" pitchFamily="18" charset="0"/>
              </a:rPr>
              <a:t>Вычеркните в числе 85417627 три цифры так, чтобы получившееся число делилось на 18. В </a:t>
            </a:r>
            <a:r>
              <a:rPr lang="ru-RU" sz="2800" dirty="0" smtClean="0">
                <a:solidFill>
                  <a:srgbClr val="002060"/>
                </a:solidFill>
                <a:latin typeface="Times New Roman" pitchFamily="18" charset="0"/>
                <a:cs typeface="Times New Roman" pitchFamily="18" charset="0"/>
              </a:rPr>
              <a:t>ответе укажите </a:t>
            </a:r>
            <a:r>
              <a:rPr lang="ru-RU" sz="2800" dirty="0">
                <a:solidFill>
                  <a:srgbClr val="002060"/>
                </a:solidFill>
                <a:latin typeface="Times New Roman" pitchFamily="18" charset="0"/>
                <a:cs typeface="Times New Roman" pitchFamily="18" charset="0"/>
              </a:rPr>
              <a:t>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получившееся число.</a:t>
            </a:r>
          </a:p>
          <a:p>
            <a:r>
              <a:rPr lang="ru-RU" sz="2800" dirty="0" smtClean="0">
                <a:solidFill>
                  <a:srgbClr val="002060"/>
                </a:solidFill>
                <a:latin typeface="Times New Roman" pitchFamily="18" charset="0"/>
                <a:cs typeface="Times New Roman" pitchFamily="18" charset="0"/>
              </a:rPr>
              <a:t>Решение</a:t>
            </a:r>
            <a:r>
              <a:rPr lang="ru-RU" sz="2800" dirty="0">
                <a:solidFill>
                  <a:srgbClr val="002060"/>
                </a:solidFill>
                <a:latin typeface="Times New Roman" pitchFamily="18" charset="0"/>
                <a:cs typeface="Times New Roman" pitchFamily="18" charset="0"/>
              </a:rPr>
              <a:t>: Число кратное </a:t>
            </a:r>
            <a:r>
              <a:rPr lang="ru-RU" sz="2800" dirty="0" smtClean="0">
                <a:solidFill>
                  <a:srgbClr val="002060"/>
                </a:solidFill>
                <a:latin typeface="Times New Roman" pitchFamily="18" charset="0"/>
                <a:cs typeface="Times New Roman" pitchFamily="18" charset="0"/>
              </a:rPr>
              <a:t>18 </a:t>
            </a:r>
            <a:r>
              <a:rPr lang="ru-RU" sz="2800" dirty="0">
                <a:solidFill>
                  <a:srgbClr val="002060"/>
                </a:solidFill>
                <a:latin typeface="Times New Roman" pitchFamily="18" charset="0"/>
                <a:cs typeface="Times New Roman" pitchFamily="18" charset="0"/>
              </a:rPr>
              <a:t>делится </a:t>
            </a:r>
            <a:r>
              <a:rPr lang="ru-RU" sz="2800" dirty="0" smtClean="0">
                <a:solidFill>
                  <a:srgbClr val="002060"/>
                </a:solidFill>
                <a:latin typeface="Times New Roman" pitchFamily="18" charset="0"/>
                <a:cs typeface="Times New Roman" pitchFamily="18" charset="0"/>
              </a:rPr>
              <a:t>на 2 и </a:t>
            </a:r>
            <a:r>
              <a:rPr lang="ru-RU" sz="2800" dirty="0">
                <a:solidFill>
                  <a:srgbClr val="002060"/>
                </a:solidFill>
                <a:latin typeface="Times New Roman" pitchFamily="18" charset="0"/>
                <a:cs typeface="Times New Roman" pitchFamily="18" charset="0"/>
              </a:rPr>
              <a:t>на </a:t>
            </a:r>
            <a:r>
              <a:rPr lang="ru-RU" sz="2800" dirty="0" smtClean="0">
                <a:solidFill>
                  <a:srgbClr val="002060"/>
                </a:solidFill>
                <a:latin typeface="Times New Roman" pitchFamily="18" charset="0"/>
                <a:cs typeface="Times New Roman" pitchFamily="18" charset="0"/>
              </a:rPr>
              <a:t>9, </a:t>
            </a:r>
            <a:r>
              <a:rPr lang="ru-RU" sz="2800" dirty="0">
                <a:solidFill>
                  <a:srgbClr val="002060"/>
                </a:solidFill>
                <a:latin typeface="Times New Roman" pitchFamily="18" charset="0"/>
                <a:cs typeface="Times New Roman" pitchFamily="18" charset="0"/>
              </a:rPr>
              <a:t>значит, </a:t>
            </a:r>
            <a:r>
              <a:rPr lang="ru-RU" sz="2800" dirty="0" smtClean="0">
                <a:solidFill>
                  <a:srgbClr val="002060"/>
                </a:solidFill>
                <a:latin typeface="Times New Roman" pitchFamily="18" charset="0"/>
                <a:cs typeface="Times New Roman" pitchFamily="18" charset="0"/>
              </a:rPr>
              <a:t>последняя цифра должна быть четной. Вычеркиваем последнюю цифру.</a:t>
            </a:r>
          </a:p>
          <a:p>
            <a:r>
              <a:rPr lang="ru-RU" sz="2800" dirty="0" smtClean="0">
                <a:solidFill>
                  <a:srgbClr val="002060"/>
                </a:solidFill>
                <a:latin typeface="Times New Roman" pitchFamily="18" charset="0"/>
                <a:cs typeface="Times New Roman" pitchFamily="18" charset="0"/>
              </a:rPr>
              <a:t>8+5+4+1+7+6+2=33, следовательно, вычеркиваем 2 цифры сумма которых равна 6 или 15.</a:t>
            </a:r>
          </a:p>
          <a:p>
            <a:r>
              <a:rPr lang="ru-RU" sz="2800" dirty="0" smtClean="0">
                <a:solidFill>
                  <a:srgbClr val="002060"/>
                </a:solidFill>
                <a:latin typeface="Times New Roman" pitchFamily="18" charset="0"/>
                <a:cs typeface="Times New Roman" pitchFamily="18" charset="0"/>
              </a:rPr>
              <a:t>Ответ: </a:t>
            </a:r>
            <a:r>
              <a:rPr lang="ru-RU" sz="2800" dirty="0" smtClean="0">
                <a:solidFill>
                  <a:srgbClr val="FF0000"/>
                </a:solidFill>
                <a:latin typeface="Times New Roman" pitchFamily="18" charset="0"/>
                <a:cs typeface="Times New Roman" pitchFamily="18" charset="0"/>
              </a:rPr>
              <a:t>84762</a:t>
            </a: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960763751"/>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3</a:t>
            </a:r>
          </a:p>
          <a:p>
            <a:r>
              <a:rPr lang="ru-RU" sz="2800" dirty="0">
                <a:solidFill>
                  <a:srgbClr val="002060"/>
                </a:solidFill>
                <a:latin typeface="Times New Roman" pitchFamily="18" charset="0"/>
                <a:cs typeface="Times New Roman" pitchFamily="18" charset="0"/>
              </a:rPr>
              <a:t>Найдите чётное пятизначное натуральное число, сумма цифр которого равна их произведению. </a:t>
            </a:r>
            <a:r>
              <a:rPr lang="ru-RU" sz="2800" dirty="0" smtClean="0">
                <a:solidFill>
                  <a:srgbClr val="002060"/>
                </a:solidFill>
                <a:latin typeface="Times New Roman" pitchFamily="18" charset="0"/>
                <a:cs typeface="Times New Roman" pitchFamily="18" charset="0"/>
              </a:rPr>
              <a:t>В ответе </a:t>
            </a:r>
            <a:r>
              <a:rPr lang="ru-RU" sz="2800" dirty="0">
                <a:solidFill>
                  <a:srgbClr val="002060"/>
                </a:solidFill>
                <a:latin typeface="Times New Roman" pitchFamily="18" charset="0"/>
                <a:cs typeface="Times New Roman" pitchFamily="18" charset="0"/>
              </a:rPr>
              <a:t>укажите 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r>
              <a:rPr lang="ru-RU" sz="2800" dirty="0" smtClean="0">
                <a:solidFill>
                  <a:srgbClr val="002060"/>
                </a:solidFill>
                <a:latin typeface="Times New Roman" pitchFamily="18" charset="0"/>
                <a:cs typeface="Times New Roman" pitchFamily="18" charset="0"/>
              </a:rPr>
              <a:t>Решение: </a:t>
            </a:r>
            <a:r>
              <a:rPr lang="ru-RU" sz="2800" dirty="0">
                <a:solidFill>
                  <a:srgbClr val="002060"/>
                </a:solidFill>
                <a:latin typeface="Times New Roman" pitchFamily="18" charset="0"/>
                <a:cs typeface="Times New Roman" pitchFamily="18" charset="0"/>
              </a:rPr>
              <a:t>Т.к. сумма цифр </a:t>
            </a:r>
            <a:r>
              <a:rPr lang="ru-RU" sz="2800" dirty="0" smtClean="0">
                <a:solidFill>
                  <a:srgbClr val="002060"/>
                </a:solidFill>
                <a:latin typeface="Times New Roman" pitchFamily="18" charset="0"/>
                <a:cs typeface="Times New Roman" pitchFamily="18" charset="0"/>
              </a:rPr>
              <a:t>числа </a:t>
            </a:r>
            <a:r>
              <a:rPr lang="ru-RU" sz="2800" dirty="0">
                <a:solidFill>
                  <a:srgbClr val="002060"/>
                </a:solidFill>
                <a:latin typeface="Times New Roman" pitchFamily="18" charset="0"/>
                <a:cs typeface="Times New Roman" pitchFamily="18" charset="0"/>
              </a:rPr>
              <a:t>равна их </a:t>
            </a:r>
            <a:r>
              <a:rPr lang="ru-RU" sz="2800" dirty="0" smtClean="0">
                <a:solidFill>
                  <a:srgbClr val="002060"/>
                </a:solidFill>
                <a:latin typeface="Times New Roman" pitchFamily="18" charset="0"/>
                <a:cs typeface="Times New Roman" pitchFamily="18" charset="0"/>
              </a:rPr>
              <a:t>произведению, то используемые цифры должны быть маленькими и число должно оканчиваться на четную цифру.</a:t>
            </a:r>
          </a:p>
          <a:p>
            <a:r>
              <a:rPr lang="ru-RU" sz="2800" dirty="0" smtClean="0">
                <a:solidFill>
                  <a:srgbClr val="002060"/>
                </a:solidFill>
                <a:latin typeface="Times New Roman" pitchFamily="18" charset="0"/>
                <a:cs typeface="Times New Roman" pitchFamily="18" charset="0"/>
              </a:rPr>
              <a:t>Ответ:</a:t>
            </a:r>
            <a:r>
              <a:rPr lang="ru-RU" sz="2800" dirty="0" smtClean="0">
                <a:solidFill>
                  <a:srgbClr val="FF0000"/>
                </a:solidFill>
                <a:latin typeface="Times New Roman" pitchFamily="18" charset="0"/>
                <a:cs typeface="Times New Roman" pitchFamily="18" charset="0"/>
              </a:rPr>
              <a:t>11152</a:t>
            </a: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27556371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1000"/>
                                        <p:tgtEl>
                                          <p:spTgt spid="3">
                                            <p:txEl>
                                              <p:pRg st="3" end="3"/>
                                            </p:txEl>
                                          </p:spTgt>
                                        </p:tgtEl>
                                      </p:cBhvr>
                                    </p:animEffect>
                                    <p:anim calcmode="lin" valueType="num">
                                      <p:cBhvr>
                                        <p:cTn id="1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4</a:t>
            </a:r>
          </a:p>
          <a:p>
            <a:r>
              <a:rPr lang="ru-RU" sz="2800" dirty="0">
                <a:solidFill>
                  <a:srgbClr val="002060"/>
                </a:solidFill>
                <a:latin typeface="Times New Roman" pitchFamily="18" charset="0"/>
                <a:cs typeface="Times New Roman" pitchFamily="18" charset="0"/>
              </a:rPr>
              <a:t>Найдите четырёхзначное число, кратное 25, все цифры которого различны и нечётны. В ответе</a:t>
            </a:r>
          </a:p>
          <a:p>
            <a:r>
              <a:rPr lang="ru-RU" sz="2800" dirty="0">
                <a:solidFill>
                  <a:srgbClr val="002060"/>
                </a:solidFill>
                <a:latin typeface="Times New Roman" pitchFamily="18" charset="0"/>
                <a:cs typeface="Times New Roman" pitchFamily="18" charset="0"/>
              </a:rPr>
              <a:t>укажите 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r>
              <a:rPr lang="ru-RU" sz="2800" dirty="0">
                <a:solidFill>
                  <a:srgbClr val="002060"/>
                </a:solidFill>
                <a:latin typeface="Times New Roman" pitchFamily="18" charset="0"/>
                <a:cs typeface="Times New Roman" pitchFamily="18" charset="0"/>
              </a:rPr>
              <a:t>Решение</a:t>
            </a:r>
            <a:r>
              <a:rPr lang="ru-RU" sz="2800" dirty="0" smtClean="0">
                <a:solidFill>
                  <a:srgbClr val="002060"/>
                </a:solidFill>
                <a:latin typeface="Times New Roman" pitchFamily="18" charset="0"/>
                <a:cs typeface="Times New Roman" pitchFamily="18" charset="0"/>
              </a:rPr>
              <a:t>: Число кратное 25 должно оканчиваться на 00 или 25, или 50, или 75. Нашему условию удовлетворяет 75. Остальные цифры подбираем так, чтобы </a:t>
            </a:r>
            <a:r>
              <a:rPr lang="ru-RU" sz="2800" dirty="0">
                <a:solidFill>
                  <a:srgbClr val="002060"/>
                </a:solidFill>
                <a:latin typeface="Times New Roman" pitchFamily="18" charset="0"/>
                <a:cs typeface="Times New Roman" pitchFamily="18" charset="0"/>
              </a:rPr>
              <a:t>все цифры </a:t>
            </a:r>
            <a:r>
              <a:rPr lang="ru-RU" sz="2800" dirty="0" smtClean="0">
                <a:solidFill>
                  <a:srgbClr val="002060"/>
                </a:solidFill>
                <a:latin typeface="Times New Roman" pitchFamily="18" charset="0"/>
                <a:cs typeface="Times New Roman" pitchFamily="18" charset="0"/>
              </a:rPr>
              <a:t>числа были </a:t>
            </a:r>
            <a:r>
              <a:rPr lang="ru-RU" sz="2800" dirty="0">
                <a:solidFill>
                  <a:srgbClr val="002060"/>
                </a:solidFill>
                <a:latin typeface="Times New Roman" pitchFamily="18" charset="0"/>
                <a:cs typeface="Times New Roman" pitchFamily="18" charset="0"/>
              </a:rPr>
              <a:t>различны и </a:t>
            </a:r>
            <a:r>
              <a:rPr lang="ru-RU" sz="2800" dirty="0" smtClean="0">
                <a:solidFill>
                  <a:srgbClr val="002060"/>
                </a:solidFill>
                <a:latin typeface="Times New Roman" pitchFamily="18" charset="0"/>
                <a:cs typeface="Times New Roman" pitchFamily="18" charset="0"/>
              </a:rPr>
              <a:t>нечётны.</a:t>
            </a:r>
          </a:p>
          <a:p>
            <a:r>
              <a:rPr lang="ru-RU" sz="2800" dirty="0" smtClean="0">
                <a:solidFill>
                  <a:srgbClr val="002060"/>
                </a:solidFill>
                <a:latin typeface="Times New Roman" pitchFamily="18" charset="0"/>
                <a:cs typeface="Times New Roman" pitchFamily="18" charset="0"/>
              </a:rPr>
              <a:t>Ответ: </a:t>
            </a:r>
            <a:r>
              <a:rPr lang="ru-RU" sz="2800" dirty="0" smtClean="0">
                <a:solidFill>
                  <a:srgbClr val="FF0000"/>
                </a:solidFill>
                <a:latin typeface="Times New Roman" pitchFamily="18" charset="0"/>
                <a:cs typeface="Times New Roman" pitchFamily="18" charset="0"/>
              </a:rPr>
              <a:t>1375</a:t>
            </a:r>
            <a:endParaRPr lang="ru-RU" sz="2800" dirty="0">
              <a:solidFill>
                <a:srgbClr val="FF0000"/>
              </a:solidFill>
              <a:latin typeface="Times New Roman" pitchFamily="18" charset="0"/>
              <a:cs typeface="Times New Roman" pitchFamily="18" charset="0"/>
            </a:endParaRPr>
          </a:p>
          <a:p>
            <a:endParaRPr lang="ru-RU" sz="2800" dirty="0" smtClean="0">
              <a:solidFill>
                <a:srgbClr val="00206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938727962"/>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800" decel="100000"/>
                                        <p:tgtEl>
                                          <p:spTgt spid="3">
                                            <p:txEl>
                                              <p:pRg st="1" end="1"/>
                                            </p:txEl>
                                          </p:spTgt>
                                        </p:tgtEl>
                                      </p:cBhvr>
                                    </p:animEffect>
                                    <p:anim calcmode="lin" valueType="num">
                                      <p:cBhvr>
                                        <p:cTn id="16"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800" decel="100000"/>
                                        <p:tgtEl>
                                          <p:spTgt spid="3">
                                            <p:txEl>
                                              <p:pRg st="2" end="2"/>
                                            </p:txEl>
                                          </p:spTgt>
                                        </p:tgtEl>
                                      </p:cBhvr>
                                    </p:animEffect>
                                    <p:anim calcmode="lin" valueType="num">
                                      <p:cBhvr>
                                        <p:cTn id="24"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800" decel="100000"/>
                                        <p:tgtEl>
                                          <p:spTgt spid="3">
                                            <p:txEl>
                                              <p:pRg st="3" end="3"/>
                                            </p:txEl>
                                          </p:spTgt>
                                        </p:tgtEl>
                                      </p:cBhvr>
                                    </p:animEffect>
                                    <p:anim calcmode="lin" valueType="num">
                                      <p:cBhvr>
                                        <p:cTn id="32"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5"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45" presetID="15" presetClass="entr" presetSubtype="0" fill="hold"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5</a:t>
            </a:r>
          </a:p>
          <a:p>
            <a:r>
              <a:rPr lang="ru-RU" sz="2800" dirty="0">
                <a:solidFill>
                  <a:srgbClr val="002060"/>
                </a:solidFill>
                <a:latin typeface="Times New Roman" pitchFamily="18" charset="0"/>
                <a:cs typeface="Times New Roman" pitchFamily="18" charset="0"/>
              </a:rPr>
              <a:t>Найдите трёхзначное натуральное число, большее 800, которое делится на каждую свою цифру и все цифры которого различны и не равны </a:t>
            </a:r>
            <a:r>
              <a:rPr lang="ru-RU" sz="2800" dirty="0" smtClean="0">
                <a:solidFill>
                  <a:srgbClr val="002060"/>
                </a:solidFill>
                <a:latin typeface="Times New Roman" pitchFamily="18" charset="0"/>
                <a:cs typeface="Times New Roman" pitchFamily="18" charset="0"/>
              </a:rPr>
              <a:t>нулю. В </a:t>
            </a:r>
            <a:r>
              <a:rPr lang="ru-RU" sz="2800" dirty="0">
                <a:solidFill>
                  <a:srgbClr val="002060"/>
                </a:solidFill>
                <a:latin typeface="Times New Roman" pitchFamily="18" charset="0"/>
                <a:cs typeface="Times New Roman" pitchFamily="18" charset="0"/>
              </a:rPr>
              <a:t>ответе укажите </a:t>
            </a:r>
            <a:r>
              <a:rPr lang="ru-RU" sz="2800" dirty="0" smtClean="0">
                <a:solidFill>
                  <a:srgbClr val="002060"/>
                </a:solidFill>
                <a:latin typeface="Times New Roman" pitchFamily="18" charset="0"/>
                <a:cs typeface="Times New Roman" pitchFamily="18" charset="0"/>
              </a:rPr>
              <a:t>какое-­</a:t>
            </a:r>
            <a:r>
              <a:rPr lang="ru-RU" sz="2800" dirty="0">
                <a:solidFill>
                  <a:srgbClr val="002060"/>
                </a:solidFill>
                <a:latin typeface="Times New Roman" pitchFamily="18" charset="0"/>
                <a:cs typeface="Times New Roman" pitchFamily="18" charset="0"/>
              </a:rPr>
              <a:t>нибудь 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Решите самостоятельно.</a:t>
            </a:r>
          </a:p>
          <a:p>
            <a:r>
              <a:rPr lang="ru-RU" sz="2800" dirty="0" smtClean="0">
                <a:solidFill>
                  <a:srgbClr val="002060"/>
                </a:solidFill>
                <a:latin typeface="Times New Roman" pitchFamily="18" charset="0"/>
                <a:cs typeface="Times New Roman" pitchFamily="18" charset="0"/>
              </a:rPr>
              <a:t>Ответ:   </a:t>
            </a:r>
            <a:r>
              <a:rPr lang="ru-RU" sz="2800" dirty="0" smtClean="0">
                <a:solidFill>
                  <a:srgbClr val="FF0000"/>
                </a:solidFill>
                <a:latin typeface="Times New Roman" pitchFamily="18" charset="0"/>
                <a:cs typeface="Times New Roman" pitchFamily="18" charset="0"/>
              </a:rPr>
              <a:t>816</a:t>
            </a: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00167728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par>
                                <p:cTn id="35" presetID="25" presetClass="entr" presetSubtype="0"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8" presetClass="entr" presetSubtype="0" accel="50000" fill="hold" nodeType="clickEffect">
                                  <p:stCondLst>
                                    <p:cond delay="0"/>
                                  </p:stCondLst>
                                  <p:iterate type="lt">
                                    <p:tmPct val="50000"/>
                                  </p:iterate>
                                  <p:childTnLst>
                                    <p:set>
                                      <p:cBhvr>
                                        <p:cTn id="48" dur="1" fill="hold">
                                          <p:stCondLst>
                                            <p:cond delay="0"/>
                                          </p:stCondLst>
                                        </p:cTn>
                                        <p:tgtEl>
                                          <p:spTgt spid="3">
                                            <p:txEl>
                                              <p:pRg st="5" end="5"/>
                                            </p:txEl>
                                          </p:spTgt>
                                        </p:tgtEl>
                                        <p:attrNameLst>
                                          <p:attrName>style.visibility</p:attrName>
                                        </p:attrNameLst>
                                      </p:cBhvr>
                                      <p:to>
                                        <p:strVal val="visible"/>
                                      </p:to>
                                    </p:set>
                                    <p:set>
                                      <p:cBhvr>
                                        <p:cTn id="49" dur="455" fill="hold">
                                          <p:stCondLst>
                                            <p:cond delay="0"/>
                                          </p:stCondLst>
                                        </p:cTn>
                                        <p:tgtEl>
                                          <p:spTgt spid="3">
                                            <p:txEl>
                                              <p:pRg st="5" end="5"/>
                                            </p:txEl>
                                          </p:spTgt>
                                        </p:tgtEl>
                                        <p:attrNameLst>
                                          <p:attrName>style.rotation</p:attrName>
                                        </p:attrNameLst>
                                      </p:cBhvr>
                                      <p:to>
                                        <p:strVal val="-45.0"/>
                                      </p:to>
                                    </p:set>
                                    <p:anim calcmode="lin" valueType="num">
                                      <p:cBhvr>
                                        <p:cTn id="50" dur="455" fill="hold">
                                          <p:stCondLst>
                                            <p:cond delay="455"/>
                                          </p:stCondLst>
                                        </p:cTn>
                                        <p:tgtEl>
                                          <p:spTgt spid="3">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3">
                                            <p:txEl>
                                              <p:pRg st="5" end="5"/>
                                            </p:txEl>
                                          </p:spTgt>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3">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3">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6</a:t>
            </a:r>
          </a:p>
          <a:p>
            <a:r>
              <a:rPr lang="ru-RU" sz="2800" dirty="0">
                <a:solidFill>
                  <a:srgbClr val="002060"/>
                </a:solidFill>
                <a:latin typeface="Times New Roman" pitchFamily="18" charset="0"/>
                <a:cs typeface="Times New Roman" pitchFamily="18" charset="0"/>
              </a:rPr>
              <a:t>Найдите чётное трёхзначное натуральное число, сумма цифр </a:t>
            </a:r>
            <a:r>
              <a:rPr lang="ru-RU" sz="2800" dirty="0" smtClean="0">
                <a:solidFill>
                  <a:srgbClr val="002060"/>
                </a:solidFill>
                <a:latin typeface="Times New Roman" pitchFamily="18" charset="0"/>
                <a:cs typeface="Times New Roman" pitchFamily="18" charset="0"/>
              </a:rPr>
              <a:t>которого на </a:t>
            </a:r>
            <a:r>
              <a:rPr lang="ru-RU" sz="2800" dirty="0">
                <a:solidFill>
                  <a:srgbClr val="002060"/>
                </a:solidFill>
                <a:latin typeface="Times New Roman" pitchFamily="18" charset="0"/>
                <a:cs typeface="Times New Roman" pitchFamily="18" charset="0"/>
              </a:rPr>
              <a:t>1 меньше их произведения. В ответе укажите </a:t>
            </a:r>
            <a:r>
              <a:rPr lang="ru-RU" sz="2800" dirty="0" smtClean="0">
                <a:solidFill>
                  <a:srgbClr val="002060"/>
                </a:solidFill>
                <a:latin typeface="Times New Roman" pitchFamily="18" charset="0"/>
                <a:cs typeface="Times New Roman" pitchFamily="18" charset="0"/>
              </a:rPr>
              <a:t>какое-­</a:t>
            </a:r>
            <a:r>
              <a:rPr lang="ru-RU" sz="2800" dirty="0">
                <a:solidFill>
                  <a:srgbClr val="002060"/>
                </a:solidFill>
                <a:latin typeface="Times New Roman" pitchFamily="18" charset="0"/>
                <a:cs typeface="Times New Roman" pitchFamily="18" charset="0"/>
              </a:rPr>
              <a:t>нибудь 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142</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35670923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par>
                                <p:cTn id="12" presetID="41" presetClass="entr" presetSubtype="0" fill="hold" nodeType="withEffect">
                                  <p:stCondLst>
                                    <p:cond delay="0"/>
                                  </p:stCondLst>
                                  <p:iterate type="lt">
                                    <p:tmPct val="10000"/>
                                  </p:iterate>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1" end="1"/>
                                            </p:txEl>
                                          </p:spTgt>
                                        </p:tgtEl>
                                      </p:cBhvr>
                                    </p:animEffect>
                                  </p:childTnLst>
                                </p:cTn>
                              </p:par>
                              <p:par>
                                <p:cTn id="19" presetID="41" presetClass="entr" presetSubtype="0" fill="hold" nodeType="withEffect">
                                  <p:stCondLst>
                                    <p:cond delay="0"/>
                                  </p:stCondLst>
                                  <p:iterate type="lt">
                                    <p:tmPct val="10000"/>
                                  </p:iterate>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3"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
                                            <p:txEl>
                                              <p:pRg st="2" end="2"/>
                                            </p:txEl>
                                          </p:spTgt>
                                        </p:tgtEl>
                                      </p:cBhvr>
                                    </p:animEffect>
                                  </p:childTnLst>
                                </p:cTn>
                              </p:par>
                              <p:par>
                                <p:cTn id="26" presetID="41" presetClass="entr" presetSubtype="0" fill="hold" nodeType="withEffect">
                                  <p:stCondLst>
                                    <p:cond delay="0"/>
                                  </p:stCondLst>
                                  <p:iterate type="lt">
                                    <p:tmPct val="10000"/>
                                  </p:iterate>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0"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6" presetClass="entr" presetSubtype="0" fill="hold" nodeType="clickEffect">
                                  <p:stCondLst>
                                    <p:cond delay="0"/>
                                  </p:stCondLst>
                                  <p:iterate type="lt">
                                    <p:tmPct val="10000"/>
                                  </p:iterate>
                                  <p:childTnLst>
                                    <p:set>
                                      <p:cBhvr>
                                        <p:cTn id="36" dur="1" fill="hold">
                                          <p:stCondLst>
                                            <p:cond delay="0"/>
                                          </p:stCondLst>
                                        </p:cTn>
                                        <p:tgtEl>
                                          <p:spTgt spid="3">
                                            <p:txEl>
                                              <p:pRg st="5" end="5"/>
                                            </p:txEl>
                                          </p:spTgt>
                                        </p:tgtEl>
                                        <p:attrNameLst>
                                          <p:attrName>style.visibility</p:attrName>
                                        </p:attrNameLst>
                                      </p:cBhvr>
                                      <p:to>
                                        <p:strVal val="visible"/>
                                      </p:to>
                                    </p:set>
                                    <p:anim by="(-#ppt_w*2)" calcmode="lin" valueType="num">
                                      <p:cBhvr rctx="PPT">
                                        <p:cTn id="37" dur="500" autoRev="1" fill="hold">
                                          <p:stCondLst>
                                            <p:cond delay="0"/>
                                          </p:stCondLst>
                                        </p:cTn>
                                        <p:tgtEl>
                                          <p:spTgt spid="3">
                                            <p:txEl>
                                              <p:pRg st="5" end="5"/>
                                            </p:txEl>
                                          </p:spTgt>
                                        </p:tgtEl>
                                        <p:attrNameLst>
                                          <p:attrName>ppt_w</p:attrName>
                                        </p:attrNameLst>
                                      </p:cBhvr>
                                    </p:anim>
                                    <p:anim by="(#ppt_w*0.50)" calcmode="lin" valueType="num">
                                      <p:cBhvr>
                                        <p:cTn id="38" dur="500" decel="50000" autoRev="1" fill="hold">
                                          <p:stCondLst>
                                            <p:cond delay="0"/>
                                          </p:stCondLst>
                                        </p:cTn>
                                        <p:tgtEl>
                                          <p:spTgt spid="3">
                                            <p:txEl>
                                              <p:pRg st="5" end="5"/>
                                            </p:txEl>
                                          </p:spTgt>
                                        </p:tgtEl>
                                        <p:attrNameLst>
                                          <p:attrName>ppt_x</p:attrName>
                                        </p:attrNameLst>
                                      </p:cBhvr>
                                    </p:anim>
                                    <p:anim from="(-#ppt_h/2)" to="(#ppt_y)" calcmode="lin" valueType="num">
                                      <p:cBhvr>
                                        <p:cTn id="39" dur="1000" fill="hold">
                                          <p:stCondLst>
                                            <p:cond delay="0"/>
                                          </p:stCondLst>
                                        </p:cTn>
                                        <p:tgtEl>
                                          <p:spTgt spid="3">
                                            <p:txEl>
                                              <p:pRg st="5" end="5"/>
                                            </p:txEl>
                                          </p:spTgt>
                                        </p:tgtEl>
                                        <p:attrNameLst>
                                          <p:attrName>ppt_y</p:attrName>
                                        </p:attrNameLst>
                                      </p:cBhvr>
                                    </p:anim>
                                    <p:animRot by="21600000">
                                      <p:cBhvr>
                                        <p:cTn id="40" dur="1000" fill="hold">
                                          <p:stCondLst>
                                            <p:cond delay="0"/>
                                          </p:stCondLst>
                                        </p:cTn>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7</a:t>
            </a:r>
          </a:p>
          <a:p>
            <a:r>
              <a:rPr lang="ru-RU" sz="2800" dirty="0">
                <a:solidFill>
                  <a:srgbClr val="002060"/>
                </a:solidFill>
                <a:latin typeface="Times New Roman" pitchFamily="18" charset="0"/>
                <a:cs typeface="Times New Roman" pitchFamily="18" charset="0"/>
              </a:rPr>
              <a:t>Найдите шестизначное натуральное число, которое записывается только цифрами 2 и 0 и </a:t>
            </a:r>
            <a:r>
              <a:rPr lang="ru-RU" sz="2800" dirty="0" smtClean="0">
                <a:solidFill>
                  <a:srgbClr val="002060"/>
                </a:solidFill>
                <a:latin typeface="Times New Roman" pitchFamily="18" charset="0"/>
                <a:cs typeface="Times New Roman" pitchFamily="18" charset="0"/>
              </a:rPr>
              <a:t>делится на </a:t>
            </a:r>
            <a:r>
              <a:rPr lang="ru-RU" sz="2800" dirty="0">
                <a:solidFill>
                  <a:srgbClr val="002060"/>
                </a:solidFill>
                <a:latin typeface="Times New Roman" pitchFamily="18" charset="0"/>
                <a:cs typeface="Times New Roman" pitchFamily="18" charset="0"/>
              </a:rPr>
              <a:t>24. В ответе укажите </a:t>
            </a:r>
            <a:r>
              <a:rPr lang="ru-RU" sz="2800" dirty="0" smtClean="0">
                <a:solidFill>
                  <a:srgbClr val="002060"/>
                </a:solidFill>
                <a:latin typeface="Times New Roman" pitchFamily="18" charset="0"/>
                <a:cs typeface="Times New Roman" pitchFamily="18" charset="0"/>
              </a:rPr>
              <a:t>какое-­</a:t>
            </a:r>
            <a:r>
              <a:rPr lang="ru-RU" sz="2800" dirty="0">
                <a:solidFill>
                  <a:srgbClr val="002060"/>
                </a:solidFill>
                <a:latin typeface="Times New Roman" pitchFamily="18" charset="0"/>
                <a:cs typeface="Times New Roman" pitchFamily="18" charset="0"/>
              </a:rPr>
              <a:t>нибудь 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222000</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3507908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par>
                                <p:cTn id="10" presetID="5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Scale>
                                      <p:cBhvr>
                                        <p:cTn id="12"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1" end="1"/>
                                            </p:txEl>
                                          </p:spTgt>
                                        </p:tgtEl>
                                        <p:attrNameLst>
                                          <p:attrName>ppt_x</p:attrName>
                                          <p:attrName>ppt_y</p:attrName>
                                        </p:attrNameLst>
                                      </p:cBhvr>
                                    </p:animMotion>
                                    <p:animEffect transition="in" filter="fade">
                                      <p:cBhvr>
                                        <p:cTn id="14" dur="1000"/>
                                        <p:tgtEl>
                                          <p:spTgt spid="3">
                                            <p:txEl>
                                              <p:pRg st="1" end="1"/>
                                            </p:txEl>
                                          </p:spTgt>
                                        </p:tgtEl>
                                      </p:cBhvr>
                                    </p:animEffect>
                                  </p:childTnLst>
                                </p:cTn>
                              </p:par>
                              <p:par>
                                <p:cTn id="15" presetID="5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Scale>
                                      <p:cBhvr>
                                        <p:cTn id="17"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txEl>
                                              <p:pRg st="2" end="2"/>
                                            </p:txEl>
                                          </p:spTgt>
                                        </p:tgtEl>
                                        <p:attrNameLst>
                                          <p:attrName>ppt_x</p:attrName>
                                          <p:attrName>ppt_y</p:attrName>
                                        </p:attrNameLst>
                                      </p:cBhvr>
                                    </p:animMotion>
                                    <p:animEffect transition="in" filter="fade">
                                      <p:cBhvr>
                                        <p:cTn id="19" dur="1000"/>
                                        <p:tgtEl>
                                          <p:spTgt spid="3">
                                            <p:txEl>
                                              <p:pRg st="2" end="2"/>
                                            </p:txEl>
                                          </p:spTgt>
                                        </p:tgtEl>
                                      </p:cBhvr>
                                    </p:animEffect>
                                  </p:childTnLst>
                                </p:cTn>
                              </p:par>
                              <p:par>
                                <p:cTn id="20" presetID="5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Scale>
                                      <p:cBhvr>
                                        <p:cTn id="22"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
                                            <p:txEl>
                                              <p:pRg st="4" end="4"/>
                                            </p:txEl>
                                          </p:spTgt>
                                        </p:tgtEl>
                                        <p:attrNameLst>
                                          <p:attrName>ppt_x</p:attrName>
                                          <p:attrName>ppt_y</p:attrName>
                                        </p:attrNameLst>
                                      </p:cBhvr>
                                    </p:animMotion>
                                    <p:animEffect transition="in" filter="fade">
                                      <p:cBhvr>
                                        <p:cTn id="24" dur="1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800" decel="100000"/>
                                        <p:tgtEl>
                                          <p:spTgt spid="3">
                                            <p:txEl>
                                              <p:pRg st="5" end="5"/>
                                            </p:txEl>
                                          </p:spTgt>
                                        </p:tgtEl>
                                      </p:cBhvr>
                                    </p:animEffect>
                                    <p:anim calcmode="lin" valueType="num">
                                      <p:cBhvr>
                                        <p:cTn id="30"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31"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32"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normAutofit lnSpcReduction="10000"/>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8</a:t>
            </a:r>
          </a:p>
          <a:p>
            <a:r>
              <a:rPr lang="ru-RU" sz="2800" dirty="0">
                <a:solidFill>
                  <a:srgbClr val="002060"/>
                </a:solidFill>
                <a:latin typeface="Times New Roman" pitchFamily="18" charset="0"/>
                <a:cs typeface="Times New Roman" pitchFamily="18" charset="0"/>
              </a:rPr>
              <a:t>Найдите четырёхзначное число, кратное 33, все цифры которого различны и нечётны. В ответе</a:t>
            </a:r>
          </a:p>
          <a:p>
            <a:r>
              <a:rPr lang="ru-RU" sz="2800" dirty="0">
                <a:solidFill>
                  <a:srgbClr val="002060"/>
                </a:solidFill>
                <a:latin typeface="Times New Roman" pitchFamily="18" charset="0"/>
                <a:cs typeface="Times New Roman" pitchFamily="18" charset="0"/>
              </a:rPr>
              <a:t>укажите 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r>
              <a:rPr lang="ru-RU" sz="2800" dirty="0" smtClean="0">
                <a:solidFill>
                  <a:srgbClr val="002060"/>
                </a:solidFill>
                <a:latin typeface="Times New Roman" pitchFamily="18" charset="0"/>
                <a:cs typeface="Times New Roman" pitchFamily="18" charset="0"/>
              </a:rPr>
              <a:t>Решение: Если число кратно 33, значит, оно делится на 11 и на 3. Выпишем все нечетные цифры и найдем пары цифр суммы которых равны и делятся на 3.</a:t>
            </a:r>
          </a:p>
          <a:p>
            <a:r>
              <a:rPr lang="ru-RU" sz="2800" dirty="0" smtClean="0">
                <a:solidFill>
                  <a:srgbClr val="002060"/>
                </a:solidFill>
                <a:latin typeface="Times New Roman" pitchFamily="18" charset="0"/>
                <a:cs typeface="Times New Roman" pitchFamily="18" charset="0"/>
              </a:rPr>
              <a:t>1,3,5,7,9</a:t>
            </a:r>
          </a:p>
          <a:p>
            <a:r>
              <a:rPr lang="ru-RU" sz="2800" dirty="0" smtClean="0">
                <a:solidFill>
                  <a:srgbClr val="002060"/>
                </a:solidFill>
                <a:latin typeface="Times New Roman" pitchFamily="18" charset="0"/>
                <a:cs typeface="Times New Roman" pitchFamily="18" charset="0"/>
              </a:rPr>
              <a:t>Нашему условию удовлетворяют пары 3,9 и 5,7. </a:t>
            </a:r>
          </a:p>
          <a:p>
            <a:r>
              <a:rPr lang="ru-RU" sz="2800" dirty="0" smtClean="0">
                <a:solidFill>
                  <a:srgbClr val="002060"/>
                </a:solidFill>
                <a:latin typeface="Times New Roman" pitchFamily="18" charset="0"/>
                <a:cs typeface="Times New Roman" pitchFamily="18" charset="0"/>
              </a:rPr>
              <a:t>Ответ: </a:t>
            </a:r>
            <a:r>
              <a:rPr lang="ru-RU" sz="2800" dirty="0" smtClean="0">
                <a:solidFill>
                  <a:srgbClr val="FF0000"/>
                </a:solidFill>
                <a:latin typeface="Times New Roman" pitchFamily="18" charset="0"/>
                <a:cs typeface="Times New Roman" pitchFamily="18" charset="0"/>
              </a:rPr>
              <a:t>3597</a:t>
            </a: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25308814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1" end="1"/>
                                            </p:txEl>
                                          </p:spTgt>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anim calcmode="lin" valueType="num">
                                      <p:cBhvr>
                                        <p:cTn id="20"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1"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2000" fill="hold"/>
                                        <p:tgtEl>
                                          <p:spTgt spid="3">
                                            <p:txEl>
                                              <p:pRg st="2" end="2"/>
                                            </p:txEl>
                                          </p:spTgt>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27"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4" end="4"/>
                                            </p:txEl>
                                          </p:spTgt>
                                        </p:tgtEl>
                                      </p:cBhvr>
                                    </p:animEffect>
                                  </p:childTnLst>
                                </p:cTn>
                              </p:par>
                              <p:par>
                                <p:cTn id="36" presetID="55" presetClass="entr" presetSubtype="0"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9"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0" dur="1000"/>
                                        <p:tgtEl>
                                          <p:spTgt spid="3">
                                            <p:txEl>
                                              <p:pRg st="5" end="5"/>
                                            </p:txEl>
                                          </p:spTgt>
                                        </p:tgtEl>
                                      </p:cBhvr>
                                    </p:animEffect>
                                  </p:childTnLst>
                                </p:cTn>
                              </p:par>
                              <p:par>
                                <p:cTn id="41" presetID="55"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44"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3">
                                            <p:txEl>
                                              <p:pRg st="6" end="6"/>
                                            </p:txEl>
                                          </p:spTgt>
                                        </p:tgtEl>
                                      </p:cBhvr>
                                    </p:animEffect>
                                  </p:childTnLst>
                                </p:cTn>
                              </p:par>
                              <p:par>
                                <p:cTn id="46" presetID="55"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 calcmode="lin" valueType="num">
                                      <p:cBhvr>
                                        <p:cTn id="48"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49"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9</a:t>
            </a:r>
          </a:p>
          <a:p>
            <a:r>
              <a:rPr lang="ru-RU" sz="2800" dirty="0">
                <a:solidFill>
                  <a:srgbClr val="002060"/>
                </a:solidFill>
                <a:latin typeface="Times New Roman" pitchFamily="18" charset="0"/>
                <a:cs typeface="Times New Roman" pitchFamily="18" charset="0"/>
              </a:rPr>
              <a:t>Найдите четырёхзначное число, кратное 15, произведение цифр которого больше 35, но меньше </a:t>
            </a:r>
            <a:r>
              <a:rPr lang="ru-RU" sz="2800" dirty="0" smtClean="0">
                <a:solidFill>
                  <a:srgbClr val="002060"/>
                </a:solidFill>
                <a:latin typeface="Times New Roman" pitchFamily="18" charset="0"/>
                <a:cs typeface="Times New Roman" pitchFamily="18" charset="0"/>
              </a:rPr>
              <a:t>45. В </a:t>
            </a:r>
            <a:r>
              <a:rPr lang="ru-RU" sz="2800" dirty="0">
                <a:solidFill>
                  <a:srgbClr val="002060"/>
                </a:solidFill>
                <a:latin typeface="Times New Roman" pitchFamily="18" charset="0"/>
                <a:cs typeface="Times New Roman" pitchFamily="18" charset="0"/>
              </a:rPr>
              <a:t>ответе укажите 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1185</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53780741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effectLst>
                  <a:outerShdw blurRad="38100" dist="38100" dir="2700000" algn="tl">
                    <a:srgbClr val="000000">
                      <a:alpha val="43137"/>
                    </a:srgbClr>
                  </a:outerShdw>
                </a:effectLst>
                <a:latin typeface="Mistral" pitchFamily="66" charset="0"/>
              </a:rPr>
              <a:t>Немного из истории</a:t>
            </a:r>
            <a:endParaRPr lang="ru-RU" dirty="0"/>
          </a:p>
        </p:txBody>
      </p:sp>
      <p:sp>
        <p:nvSpPr>
          <p:cNvPr id="3" name="Объект 2"/>
          <p:cNvSpPr>
            <a:spLocks noGrp="1"/>
          </p:cNvSpPr>
          <p:nvPr>
            <p:ph idx="1"/>
          </p:nvPr>
        </p:nvSpPr>
        <p:spPr/>
        <p:txBody>
          <a:bodyPr>
            <a:normAutofit/>
          </a:bodyPr>
          <a:lstStyle/>
          <a:p>
            <a:r>
              <a:rPr lang="ru-RU" sz="3200" dirty="0" smtClean="0">
                <a:solidFill>
                  <a:srgbClr val="002060"/>
                </a:solidFill>
                <a:latin typeface="Times New Roman" pitchFamily="18" charset="0"/>
                <a:cs typeface="Times New Roman" pitchFamily="18" charset="0"/>
              </a:rPr>
              <a:t>Признаки делимости на 2, 3, 5, 9,10 были известны с давних времен. Признак делимости на 2 знали древние египтяне за 2 тысячи лет до нашей эры.</a:t>
            </a:r>
            <a:endParaRPr lang="ru-RU" sz="32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2024304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10</a:t>
            </a:r>
          </a:p>
          <a:p>
            <a:r>
              <a:rPr lang="ru-RU" sz="2800" dirty="0">
                <a:solidFill>
                  <a:srgbClr val="002060"/>
                </a:solidFill>
                <a:latin typeface="Times New Roman" pitchFamily="18" charset="0"/>
                <a:cs typeface="Times New Roman" pitchFamily="18" charset="0"/>
              </a:rPr>
              <a:t>Найдите пятизначное число, кратное 25, любые две соседние цифры которого отличаются на 2. В</a:t>
            </a:r>
          </a:p>
          <a:p>
            <a:r>
              <a:rPr lang="ru-RU" sz="2800" dirty="0">
                <a:solidFill>
                  <a:srgbClr val="002060"/>
                </a:solidFill>
                <a:latin typeface="Times New Roman" pitchFamily="18" charset="0"/>
                <a:cs typeface="Times New Roman" pitchFamily="18" charset="0"/>
              </a:rPr>
              <a:t>ответе укажите 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13575</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95279983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Effect transition="in" filter="wipe(down)">
                                      <p:cBhvr>
                                        <p:cTn id="71" dur="580">
                                          <p:stCondLst>
                                            <p:cond delay="0"/>
                                          </p:stCondLst>
                                        </p:cTn>
                                        <p:tgtEl>
                                          <p:spTgt spid="3">
                                            <p:txEl>
                                              <p:pRg st="5" end="5"/>
                                            </p:txEl>
                                          </p:spTgt>
                                        </p:tgtEl>
                                      </p:cBhvr>
                                    </p:animEffect>
                                    <p:anim calcmode="lin" valueType="num">
                                      <p:cBhvr>
                                        <p:cTn id="7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3">
                                            <p:txEl>
                                              <p:pRg st="5" end="5"/>
                                            </p:txEl>
                                          </p:spTgt>
                                        </p:tgtEl>
                                      </p:cBhvr>
                                      <p:to x="100000" y="60000"/>
                                    </p:animScale>
                                    <p:animScale>
                                      <p:cBhvr>
                                        <p:cTn id="78" dur="166" decel="50000">
                                          <p:stCondLst>
                                            <p:cond delay="676"/>
                                          </p:stCondLst>
                                        </p:cTn>
                                        <p:tgtEl>
                                          <p:spTgt spid="3">
                                            <p:txEl>
                                              <p:pRg st="5" end="5"/>
                                            </p:txEl>
                                          </p:spTgt>
                                        </p:tgtEl>
                                      </p:cBhvr>
                                      <p:to x="100000" y="100000"/>
                                    </p:animScale>
                                    <p:animScale>
                                      <p:cBhvr>
                                        <p:cTn id="79" dur="26">
                                          <p:stCondLst>
                                            <p:cond delay="1312"/>
                                          </p:stCondLst>
                                        </p:cTn>
                                        <p:tgtEl>
                                          <p:spTgt spid="3">
                                            <p:txEl>
                                              <p:pRg st="5" end="5"/>
                                            </p:txEl>
                                          </p:spTgt>
                                        </p:tgtEl>
                                      </p:cBhvr>
                                      <p:to x="100000" y="80000"/>
                                    </p:animScale>
                                    <p:animScale>
                                      <p:cBhvr>
                                        <p:cTn id="80" dur="166" decel="50000">
                                          <p:stCondLst>
                                            <p:cond delay="1338"/>
                                          </p:stCondLst>
                                        </p:cTn>
                                        <p:tgtEl>
                                          <p:spTgt spid="3">
                                            <p:txEl>
                                              <p:pRg st="5" end="5"/>
                                            </p:txEl>
                                          </p:spTgt>
                                        </p:tgtEl>
                                      </p:cBhvr>
                                      <p:to x="100000" y="100000"/>
                                    </p:animScale>
                                    <p:animScale>
                                      <p:cBhvr>
                                        <p:cTn id="81" dur="26">
                                          <p:stCondLst>
                                            <p:cond delay="1642"/>
                                          </p:stCondLst>
                                        </p:cTn>
                                        <p:tgtEl>
                                          <p:spTgt spid="3">
                                            <p:txEl>
                                              <p:pRg st="5" end="5"/>
                                            </p:txEl>
                                          </p:spTgt>
                                        </p:tgtEl>
                                      </p:cBhvr>
                                      <p:to x="100000" y="90000"/>
                                    </p:animScale>
                                    <p:animScale>
                                      <p:cBhvr>
                                        <p:cTn id="82" dur="166" decel="50000">
                                          <p:stCondLst>
                                            <p:cond delay="1668"/>
                                          </p:stCondLst>
                                        </p:cTn>
                                        <p:tgtEl>
                                          <p:spTgt spid="3">
                                            <p:txEl>
                                              <p:pRg st="5" end="5"/>
                                            </p:txEl>
                                          </p:spTgt>
                                        </p:tgtEl>
                                      </p:cBhvr>
                                      <p:to x="100000" y="100000"/>
                                    </p:animScale>
                                    <p:animScale>
                                      <p:cBhvr>
                                        <p:cTn id="83" dur="26">
                                          <p:stCondLst>
                                            <p:cond delay="1808"/>
                                          </p:stCondLst>
                                        </p:cTn>
                                        <p:tgtEl>
                                          <p:spTgt spid="3">
                                            <p:txEl>
                                              <p:pRg st="5" end="5"/>
                                            </p:txEl>
                                          </p:spTgt>
                                        </p:tgtEl>
                                      </p:cBhvr>
                                      <p:to x="100000" y="95000"/>
                                    </p:animScale>
                                    <p:animScale>
                                      <p:cBhvr>
                                        <p:cTn id="84" dur="166" decel="50000">
                                          <p:stCondLst>
                                            <p:cond delay="1834"/>
                                          </p:stCondLst>
                                        </p:cTn>
                                        <p:tgtEl>
                                          <p:spTgt spid="3">
                                            <p:txEl>
                                              <p:pRg st="5" end="5"/>
                                            </p:txEl>
                                          </p:spTgt>
                                        </p:tgtEl>
                                      </p:cBhvr>
                                      <p:to x="100000" y="100000"/>
                                    </p:animScale>
                                  </p:childTnLst>
                                </p:cTn>
                              </p:par>
                            </p:childTnLst>
                          </p:cTn>
                        </p:par>
                      </p:childTnLst>
                    </p:cTn>
                  </p:par>
                  <p:par>
                    <p:cTn id="85" fill="hold">
                      <p:stCondLst>
                        <p:cond delay="indefinite"/>
                      </p:stCondLst>
                      <p:childTnLst>
                        <p:par>
                          <p:cTn id="86" fill="hold">
                            <p:stCondLst>
                              <p:cond delay="0"/>
                            </p:stCondLst>
                            <p:childTnLst>
                              <p:par>
                                <p:cTn id="87" presetID="52" presetClass="entr" presetSubtype="0" fill="hold" nodeType="clickEffect">
                                  <p:stCondLst>
                                    <p:cond delay="0"/>
                                  </p:stCondLst>
                                  <p:childTnLst>
                                    <p:set>
                                      <p:cBhvr>
                                        <p:cTn id="88" dur="1" fill="hold">
                                          <p:stCondLst>
                                            <p:cond delay="0"/>
                                          </p:stCondLst>
                                        </p:cTn>
                                        <p:tgtEl>
                                          <p:spTgt spid="3">
                                            <p:txEl>
                                              <p:pRg st="6" end="6"/>
                                            </p:txEl>
                                          </p:spTgt>
                                        </p:tgtEl>
                                        <p:attrNameLst>
                                          <p:attrName>style.visibility</p:attrName>
                                        </p:attrNameLst>
                                      </p:cBhvr>
                                      <p:to>
                                        <p:strVal val="visible"/>
                                      </p:to>
                                    </p:set>
                                    <p:animScale>
                                      <p:cBhvr>
                                        <p:cTn id="89"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1000" decel="50000" fill="hold">
                                          <p:stCondLst>
                                            <p:cond delay="0"/>
                                          </p:stCondLst>
                                        </p:cTn>
                                        <p:tgtEl>
                                          <p:spTgt spid="3">
                                            <p:txEl>
                                              <p:pRg st="6" end="6"/>
                                            </p:txEl>
                                          </p:spTgt>
                                        </p:tgtEl>
                                        <p:attrNameLst>
                                          <p:attrName>ppt_x</p:attrName>
                                          <p:attrName>ppt_y</p:attrName>
                                        </p:attrNameLst>
                                      </p:cBhvr>
                                    </p:animMotion>
                                    <p:animEffect transition="in" filter="fade">
                                      <p:cBhvr>
                                        <p:cTn id="9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11</a:t>
            </a:r>
          </a:p>
          <a:p>
            <a:r>
              <a:rPr lang="ru-RU" sz="2800" dirty="0">
                <a:solidFill>
                  <a:srgbClr val="002060"/>
                </a:solidFill>
                <a:latin typeface="Times New Roman" pitchFamily="18" charset="0"/>
                <a:cs typeface="Times New Roman" pitchFamily="18" charset="0"/>
              </a:rPr>
              <a:t>Вычеркните в числе 65031029 три цифры так, чтобы получившееся число делилось на 15. В </a:t>
            </a:r>
            <a:r>
              <a:rPr lang="ru-RU" sz="2800" dirty="0" smtClean="0">
                <a:solidFill>
                  <a:srgbClr val="002060"/>
                </a:solidFill>
                <a:latin typeface="Times New Roman" pitchFamily="18" charset="0"/>
                <a:cs typeface="Times New Roman" pitchFamily="18" charset="0"/>
              </a:rPr>
              <a:t>ответе укажите </a:t>
            </a:r>
            <a:r>
              <a:rPr lang="ru-RU" sz="2800" dirty="0">
                <a:solidFill>
                  <a:srgbClr val="002060"/>
                </a:solidFill>
                <a:latin typeface="Times New Roman" pitchFamily="18" charset="0"/>
                <a:cs typeface="Times New Roman" pitchFamily="18" charset="0"/>
              </a:rPr>
              <a:t>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получившееся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50310</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7130144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p:cTn id="2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12</a:t>
            </a:r>
          </a:p>
          <a:p>
            <a:r>
              <a:rPr lang="ru-RU" sz="2800" dirty="0">
                <a:solidFill>
                  <a:srgbClr val="002060"/>
                </a:solidFill>
                <a:latin typeface="Times New Roman" pitchFamily="18" charset="0"/>
                <a:cs typeface="Times New Roman" pitchFamily="18" charset="0"/>
              </a:rPr>
              <a:t>Найдите трёхзначное число, кратное 25, все цифры которого различны, а сумма квадратов </a:t>
            </a:r>
            <a:r>
              <a:rPr lang="ru-RU" sz="2800" dirty="0" smtClean="0">
                <a:solidFill>
                  <a:srgbClr val="002060"/>
                </a:solidFill>
                <a:latin typeface="Times New Roman" pitchFamily="18" charset="0"/>
                <a:cs typeface="Times New Roman" pitchFamily="18" charset="0"/>
              </a:rPr>
              <a:t>цифр делится </a:t>
            </a:r>
            <a:r>
              <a:rPr lang="ru-RU" sz="2800" dirty="0">
                <a:solidFill>
                  <a:srgbClr val="002060"/>
                </a:solidFill>
                <a:latin typeface="Times New Roman" pitchFamily="18" charset="0"/>
                <a:cs typeface="Times New Roman" pitchFamily="18" charset="0"/>
              </a:rPr>
              <a:t>на 3, но не делится на 9. В ответе укажите </a:t>
            </a:r>
            <a:r>
              <a:rPr lang="ru-RU" sz="2800" dirty="0" smtClean="0">
                <a:solidFill>
                  <a:srgbClr val="002060"/>
                </a:solidFill>
                <a:latin typeface="Times New Roman" pitchFamily="18" charset="0"/>
                <a:cs typeface="Times New Roman" pitchFamily="18" charset="0"/>
              </a:rPr>
              <a:t>какое-­</a:t>
            </a:r>
            <a:r>
              <a:rPr lang="ru-RU" sz="2800" dirty="0">
                <a:solidFill>
                  <a:srgbClr val="002060"/>
                </a:solidFill>
                <a:latin typeface="Times New Roman" pitchFamily="18" charset="0"/>
                <a:cs typeface="Times New Roman" pitchFamily="18" charset="0"/>
              </a:rPr>
              <a:t>нибудь 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a:solidFill>
                  <a:srgbClr val="FF0000"/>
                </a:solidFill>
                <a:latin typeface="Times New Roman" pitchFamily="18" charset="0"/>
                <a:cs typeface="Times New Roman" pitchFamily="18" charset="0"/>
              </a:rPr>
              <a:t>1</a:t>
            </a:r>
            <a:r>
              <a:rPr lang="ru-RU" sz="2800" dirty="0" smtClean="0">
                <a:solidFill>
                  <a:srgbClr val="FF0000"/>
                </a:solidFill>
                <a:latin typeface="Times New Roman" pitchFamily="18" charset="0"/>
                <a:cs typeface="Times New Roman" pitchFamily="18" charset="0"/>
              </a:rPr>
              <a:t>25</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907869855"/>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5"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3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13</a:t>
            </a:r>
          </a:p>
          <a:p>
            <a:r>
              <a:rPr lang="ru-RU" sz="2800" dirty="0">
                <a:solidFill>
                  <a:srgbClr val="002060"/>
                </a:solidFill>
                <a:latin typeface="Times New Roman" pitchFamily="18" charset="0"/>
                <a:cs typeface="Times New Roman" pitchFamily="18" charset="0"/>
              </a:rPr>
              <a:t>Найдите пятизначное число, кратное 15, любые две соседние цифры которого отличаются на 2. В</a:t>
            </a:r>
          </a:p>
          <a:p>
            <a:r>
              <a:rPr lang="ru-RU" sz="2800" dirty="0">
                <a:solidFill>
                  <a:srgbClr val="002060"/>
                </a:solidFill>
                <a:latin typeface="Times New Roman" pitchFamily="18" charset="0"/>
                <a:cs typeface="Times New Roman" pitchFamily="18" charset="0"/>
              </a:rPr>
              <a:t>ответе укажите </a:t>
            </a:r>
            <a:r>
              <a:rPr lang="ru-RU" sz="2800" dirty="0" smtClean="0">
                <a:solidFill>
                  <a:srgbClr val="002060"/>
                </a:solidFill>
                <a:latin typeface="Times New Roman" pitchFamily="18" charset="0"/>
                <a:cs typeface="Times New Roman" pitchFamily="18" charset="0"/>
              </a:rPr>
              <a:t>какое-­</a:t>
            </a:r>
            <a:r>
              <a:rPr lang="ru-RU" sz="2800" dirty="0">
                <a:solidFill>
                  <a:srgbClr val="002060"/>
                </a:solidFill>
                <a:latin typeface="Times New Roman" pitchFamily="18" charset="0"/>
                <a:cs typeface="Times New Roman" pitchFamily="18" charset="0"/>
              </a:rPr>
              <a:t>нибудь 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13575</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402132842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80">
                                          <p:stCondLst>
                                            <p:cond delay="0"/>
                                          </p:stCondLst>
                                        </p:cTn>
                                        <p:tgtEl>
                                          <p:spTgt spid="3">
                                            <p:txEl>
                                              <p:pRg st="6" end="6"/>
                                            </p:txEl>
                                          </p:spTgt>
                                        </p:tgtEl>
                                      </p:cBhvr>
                                    </p:animEffect>
                                    <p:anim calcmode="lin" valueType="num">
                                      <p:cBhvr>
                                        <p:cTn id="30"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3">
                                            <p:txEl>
                                              <p:pRg st="6" end="6"/>
                                            </p:txEl>
                                          </p:spTgt>
                                        </p:tgtEl>
                                      </p:cBhvr>
                                      <p:to x="100000" y="60000"/>
                                    </p:animScale>
                                    <p:animScale>
                                      <p:cBhvr>
                                        <p:cTn id="36" dur="166" decel="50000">
                                          <p:stCondLst>
                                            <p:cond delay="676"/>
                                          </p:stCondLst>
                                        </p:cTn>
                                        <p:tgtEl>
                                          <p:spTgt spid="3">
                                            <p:txEl>
                                              <p:pRg st="6" end="6"/>
                                            </p:txEl>
                                          </p:spTgt>
                                        </p:tgtEl>
                                      </p:cBhvr>
                                      <p:to x="100000" y="100000"/>
                                    </p:animScale>
                                    <p:animScale>
                                      <p:cBhvr>
                                        <p:cTn id="37" dur="26">
                                          <p:stCondLst>
                                            <p:cond delay="1312"/>
                                          </p:stCondLst>
                                        </p:cTn>
                                        <p:tgtEl>
                                          <p:spTgt spid="3">
                                            <p:txEl>
                                              <p:pRg st="6" end="6"/>
                                            </p:txEl>
                                          </p:spTgt>
                                        </p:tgtEl>
                                      </p:cBhvr>
                                      <p:to x="100000" y="80000"/>
                                    </p:animScale>
                                    <p:animScale>
                                      <p:cBhvr>
                                        <p:cTn id="38" dur="166" decel="50000">
                                          <p:stCondLst>
                                            <p:cond delay="1338"/>
                                          </p:stCondLst>
                                        </p:cTn>
                                        <p:tgtEl>
                                          <p:spTgt spid="3">
                                            <p:txEl>
                                              <p:pRg st="6" end="6"/>
                                            </p:txEl>
                                          </p:spTgt>
                                        </p:tgtEl>
                                      </p:cBhvr>
                                      <p:to x="100000" y="100000"/>
                                    </p:animScale>
                                    <p:animScale>
                                      <p:cBhvr>
                                        <p:cTn id="39" dur="26">
                                          <p:stCondLst>
                                            <p:cond delay="1642"/>
                                          </p:stCondLst>
                                        </p:cTn>
                                        <p:tgtEl>
                                          <p:spTgt spid="3">
                                            <p:txEl>
                                              <p:pRg st="6" end="6"/>
                                            </p:txEl>
                                          </p:spTgt>
                                        </p:tgtEl>
                                      </p:cBhvr>
                                      <p:to x="100000" y="90000"/>
                                    </p:animScale>
                                    <p:animScale>
                                      <p:cBhvr>
                                        <p:cTn id="40" dur="166" decel="50000">
                                          <p:stCondLst>
                                            <p:cond delay="1668"/>
                                          </p:stCondLst>
                                        </p:cTn>
                                        <p:tgtEl>
                                          <p:spTgt spid="3">
                                            <p:txEl>
                                              <p:pRg st="6" end="6"/>
                                            </p:txEl>
                                          </p:spTgt>
                                        </p:tgtEl>
                                      </p:cBhvr>
                                      <p:to x="100000" y="100000"/>
                                    </p:animScale>
                                    <p:animScale>
                                      <p:cBhvr>
                                        <p:cTn id="41" dur="26">
                                          <p:stCondLst>
                                            <p:cond delay="1808"/>
                                          </p:stCondLst>
                                        </p:cTn>
                                        <p:tgtEl>
                                          <p:spTgt spid="3">
                                            <p:txEl>
                                              <p:pRg st="6" end="6"/>
                                            </p:txEl>
                                          </p:spTgt>
                                        </p:tgtEl>
                                      </p:cBhvr>
                                      <p:to x="100000" y="95000"/>
                                    </p:animScale>
                                    <p:animScale>
                                      <p:cBhvr>
                                        <p:cTn id="42"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976664"/>
          </a:xfrm>
        </p:spPr>
        <p:txBody>
          <a:bodyPr/>
          <a:lstStyle/>
          <a:p>
            <a:pPr algn="ctr">
              <a:spcBef>
                <a:spcPts val="600"/>
              </a:spcBef>
            </a:pPr>
            <a:r>
              <a:rPr lang="ru-RU" sz="2800" dirty="0" smtClean="0">
                <a:solidFill>
                  <a:srgbClr val="C00000"/>
                </a:solidFill>
                <a:effectLst>
                  <a:outerShdw blurRad="38100" dist="38100" dir="2700000" algn="tl">
                    <a:srgbClr val="000000">
                      <a:alpha val="43137"/>
                    </a:srgbClr>
                  </a:outerShdw>
                </a:effectLst>
                <a:latin typeface="Mistral" pitchFamily="66" charset="0"/>
              </a:rPr>
              <a:t>ПРИМЕНЕНИЕ ПРИЗНАКОВ ДЕЛИМОСТИ:</a:t>
            </a:r>
            <a:endParaRPr lang="ru-RU" sz="2800" dirty="0">
              <a:solidFill>
                <a:srgbClr val="002060"/>
              </a:solidFill>
              <a:latin typeface="Times New Roman" pitchFamily="18" charset="0"/>
              <a:cs typeface="Times New Roman" pitchFamily="18" charset="0"/>
            </a:endParaRPr>
          </a:p>
          <a:p>
            <a:r>
              <a:rPr lang="ru-RU" sz="2800" dirty="0" smtClean="0">
                <a:solidFill>
                  <a:srgbClr val="002060"/>
                </a:solidFill>
                <a:latin typeface="Times New Roman" pitchFamily="18" charset="0"/>
                <a:cs typeface="Times New Roman" pitchFamily="18" charset="0"/>
              </a:rPr>
              <a:t>Задача 14</a:t>
            </a:r>
          </a:p>
          <a:p>
            <a:r>
              <a:rPr lang="ru-RU" sz="2800" dirty="0">
                <a:solidFill>
                  <a:srgbClr val="002060"/>
                </a:solidFill>
                <a:latin typeface="Times New Roman" pitchFamily="18" charset="0"/>
                <a:cs typeface="Times New Roman" pitchFamily="18" charset="0"/>
              </a:rPr>
              <a:t>Вычеркните в числе 74513527 три цифры так, чтобы получившееся число делилось на 15. В </a:t>
            </a:r>
            <a:r>
              <a:rPr lang="ru-RU" sz="2800" dirty="0" smtClean="0">
                <a:solidFill>
                  <a:srgbClr val="002060"/>
                </a:solidFill>
                <a:latin typeface="Times New Roman" pitchFamily="18" charset="0"/>
                <a:cs typeface="Times New Roman" pitchFamily="18" charset="0"/>
              </a:rPr>
              <a:t>ответе укажите </a:t>
            </a:r>
            <a:r>
              <a:rPr lang="ru-RU" sz="2800" dirty="0">
                <a:solidFill>
                  <a:srgbClr val="002060"/>
                </a:solidFill>
                <a:latin typeface="Times New Roman" pitchFamily="18" charset="0"/>
                <a:cs typeface="Times New Roman" pitchFamily="18" charset="0"/>
              </a:rPr>
              <a:t>какое</a:t>
            </a:r>
            <a:r>
              <a:rPr lang="ru-RU" sz="2800" dirty="0" smtClean="0">
                <a:solidFill>
                  <a:srgbClr val="002060"/>
                </a:solidFill>
                <a:latin typeface="Times New Roman" pitchFamily="18" charset="0"/>
                <a:cs typeface="Times New Roman" pitchFamily="18" charset="0"/>
              </a:rPr>
              <a:t>­-нибудь </a:t>
            </a:r>
            <a:r>
              <a:rPr lang="ru-RU" sz="2800" dirty="0">
                <a:solidFill>
                  <a:srgbClr val="002060"/>
                </a:solidFill>
                <a:latin typeface="Times New Roman" pitchFamily="18" charset="0"/>
                <a:cs typeface="Times New Roman" pitchFamily="18" charset="0"/>
              </a:rPr>
              <a:t>одно такое число.</a:t>
            </a:r>
          </a:p>
          <a:p>
            <a:endParaRPr lang="ru-RU" sz="2800" dirty="0" smtClean="0">
              <a:solidFill>
                <a:srgbClr val="002060"/>
              </a:solidFill>
              <a:latin typeface="Times New Roman" pitchFamily="18" charset="0"/>
              <a:cs typeface="Times New Roman" pitchFamily="18" charset="0"/>
            </a:endParaRPr>
          </a:p>
          <a:p>
            <a:r>
              <a:rPr lang="ru-RU" sz="2800" dirty="0">
                <a:solidFill>
                  <a:srgbClr val="002060"/>
                </a:solidFill>
                <a:latin typeface="Times New Roman" pitchFamily="18" charset="0"/>
                <a:cs typeface="Times New Roman" pitchFamily="18" charset="0"/>
              </a:rPr>
              <a:t>Решите самостоятельно.</a:t>
            </a:r>
          </a:p>
          <a:p>
            <a:r>
              <a:rPr lang="ru-RU" sz="2800" dirty="0">
                <a:solidFill>
                  <a:srgbClr val="002060"/>
                </a:solidFill>
                <a:latin typeface="Times New Roman" pitchFamily="18" charset="0"/>
                <a:cs typeface="Times New Roman" pitchFamily="18" charset="0"/>
              </a:rPr>
              <a:t>Ответ</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74535</a:t>
            </a:r>
            <a:endParaRPr lang="ru-RU" sz="2800" dirty="0">
              <a:solidFill>
                <a:srgbClr val="FF0000"/>
              </a:solidFill>
              <a:latin typeface="Times New Roman" pitchFamily="18" charset="0"/>
              <a:cs typeface="Times New Roman" pitchFamily="18" charset="0"/>
            </a:endParaRPr>
          </a:p>
          <a:p>
            <a:endParaRPr lang="ru-RU" sz="2800" dirty="0">
              <a:solidFill>
                <a:srgbClr val="00206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1670874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effectLst>
                  <a:outerShdw blurRad="38100" dist="38100" dir="2700000" algn="tl">
                    <a:srgbClr val="000000">
                      <a:alpha val="43137"/>
                    </a:srgbClr>
                  </a:outerShdw>
                </a:effectLst>
                <a:latin typeface="Mistral" pitchFamily="66" charset="0"/>
              </a:rPr>
              <a:t>Практическая значимость:</a:t>
            </a:r>
            <a:endParaRPr lang="ru-RU" dirty="0"/>
          </a:p>
        </p:txBody>
      </p:sp>
      <p:sp>
        <p:nvSpPr>
          <p:cNvPr id="3" name="Объект 2"/>
          <p:cNvSpPr>
            <a:spLocks noGrp="1"/>
          </p:cNvSpPr>
          <p:nvPr>
            <p:ph idx="1"/>
          </p:nvPr>
        </p:nvSpPr>
        <p:spPr/>
        <p:txBody>
          <a:bodyPr>
            <a:normAutofit/>
          </a:bodyPr>
          <a:lstStyle/>
          <a:p>
            <a:pPr algn="just"/>
            <a:r>
              <a:rPr lang="ru-RU" dirty="0" smtClean="0">
                <a:solidFill>
                  <a:srgbClr val="002060"/>
                </a:solidFill>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Знание и использование вышеперечисленных признаков делимости натуральных чисел значительно упрощает многие вычисления, тем самым экономит время, предупреждает вычислительные ошибки, которые можно сделать при выполнении действия деления.</a:t>
            </a:r>
          </a:p>
          <a:p>
            <a:pPr algn="just"/>
            <a:r>
              <a:rPr lang="ru-RU" sz="2400" dirty="0" smtClean="0">
                <a:solidFill>
                  <a:srgbClr val="002060"/>
                </a:solidFill>
                <a:latin typeface="Times New Roman" pitchFamily="18" charset="0"/>
                <a:cs typeface="Times New Roman" pitchFamily="18" charset="0"/>
              </a:rPr>
              <a:t>	Собранный материал можно использовать на занятиях математического кружка</a:t>
            </a:r>
            <a:r>
              <a:rPr lang="ru-RU" sz="2400" dirty="0">
                <a:solidFill>
                  <a:srgbClr val="002060"/>
                </a:solidFill>
                <a:latin typeface="Times New Roman" pitchFamily="18" charset="0"/>
                <a:cs typeface="Times New Roman" pitchFamily="18" charset="0"/>
              </a:rPr>
              <a:t>,</a:t>
            </a:r>
            <a:r>
              <a:rPr lang="ru-RU" sz="2400" dirty="0" smtClean="0">
                <a:solidFill>
                  <a:srgbClr val="002060"/>
                </a:solidFill>
                <a:latin typeface="Times New Roman" pitchFamily="18" charset="0"/>
                <a:cs typeface="Times New Roman" pitchFamily="18" charset="0"/>
              </a:rPr>
              <a:t> а так же на уроках при изучении данной темы.</a:t>
            </a:r>
            <a:endParaRPr lang="ru-RU" sz="24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13542684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548680"/>
            <a:ext cx="8568952" cy="5256584"/>
          </a:xfrm>
        </p:spPr>
        <p:txBody>
          <a:bodyPr>
            <a:normAutofit/>
          </a:bodyPr>
          <a:lstStyle/>
          <a:p>
            <a:pPr algn="ctr"/>
            <a:endParaRPr lang="ru-RU" sz="7200" dirty="0" smtClean="0">
              <a:solidFill>
                <a:srgbClr val="C00000"/>
              </a:solidFill>
              <a:effectLst>
                <a:outerShdw blurRad="38100" dist="38100" dir="2700000" algn="tl">
                  <a:srgbClr val="000000">
                    <a:alpha val="43137"/>
                  </a:srgbClr>
                </a:outerShdw>
              </a:effectLst>
              <a:latin typeface="Mistral" pitchFamily="66" charset="0"/>
            </a:endParaRPr>
          </a:p>
          <a:p>
            <a:pPr algn="ctr"/>
            <a:r>
              <a:rPr lang="ru-RU" sz="7200" dirty="0" smtClean="0">
                <a:solidFill>
                  <a:srgbClr val="C00000"/>
                </a:solidFill>
                <a:effectLst>
                  <a:outerShdw blurRad="38100" dist="38100" dir="2700000" algn="tl">
                    <a:srgbClr val="000000">
                      <a:alpha val="43137"/>
                    </a:srgbClr>
                  </a:outerShdw>
                </a:effectLst>
                <a:latin typeface="Mistral" pitchFamily="66" charset="0"/>
              </a:rPr>
              <a:t>СПАСИБО ЗА ВНИМАНИЕ!</a:t>
            </a:r>
            <a:endParaRPr lang="ru-RU" sz="7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068960"/>
            <a:ext cx="4176464" cy="2996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698678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xit" presetSubtype="0" accel="50000" fill="hold" nodeType="clickEffect">
                                  <p:stCondLst>
                                    <p:cond delay="0"/>
                                  </p:stCondLst>
                                  <p:iterate type="lt">
                                    <p:tmPct val="50000"/>
                                  </p:iterate>
                                  <p:childTnLst>
                                    <p:anim calcmode="lin" valueType="num">
                                      <p:cBhvr>
                                        <p:cTn id="6" dur="1000">
                                          <p:stCondLst>
                                            <p:cond delay="0"/>
                                          </p:stCondLst>
                                        </p:cTn>
                                        <p:tgtEl>
                                          <p:spTgt spid="3">
                                            <p:txEl>
                                              <p:pRg st="1" end="1"/>
                                            </p:txEl>
                                          </p:spTgt>
                                        </p:tgtEl>
                                        <p:attrNameLst>
                                          <p:attrName>style.rotation</p:attrName>
                                        </p:attrNameLst>
                                      </p:cBhvr>
                                      <p:tavLst>
                                        <p:tav tm="0">
                                          <p:val>
                                            <p:fltVal val="0"/>
                                          </p:val>
                                        </p:tav>
                                        <p:tav tm="100000">
                                          <p:val>
                                            <p:fltVal val="45"/>
                                          </p:val>
                                        </p:tav>
                                      </p:tavLst>
                                    </p:anim>
                                    <p:anim calcmode="lin" valueType="num">
                                      <p:cBhvr>
                                        <p:cTn id="7" dur="1000">
                                          <p:stCondLst>
                                            <p:cond delay="0"/>
                                          </p:stCondLst>
                                        </p:cTn>
                                        <p:tgtEl>
                                          <p:spTgt spid="3">
                                            <p:txEl>
                                              <p:pRg st="1" end="1"/>
                                            </p:txEl>
                                          </p:spTgt>
                                        </p:tgtEl>
                                        <p:attrNameLst>
                                          <p:attrName>ppt_y</p:attrName>
                                        </p:attrNameLst>
                                      </p:cBhvr>
                                      <p:tavLst>
                                        <p:tav tm="0">
                                          <p:val>
                                            <p:strVal val="ppt_y"/>
                                          </p:val>
                                        </p:tav>
                                        <p:tav tm="100000">
                                          <p:val>
                                            <p:strVal val="ppt_y+1"/>
                                          </p:val>
                                        </p:tav>
                                      </p:tavLst>
                                    </p:anim>
                                    <p:set>
                                      <p:cBhvr>
                                        <p:cTn id="8"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1" presetClass="exit" presetSubtype="1" fill="hold" nodeType="clickEffect">
                                  <p:stCondLst>
                                    <p:cond delay="0"/>
                                  </p:stCondLst>
                                  <p:childTnLst>
                                    <p:animEffect transition="out" filter="wheel(1)">
                                      <p:cBhvr>
                                        <p:cTn id="12" dur="2000"/>
                                        <p:tgtEl>
                                          <p:spTgt spid="2050"/>
                                        </p:tgtEl>
                                      </p:cBhvr>
                                    </p:animEffect>
                                    <p:set>
                                      <p:cBhvr>
                                        <p:cTn id="13" dur="1" fill="hold">
                                          <p:stCondLst>
                                            <p:cond delay="19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effectLst>
                  <a:outerShdw blurRad="38100" dist="38100" dir="2700000" algn="tl">
                    <a:srgbClr val="000000">
                      <a:alpha val="43137"/>
                    </a:srgbClr>
                  </a:outerShdw>
                </a:effectLst>
                <a:latin typeface="Mistral" pitchFamily="66" charset="0"/>
              </a:rPr>
              <a:t>Немного из истории:</a:t>
            </a:r>
            <a:endParaRPr lang="ru-RU" dirty="0"/>
          </a:p>
        </p:txBody>
      </p:sp>
      <p:sp>
        <p:nvSpPr>
          <p:cNvPr id="3" name="Объект 2"/>
          <p:cNvSpPr>
            <a:spLocks noGrp="1"/>
          </p:cNvSpPr>
          <p:nvPr>
            <p:ph idx="1"/>
          </p:nvPr>
        </p:nvSpPr>
        <p:spPr>
          <a:xfrm>
            <a:off x="395536" y="1628800"/>
            <a:ext cx="7620000" cy="4373563"/>
          </a:xfrm>
        </p:spPr>
        <p:txBody>
          <a:bodyPr numCol="2">
            <a:normAutofit/>
          </a:bodyPr>
          <a:lstStyle/>
          <a:p>
            <a:r>
              <a:rPr lang="ru-RU" sz="2600" dirty="0" smtClean="0"/>
              <a:t>	</a:t>
            </a:r>
            <a:r>
              <a:rPr lang="ru-RU" sz="2600" dirty="0" smtClean="0">
                <a:solidFill>
                  <a:srgbClr val="002060"/>
                </a:solidFill>
                <a:latin typeface="Times New Roman" pitchFamily="18" charset="0"/>
                <a:cs typeface="Times New Roman" pitchFamily="18" charset="0"/>
              </a:rPr>
              <a:t>Признаки делимости на 2, 3 и 5 были обстоятельно изложены итальянским </a:t>
            </a:r>
            <a:r>
              <a:rPr lang="ru-RU" sz="2600" dirty="0" smtClean="0">
                <a:solidFill>
                  <a:srgbClr val="002060"/>
                </a:solidFill>
                <a:latin typeface="Times New Roman" pitchFamily="18" charset="0"/>
                <a:cs typeface="Times New Roman" pitchFamily="18" charset="0"/>
              </a:rPr>
              <a:t>математиком </a:t>
            </a:r>
            <a:r>
              <a:rPr lang="ru-RU" sz="2600" dirty="0" smtClean="0">
                <a:solidFill>
                  <a:srgbClr val="002060"/>
                </a:solidFill>
                <a:latin typeface="Times New Roman" pitchFamily="18" charset="0"/>
                <a:cs typeface="Times New Roman" pitchFamily="18" charset="0"/>
              </a:rPr>
              <a:t>Леонардо Фибоначчи (1170-1228).</a:t>
            </a:r>
            <a:endParaRPr lang="ru-RU" sz="2600" dirty="0">
              <a:solidFill>
                <a:srgbClr val="00206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1609" y="908720"/>
            <a:ext cx="3734999" cy="4788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164273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circle(in)">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556792"/>
            <a:ext cx="7931224" cy="4569371"/>
          </a:xfrm>
        </p:spPr>
        <p:txBody>
          <a:bodyPr>
            <a:normAutofit fontScale="85000" lnSpcReduction="10000"/>
          </a:bodyPr>
          <a:lstStyle/>
          <a:p>
            <a:pPr algn="just"/>
            <a:r>
              <a:rPr lang="ru-RU" dirty="0" smtClean="0"/>
              <a:t>	</a:t>
            </a:r>
            <a:r>
              <a:rPr lang="ru-RU" sz="32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3200" dirty="0" smtClean="0">
                <a:solidFill>
                  <a:srgbClr val="C00000"/>
                </a:solidFill>
                <a:effectLst>
                  <a:outerShdw blurRad="38100" dist="38100" dir="2700000" algn="tl">
                    <a:srgbClr val="000000">
                      <a:alpha val="43137"/>
                    </a:srgbClr>
                  </a:outerShdw>
                </a:effectLst>
                <a:latin typeface="Mistral" pitchFamily="66" charset="0"/>
              </a:rPr>
              <a:t>2</a:t>
            </a:r>
            <a:endParaRPr lang="ru-RU" sz="3200" dirty="0">
              <a:solidFill>
                <a:srgbClr val="002060"/>
              </a:solidFill>
              <a:effectLst>
                <a:outerShdw blurRad="38100" dist="38100" dir="2700000" algn="tl">
                  <a:srgbClr val="000000">
                    <a:alpha val="43137"/>
                  </a:srgbClr>
                </a:outerShdw>
              </a:effectLst>
              <a:latin typeface="Georgia" panose="02040502050405020303" pitchFamily="18" charset="0"/>
              <a:cs typeface="Aharoni" panose="02010803020104030203" pitchFamily="2" charset="-79"/>
            </a:endParaRPr>
          </a:p>
          <a:p>
            <a:r>
              <a:rPr lang="ru-RU" sz="3200" dirty="0" smtClean="0">
                <a:solidFill>
                  <a:srgbClr val="002060"/>
                </a:solidFill>
                <a:latin typeface="Times New Roman" pitchFamily="18" charset="0"/>
                <a:cs typeface="Times New Roman" pitchFamily="18" charset="0"/>
              </a:rPr>
              <a:t>Число </a:t>
            </a:r>
            <a:r>
              <a:rPr lang="ru-RU" sz="3200" dirty="0">
                <a:solidFill>
                  <a:srgbClr val="002060"/>
                </a:solidFill>
                <a:latin typeface="Times New Roman" pitchFamily="18" charset="0"/>
                <a:cs typeface="Times New Roman" pitchFamily="18" charset="0"/>
              </a:rPr>
              <a:t>оканчивается одной из цифр 0, 2, 4, 6, 8, то это число делится на 2 </a:t>
            </a:r>
            <a:r>
              <a:rPr lang="ru-RU" sz="3200" dirty="0" smtClean="0">
                <a:solidFill>
                  <a:srgbClr val="002060"/>
                </a:solidFill>
                <a:latin typeface="Times New Roman" pitchFamily="18" charset="0"/>
                <a:cs typeface="Times New Roman" pitchFamily="18" charset="0"/>
              </a:rPr>
              <a:t>нацело</a:t>
            </a:r>
          </a:p>
          <a:p>
            <a:endParaRPr lang="ru-RU" sz="3200" dirty="0">
              <a:solidFill>
                <a:srgbClr val="002060"/>
              </a:solidFill>
              <a:latin typeface="Times New Roman" pitchFamily="18" charset="0"/>
              <a:cs typeface="Times New Roman" pitchFamily="18" charset="0"/>
            </a:endParaRPr>
          </a:p>
          <a:p>
            <a:pPr algn="just"/>
            <a:r>
              <a:rPr lang="ru-RU" sz="3200" dirty="0">
                <a:latin typeface="Georgia" panose="02040502050405020303" pitchFamily="18" charset="0"/>
                <a:cs typeface="Aharoni" panose="02010803020104030203" pitchFamily="2" charset="-79"/>
              </a:rPr>
              <a:t>	</a:t>
            </a:r>
            <a:r>
              <a:rPr lang="ru-RU" sz="3200" dirty="0">
                <a:solidFill>
                  <a:srgbClr val="C00000"/>
                </a:solidFill>
                <a:effectLst>
                  <a:outerShdw blurRad="38100" dist="38100" dir="2700000" algn="tl">
                    <a:srgbClr val="000000">
                      <a:alpha val="43137"/>
                    </a:srgbClr>
                  </a:outerShdw>
                </a:effectLst>
                <a:latin typeface="Mistral" pitchFamily="66" charset="0"/>
              </a:rPr>
              <a:t>ПРИЗНАК ДЕЛИМОСТИ НА 4</a:t>
            </a:r>
            <a:endParaRPr lang="ru-RU" sz="3200" dirty="0">
              <a:solidFill>
                <a:srgbClr val="002060"/>
              </a:solidFill>
              <a:effectLst>
                <a:outerShdw blurRad="38100" dist="38100" dir="2700000" algn="tl">
                  <a:srgbClr val="000000">
                    <a:alpha val="43137"/>
                  </a:srgbClr>
                </a:outerShdw>
              </a:effectLst>
              <a:latin typeface="Georgia" panose="02040502050405020303" pitchFamily="18" charset="0"/>
              <a:cs typeface="Aharoni" panose="02010803020104030203" pitchFamily="2" charset="-79"/>
            </a:endParaRPr>
          </a:p>
          <a:p>
            <a:pPr algn="just"/>
            <a:r>
              <a:rPr lang="ru-RU" sz="3200" dirty="0">
                <a:solidFill>
                  <a:srgbClr val="002060"/>
                </a:solidFill>
                <a:latin typeface="Times New Roman" pitchFamily="18" charset="0"/>
                <a:cs typeface="Times New Roman" pitchFamily="18" charset="0"/>
              </a:rPr>
              <a:t>Число делится на 4, если две последние его цифры делятся на 4. </a:t>
            </a:r>
          </a:p>
          <a:p>
            <a:pPr algn="just"/>
            <a:endParaRPr lang="ru-RU" sz="3200" dirty="0">
              <a:solidFill>
                <a:srgbClr val="002060"/>
              </a:solidFill>
              <a:latin typeface="Times New Roman" pitchFamily="18" charset="0"/>
              <a:cs typeface="Times New Roman" pitchFamily="18" charset="0"/>
            </a:endParaRPr>
          </a:p>
          <a:p>
            <a:pPr algn="just"/>
            <a:r>
              <a:rPr lang="ru-RU" sz="3200" dirty="0">
                <a:solidFill>
                  <a:srgbClr val="002060"/>
                </a:solidFill>
                <a:latin typeface="Times New Roman" pitchFamily="18" charset="0"/>
                <a:cs typeface="Times New Roman" pitchFamily="18" charset="0"/>
              </a:rPr>
              <a:t>135 456 делится на 4, т.к. 56:4=14</a:t>
            </a:r>
          </a:p>
          <a:p>
            <a:endParaRPr lang="ru-RU" sz="3200" dirty="0">
              <a:solidFill>
                <a:srgbClr val="002060"/>
              </a:solidFill>
              <a:latin typeface="Times New Roman" pitchFamily="18" charset="0"/>
              <a:cs typeface="Times New Roman" pitchFamily="18" charset="0"/>
            </a:endParaRPr>
          </a:p>
        </p:txBody>
      </p:sp>
      <p:sp>
        <p:nvSpPr>
          <p:cNvPr id="4" name="Заголовок 1"/>
          <p:cNvSpPr>
            <a:spLocks noGrp="1"/>
          </p:cNvSpPr>
          <p:nvPr>
            <p:ph type="title"/>
          </p:nvPr>
        </p:nvSpPr>
        <p:spPr>
          <a:xfrm>
            <a:off x="1547664" y="116632"/>
            <a:ext cx="5791200" cy="1152128"/>
          </a:xfrm>
        </p:spPr>
        <p:txBody>
          <a:bodyPr/>
          <a:lstStyle/>
          <a:p>
            <a:r>
              <a:rPr lang="ru-RU" b="1" dirty="0" smtClean="0">
                <a:solidFill>
                  <a:srgbClr val="C00000"/>
                </a:solidFill>
                <a:effectLst>
                  <a:outerShdw blurRad="38100" dist="38100" dir="2700000" algn="tl">
                    <a:srgbClr val="000000">
                      <a:alpha val="43137"/>
                    </a:srgbClr>
                  </a:outerShdw>
                </a:effectLst>
                <a:latin typeface="Mistral" pitchFamily="66" charset="0"/>
              </a:rPr>
              <a:t>Признаки делимости чисел:</a:t>
            </a:r>
            <a:endParaRPr lang="ru-RU" b="1" dirty="0">
              <a:solidFill>
                <a:srgbClr val="C00000"/>
              </a:solidFill>
              <a:effectLst>
                <a:outerShdw blurRad="38100" dist="38100" dir="2700000" algn="tl">
                  <a:srgbClr val="000000">
                    <a:alpha val="43137"/>
                  </a:srgbClr>
                </a:outerShdw>
              </a:effectLst>
              <a:latin typeface="Mistral" pitchFamily="66" charset="0"/>
            </a:endParaRPr>
          </a:p>
        </p:txBody>
      </p:sp>
    </p:spTree>
    <p:extLst>
      <p:ext uri="{BB962C8B-B14F-4D97-AF65-F5344CB8AC3E}">
        <p14:creationId xmlns:p14="http://schemas.microsoft.com/office/powerpoint/2010/main" val="389998940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wipe(down)">
                                      <p:cBhvr>
                                        <p:cTn id="41" dur="580">
                                          <p:stCondLst>
                                            <p:cond delay="0"/>
                                          </p:stCondLst>
                                        </p:cTn>
                                        <p:tgtEl>
                                          <p:spTgt spid="3">
                                            <p:txEl>
                                              <p:pRg st="3" end="3"/>
                                            </p:txEl>
                                          </p:spTgt>
                                        </p:tgtEl>
                                      </p:cBhvr>
                                    </p:animEffect>
                                    <p:anim calcmode="lin" valueType="num">
                                      <p:cBhvr>
                                        <p:cTn id="4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3" end="3"/>
                                            </p:txEl>
                                          </p:spTgt>
                                        </p:tgtEl>
                                      </p:cBhvr>
                                      <p:to x="100000" y="60000"/>
                                    </p:animScale>
                                    <p:animScale>
                                      <p:cBhvr>
                                        <p:cTn id="48" dur="166" decel="50000">
                                          <p:stCondLst>
                                            <p:cond delay="676"/>
                                          </p:stCondLst>
                                        </p:cTn>
                                        <p:tgtEl>
                                          <p:spTgt spid="3">
                                            <p:txEl>
                                              <p:pRg st="3" end="3"/>
                                            </p:txEl>
                                          </p:spTgt>
                                        </p:tgtEl>
                                      </p:cBhvr>
                                      <p:to x="100000" y="100000"/>
                                    </p:animScale>
                                    <p:animScale>
                                      <p:cBhvr>
                                        <p:cTn id="49" dur="26">
                                          <p:stCondLst>
                                            <p:cond delay="1312"/>
                                          </p:stCondLst>
                                        </p:cTn>
                                        <p:tgtEl>
                                          <p:spTgt spid="3">
                                            <p:txEl>
                                              <p:pRg st="3" end="3"/>
                                            </p:txEl>
                                          </p:spTgt>
                                        </p:tgtEl>
                                      </p:cBhvr>
                                      <p:to x="100000" y="80000"/>
                                    </p:animScale>
                                    <p:animScale>
                                      <p:cBhvr>
                                        <p:cTn id="50" dur="166" decel="50000">
                                          <p:stCondLst>
                                            <p:cond delay="1338"/>
                                          </p:stCondLst>
                                        </p:cTn>
                                        <p:tgtEl>
                                          <p:spTgt spid="3">
                                            <p:txEl>
                                              <p:pRg st="3" end="3"/>
                                            </p:txEl>
                                          </p:spTgt>
                                        </p:tgtEl>
                                      </p:cBhvr>
                                      <p:to x="100000" y="100000"/>
                                    </p:animScale>
                                    <p:animScale>
                                      <p:cBhvr>
                                        <p:cTn id="51" dur="26">
                                          <p:stCondLst>
                                            <p:cond delay="1642"/>
                                          </p:stCondLst>
                                        </p:cTn>
                                        <p:tgtEl>
                                          <p:spTgt spid="3">
                                            <p:txEl>
                                              <p:pRg st="3" end="3"/>
                                            </p:txEl>
                                          </p:spTgt>
                                        </p:tgtEl>
                                      </p:cBhvr>
                                      <p:to x="100000" y="90000"/>
                                    </p:animScale>
                                    <p:animScale>
                                      <p:cBhvr>
                                        <p:cTn id="52" dur="166" decel="50000">
                                          <p:stCondLst>
                                            <p:cond delay="1668"/>
                                          </p:stCondLst>
                                        </p:cTn>
                                        <p:tgtEl>
                                          <p:spTgt spid="3">
                                            <p:txEl>
                                              <p:pRg st="3" end="3"/>
                                            </p:txEl>
                                          </p:spTgt>
                                        </p:tgtEl>
                                      </p:cBhvr>
                                      <p:to x="100000" y="100000"/>
                                    </p:animScale>
                                    <p:animScale>
                                      <p:cBhvr>
                                        <p:cTn id="53" dur="26">
                                          <p:stCondLst>
                                            <p:cond delay="1808"/>
                                          </p:stCondLst>
                                        </p:cTn>
                                        <p:tgtEl>
                                          <p:spTgt spid="3">
                                            <p:txEl>
                                              <p:pRg st="3" end="3"/>
                                            </p:txEl>
                                          </p:spTgt>
                                        </p:tgtEl>
                                      </p:cBhvr>
                                      <p:to x="100000" y="95000"/>
                                    </p:animScale>
                                    <p:animScale>
                                      <p:cBhvr>
                                        <p:cTn id="54" dur="166" decel="50000">
                                          <p:stCondLst>
                                            <p:cond delay="1834"/>
                                          </p:stCondLst>
                                        </p:cTn>
                                        <p:tgtEl>
                                          <p:spTgt spid="3">
                                            <p:txEl>
                                              <p:pRg st="3" end="3"/>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wipe(down)">
                                      <p:cBhvr>
                                        <p:cTn id="57" dur="580">
                                          <p:stCondLst>
                                            <p:cond delay="0"/>
                                          </p:stCondLst>
                                        </p:cTn>
                                        <p:tgtEl>
                                          <p:spTgt spid="3">
                                            <p:txEl>
                                              <p:pRg st="4" end="4"/>
                                            </p:txEl>
                                          </p:spTgt>
                                        </p:tgtEl>
                                      </p:cBhvr>
                                    </p:animEffect>
                                    <p:anim calcmode="lin" valueType="num">
                                      <p:cBhvr>
                                        <p:cTn id="5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4" end="4"/>
                                            </p:txEl>
                                          </p:spTgt>
                                        </p:tgtEl>
                                      </p:cBhvr>
                                      <p:to x="100000" y="60000"/>
                                    </p:animScale>
                                    <p:animScale>
                                      <p:cBhvr>
                                        <p:cTn id="64" dur="166" decel="50000">
                                          <p:stCondLst>
                                            <p:cond delay="676"/>
                                          </p:stCondLst>
                                        </p:cTn>
                                        <p:tgtEl>
                                          <p:spTgt spid="3">
                                            <p:txEl>
                                              <p:pRg st="4" end="4"/>
                                            </p:txEl>
                                          </p:spTgt>
                                        </p:tgtEl>
                                      </p:cBhvr>
                                      <p:to x="100000" y="100000"/>
                                    </p:animScale>
                                    <p:animScale>
                                      <p:cBhvr>
                                        <p:cTn id="65" dur="26">
                                          <p:stCondLst>
                                            <p:cond delay="1312"/>
                                          </p:stCondLst>
                                        </p:cTn>
                                        <p:tgtEl>
                                          <p:spTgt spid="3">
                                            <p:txEl>
                                              <p:pRg st="4" end="4"/>
                                            </p:txEl>
                                          </p:spTgt>
                                        </p:tgtEl>
                                      </p:cBhvr>
                                      <p:to x="100000" y="80000"/>
                                    </p:animScale>
                                    <p:animScale>
                                      <p:cBhvr>
                                        <p:cTn id="66" dur="166" decel="50000">
                                          <p:stCondLst>
                                            <p:cond delay="1338"/>
                                          </p:stCondLst>
                                        </p:cTn>
                                        <p:tgtEl>
                                          <p:spTgt spid="3">
                                            <p:txEl>
                                              <p:pRg st="4" end="4"/>
                                            </p:txEl>
                                          </p:spTgt>
                                        </p:tgtEl>
                                      </p:cBhvr>
                                      <p:to x="100000" y="100000"/>
                                    </p:animScale>
                                    <p:animScale>
                                      <p:cBhvr>
                                        <p:cTn id="67" dur="26">
                                          <p:stCondLst>
                                            <p:cond delay="1642"/>
                                          </p:stCondLst>
                                        </p:cTn>
                                        <p:tgtEl>
                                          <p:spTgt spid="3">
                                            <p:txEl>
                                              <p:pRg st="4" end="4"/>
                                            </p:txEl>
                                          </p:spTgt>
                                        </p:tgtEl>
                                      </p:cBhvr>
                                      <p:to x="100000" y="90000"/>
                                    </p:animScale>
                                    <p:animScale>
                                      <p:cBhvr>
                                        <p:cTn id="68" dur="166" decel="50000">
                                          <p:stCondLst>
                                            <p:cond delay="1668"/>
                                          </p:stCondLst>
                                        </p:cTn>
                                        <p:tgtEl>
                                          <p:spTgt spid="3">
                                            <p:txEl>
                                              <p:pRg st="4" end="4"/>
                                            </p:txEl>
                                          </p:spTgt>
                                        </p:tgtEl>
                                      </p:cBhvr>
                                      <p:to x="100000" y="100000"/>
                                    </p:animScale>
                                    <p:animScale>
                                      <p:cBhvr>
                                        <p:cTn id="69" dur="26">
                                          <p:stCondLst>
                                            <p:cond delay="1808"/>
                                          </p:stCondLst>
                                        </p:cTn>
                                        <p:tgtEl>
                                          <p:spTgt spid="3">
                                            <p:txEl>
                                              <p:pRg st="4" end="4"/>
                                            </p:txEl>
                                          </p:spTgt>
                                        </p:tgtEl>
                                      </p:cBhvr>
                                      <p:to x="100000" y="95000"/>
                                    </p:animScale>
                                    <p:animScale>
                                      <p:cBhvr>
                                        <p:cTn id="70" dur="166" decel="50000">
                                          <p:stCondLst>
                                            <p:cond delay="1834"/>
                                          </p:stCondLst>
                                        </p:cTn>
                                        <p:tgtEl>
                                          <p:spTgt spid="3">
                                            <p:txEl>
                                              <p:pRg st="4" end="4"/>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animEffect transition="in" filter="wipe(down)">
                                      <p:cBhvr>
                                        <p:cTn id="73" dur="580">
                                          <p:stCondLst>
                                            <p:cond delay="0"/>
                                          </p:stCondLst>
                                        </p:cTn>
                                        <p:tgtEl>
                                          <p:spTgt spid="3">
                                            <p:txEl>
                                              <p:pRg st="6" end="6"/>
                                            </p:txEl>
                                          </p:spTgt>
                                        </p:tgtEl>
                                      </p:cBhvr>
                                    </p:animEffect>
                                    <p:anim calcmode="lin" valueType="num">
                                      <p:cBhvr>
                                        <p:cTn id="7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6" end="6"/>
                                            </p:txEl>
                                          </p:spTgt>
                                        </p:tgtEl>
                                      </p:cBhvr>
                                      <p:to x="100000" y="60000"/>
                                    </p:animScale>
                                    <p:animScale>
                                      <p:cBhvr>
                                        <p:cTn id="80" dur="166" decel="50000">
                                          <p:stCondLst>
                                            <p:cond delay="676"/>
                                          </p:stCondLst>
                                        </p:cTn>
                                        <p:tgtEl>
                                          <p:spTgt spid="3">
                                            <p:txEl>
                                              <p:pRg st="6" end="6"/>
                                            </p:txEl>
                                          </p:spTgt>
                                        </p:tgtEl>
                                      </p:cBhvr>
                                      <p:to x="100000" y="100000"/>
                                    </p:animScale>
                                    <p:animScale>
                                      <p:cBhvr>
                                        <p:cTn id="81" dur="26">
                                          <p:stCondLst>
                                            <p:cond delay="1312"/>
                                          </p:stCondLst>
                                        </p:cTn>
                                        <p:tgtEl>
                                          <p:spTgt spid="3">
                                            <p:txEl>
                                              <p:pRg st="6" end="6"/>
                                            </p:txEl>
                                          </p:spTgt>
                                        </p:tgtEl>
                                      </p:cBhvr>
                                      <p:to x="100000" y="80000"/>
                                    </p:animScale>
                                    <p:animScale>
                                      <p:cBhvr>
                                        <p:cTn id="82" dur="166" decel="50000">
                                          <p:stCondLst>
                                            <p:cond delay="1338"/>
                                          </p:stCondLst>
                                        </p:cTn>
                                        <p:tgtEl>
                                          <p:spTgt spid="3">
                                            <p:txEl>
                                              <p:pRg st="6" end="6"/>
                                            </p:txEl>
                                          </p:spTgt>
                                        </p:tgtEl>
                                      </p:cBhvr>
                                      <p:to x="100000" y="100000"/>
                                    </p:animScale>
                                    <p:animScale>
                                      <p:cBhvr>
                                        <p:cTn id="83" dur="26">
                                          <p:stCondLst>
                                            <p:cond delay="1642"/>
                                          </p:stCondLst>
                                        </p:cTn>
                                        <p:tgtEl>
                                          <p:spTgt spid="3">
                                            <p:txEl>
                                              <p:pRg st="6" end="6"/>
                                            </p:txEl>
                                          </p:spTgt>
                                        </p:tgtEl>
                                      </p:cBhvr>
                                      <p:to x="100000" y="90000"/>
                                    </p:animScale>
                                    <p:animScale>
                                      <p:cBhvr>
                                        <p:cTn id="84" dur="166" decel="50000">
                                          <p:stCondLst>
                                            <p:cond delay="1668"/>
                                          </p:stCondLst>
                                        </p:cTn>
                                        <p:tgtEl>
                                          <p:spTgt spid="3">
                                            <p:txEl>
                                              <p:pRg st="6" end="6"/>
                                            </p:txEl>
                                          </p:spTgt>
                                        </p:tgtEl>
                                      </p:cBhvr>
                                      <p:to x="100000" y="100000"/>
                                    </p:animScale>
                                    <p:animScale>
                                      <p:cBhvr>
                                        <p:cTn id="85" dur="26">
                                          <p:stCondLst>
                                            <p:cond delay="1808"/>
                                          </p:stCondLst>
                                        </p:cTn>
                                        <p:tgtEl>
                                          <p:spTgt spid="3">
                                            <p:txEl>
                                              <p:pRg st="6" end="6"/>
                                            </p:txEl>
                                          </p:spTgt>
                                        </p:tgtEl>
                                      </p:cBhvr>
                                      <p:to x="100000" y="95000"/>
                                    </p:animScale>
                                    <p:animScale>
                                      <p:cBhvr>
                                        <p:cTn id="86"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19256" cy="6048672"/>
          </a:xfrm>
        </p:spPr>
        <p:txBody>
          <a:bodyPr>
            <a:normAutofit fontScale="92500" lnSpcReduction="10000"/>
          </a:bodyPr>
          <a:lstStyle/>
          <a:p>
            <a:pPr algn="just"/>
            <a:r>
              <a:rPr lang="ru-RU" sz="2400" dirty="0" smtClean="0">
                <a:solidFill>
                  <a:srgbClr val="C00000"/>
                </a:solidFill>
                <a:effectLst>
                  <a:outerShdw blurRad="38100" dist="38100" dir="2700000" algn="tl">
                    <a:srgbClr val="000000">
                      <a:alpha val="43137"/>
                    </a:srgbClr>
                  </a:outerShdw>
                </a:effectLst>
                <a:latin typeface="Mistral" pitchFamily="66" charset="0"/>
              </a:rPr>
              <a:t>ПРИЗНАК </a:t>
            </a:r>
            <a:r>
              <a:rPr lang="ru-RU" sz="2400" dirty="0">
                <a:solidFill>
                  <a:srgbClr val="C00000"/>
                </a:solidFill>
                <a:effectLst>
                  <a:outerShdw blurRad="38100" dist="38100" dir="2700000" algn="tl">
                    <a:srgbClr val="000000">
                      <a:alpha val="43137"/>
                    </a:srgbClr>
                  </a:outerShdw>
                </a:effectLst>
                <a:latin typeface="Mistral" pitchFamily="66" charset="0"/>
              </a:rPr>
              <a:t>ДЕЛИМОСТИ НА 6</a:t>
            </a:r>
            <a:endParaRPr lang="ru-RU" sz="2400" dirty="0">
              <a:solidFill>
                <a:srgbClr val="002060"/>
              </a:solidFill>
              <a:effectLst>
                <a:outerShdw blurRad="38100" dist="38100" dir="2700000" algn="tl">
                  <a:srgbClr val="000000">
                    <a:alpha val="43137"/>
                  </a:srgbClr>
                </a:outerShdw>
              </a:effectLst>
              <a:latin typeface="Georgia" panose="02040502050405020303" pitchFamily="18" charset="0"/>
              <a:cs typeface="Aharoni" panose="02010803020104030203" pitchFamily="2" charset="-79"/>
            </a:endParaRPr>
          </a:p>
          <a:p>
            <a:r>
              <a:rPr lang="ru-RU" sz="2400" dirty="0">
                <a:solidFill>
                  <a:srgbClr val="002060"/>
                </a:solidFill>
                <a:latin typeface="Times New Roman" pitchFamily="18" charset="0"/>
                <a:cs typeface="Times New Roman" pitchFamily="18" charset="0"/>
              </a:rPr>
              <a:t>Число делится на 6 тогда и только тогда, когда оно делится и на 2, и на 3, то есть если оно четное и сумма его цифр делится на 3.</a:t>
            </a:r>
          </a:p>
          <a:p>
            <a:endParaRPr lang="ru-RU" sz="2400" dirty="0">
              <a:solidFill>
                <a:srgbClr val="002060"/>
              </a:solidFill>
              <a:latin typeface="Times New Roman" pitchFamily="18" charset="0"/>
              <a:cs typeface="Times New Roman" pitchFamily="18" charset="0"/>
            </a:endParaRPr>
          </a:p>
          <a:p>
            <a:r>
              <a:rPr lang="ru-RU" sz="2400" dirty="0">
                <a:solidFill>
                  <a:srgbClr val="002060"/>
                </a:solidFill>
                <a:latin typeface="Times New Roman" pitchFamily="18" charset="0"/>
                <a:cs typeface="Times New Roman" pitchFamily="18" charset="0"/>
              </a:rPr>
              <a:t>462 — делятся на 6, по признаку делимости на 2 оно делится на 2 (последняя цифра 2 делится на 2), по признаку делимости на 3 оно делится на 3 (сумма цифр числа делится на 3: 4+6+2=12, 12:3=4)</a:t>
            </a:r>
          </a:p>
          <a:p>
            <a:pPr algn="just"/>
            <a:r>
              <a:rPr lang="ru-RU" dirty="0" smtClean="0">
                <a:latin typeface="Georgia" panose="02040502050405020303" pitchFamily="18" charset="0"/>
                <a:cs typeface="Aharoni" panose="02010803020104030203" pitchFamily="2" charset="-79"/>
              </a:rPr>
              <a:t>	</a:t>
            </a:r>
            <a:endParaRPr lang="ru-RU" sz="2400" dirty="0">
              <a:solidFill>
                <a:srgbClr val="002060"/>
              </a:solidFill>
              <a:latin typeface="Times New Roman" pitchFamily="18" charset="0"/>
              <a:cs typeface="Times New Roman" pitchFamily="18" charset="0"/>
            </a:endParaRPr>
          </a:p>
          <a:p>
            <a:pPr algn="just"/>
            <a:r>
              <a:rPr lang="ru-RU" sz="24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2400" dirty="0" smtClean="0">
                <a:solidFill>
                  <a:srgbClr val="C00000"/>
                </a:solidFill>
                <a:effectLst>
                  <a:outerShdw blurRad="38100" dist="38100" dir="2700000" algn="tl">
                    <a:srgbClr val="000000">
                      <a:alpha val="43137"/>
                    </a:srgbClr>
                  </a:outerShdw>
                </a:effectLst>
                <a:latin typeface="Mistral" pitchFamily="66" charset="0"/>
              </a:rPr>
              <a:t>8</a:t>
            </a:r>
            <a:endParaRPr lang="ru-RU" sz="2400" dirty="0">
              <a:solidFill>
                <a:srgbClr val="002060"/>
              </a:solidFill>
              <a:effectLst>
                <a:outerShdw blurRad="38100" dist="38100" dir="2700000" algn="tl">
                  <a:srgbClr val="000000">
                    <a:alpha val="43137"/>
                  </a:srgbClr>
                </a:outerShdw>
              </a:effectLst>
              <a:latin typeface="Georgia" panose="02040502050405020303" pitchFamily="18" charset="0"/>
              <a:cs typeface="Aharoni" panose="02010803020104030203" pitchFamily="2" charset="-79"/>
            </a:endParaRPr>
          </a:p>
          <a:p>
            <a:pPr algn="just"/>
            <a:r>
              <a:rPr lang="ru-RU" sz="2400" dirty="0" smtClean="0">
                <a:solidFill>
                  <a:srgbClr val="002060"/>
                </a:solidFill>
                <a:latin typeface="Times New Roman" pitchFamily="18" charset="0"/>
                <a:cs typeface="Times New Roman" pitchFamily="18" charset="0"/>
              </a:rPr>
              <a:t>Число </a:t>
            </a:r>
            <a:r>
              <a:rPr lang="ru-RU" sz="2400" dirty="0">
                <a:solidFill>
                  <a:srgbClr val="002060"/>
                </a:solidFill>
                <a:latin typeface="Times New Roman" pitchFamily="18" charset="0"/>
                <a:cs typeface="Times New Roman" pitchFamily="18" charset="0"/>
              </a:rPr>
              <a:t>делится на 8, если три его последние цифры – нули или образуют  число, которое делится на 8.</a:t>
            </a:r>
          </a:p>
          <a:p>
            <a:pPr algn="just"/>
            <a:endParaRPr lang="ru-RU" sz="2400" dirty="0">
              <a:solidFill>
                <a:srgbClr val="002060"/>
              </a:solidFill>
              <a:latin typeface="Times New Roman" pitchFamily="18" charset="0"/>
              <a:cs typeface="Times New Roman" pitchFamily="18" charset="0"/>
            </a:endParaRPr>
          </a:p>
          <a:p>
            <a:pPr algn="just"/>
            <a:r>
              <a:rPr lang="ru-RU" sz="2400" dirty="0">
                <a:solidFill>
                  <a:srgbClr val="002060"/>
                </a:solidFill>
                <a:latin typeface="Times New Roman" pitchFamily="18" charset="0"/>
                <a:cs typeface="Times New Roman" pitchFamily="18" charset="0"/>
              </a:rPr>
              <a:t> 21 952 делится на 8, т.к. 952:8= </a:t>
            </a:r>
            <a:r>
              <a:rPr lang="ru-RU" sz="2400" dirty="0" smtClean="0">
                <a:solidFill>
                  <a:srgbClr val="002060"/>
                </a:solidFill>
                <a:latin typeface="Times New Roman" pitchFamily="18" charset="0"/>
                <a:cs typeface="Times New Roman" pitchFamily="18" charset="0"/>
              </a:rPr>
              <a:t>119</a:t>
            </a:r>
          </a:p>
          <a:p>
            <a:pPr algn="just"/>
            <a:endParaRPr lang="ru-RU" sz="2400" dirty="0">
              <a:solidFill>
                <a:srgbClr val="002060"/>
              </a:solidFill>
              <a:latin typeface="Times New Roman" pitchFamily="18" charset="0"/>
              <a:cs typeface="Times New Roman" pitchFamily="18" charset="0"/>
            </a:endParaRPr>
          </a:p>
          <a:p>
            <a:pPr algn="just"/>
            <a:endParaRPr lang="ru-RU" sz="24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10140815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3">
                                            <p:txEl>
                                              <p:pRg st="1" end="1"/>
                                            </p:txEl>
                                          </p:spTgt>
                                        </p:tgtEl>
                                        <p:attrNameLst>
                                          <p:attrName>r</p:attrName>
                                        </p:attrNameLst>
                                      </p:cBhvr>
                                    </p:animRot>
                                    <p:animRot by="-240000">
                                      <p:cBhvr>
                                        <p:cTn id="13" dur="200" fill="hold">
                                          <p:stCondLst>
                                            <p:cond delay="200"/>
                                          </p:stCondLst>
                                        </p:cTn>
                                        <p:tgtEl>
                                          <p:spTgt spid="3">
                                            <p:txEl>
                                              <p:pRg st="1" end="1"/>
                                            </p:txEl>
                                          </p:spTgt>
                                        </p:tgtEl>
                                        <p:attrNameLst>
                                          <p:attrName>r</p:attrName>
                                        </p:attrNameLst>
                                      </p:cBhvr>
                                    </p:animRot>
                                    <p:animRot by="240000">
                                      <p:cBhvr>
                                        <p:cTn id="14" dur="200" fill="hold">
                                          <p:stCondLst>
                                            <p:cond delay="400"/>
                                          </p:stCondLst>
                                        </p:cTn>
                                        <p:tgtEl>
                                          <p:spTgt spid="3">
                                            <p:txEl>
                                              <p:pRg st="1" end="1"/>
                                            </p:txEl>
                                          </p:spTgt>
                                        </p:tgtEl>
                                        <p:attrNameLst>
                                          <p:attrName>r</p:attrName>
                                        </p:attrNameLst>
                                      </p:cBhvr>
                                    </p:animRot>
                                    <p:animRot by="-240000">
                                      <p:cBhvr>
                                        <p:cTn id="15" dur="200" fill="hold">
                                          <p:stCondLst>
                                            <p:cond delay="600"/>
                                          </p:stCondLst>
                                        </p:cTn>
                                        <p:tgtEl>
                                          <p:spTgt spid="3">
                                            <p:txEl>
                                              <p:pRg st="1" end="1"/>
                                            </p:txEl>
                                          </p:spTgt>
                                        </p:tgtEl>
                                        <p:attrNameLst>
                                          <p:attrName>r</p:attrName>
                                        </p:attrNameLst>
                                      </p:cBhvr>
                                    </p:animRot>
                                    <p:animRot by="120000">
                                      <p:cBhvr>
                                        <p:cTn id="16" dur="200" fill="hold">
                                          <p:stCondLst>
                                            <p:cond delay="800"/>
                                          </p:stCondLst>
                                        </p:cTn>
                                        <p:tgtEl>
                                          <p:spTgt spid="3">
                                            <p:txEl>
                                              <p:pRg st="1" end="1"/>
                                            </p:txEl>
                                          </p:spTgt>
                                        </p:tgtEl>
                                        <p:attrNameLst>
                                          <p:attrName>r</p:attrName>
                                        </p:attrNameLst>
                                      </p:cBhvr>
                                    </p:animRot>
                                  </p:childTnLst>
                                </p:cTn>
                              </p:par>
                              <p:par>
                                <p:cTn id="17" presetID="32" presetClass="emph" presetSubtype="0" fill="hold" nodeType="withEffect">
                                  <p:stCondLst>
                                    <p:cond delay="0"/>
                                  </p:stCondLst>
                                  <p:childTnLst>
                                    <p:animRot by="120000">
                                      <p:cBhvr>
                                        <p:cTn id="18" dur="100" fill="hold">
                                          <p:stCondLst>
                                            <p:cond delay="0"/>
                                          </p:stCondLst>
                                        </p:cTn>
                                        <p:tgtEl>
                                          <p:spTgt spid="3">
                                            <p:txEl>
                                              <p:pRg st="3" end="3"/>
                                            </p:txEl>
                                          </p:spTgt>
                                        </p:tgtEl>
                                        <p:attrNameLst>
                                          <p:attrName>r</p:attrName>
                                        </p:attrNameLst>
                                      </p:cBhvr>
                                    </p:animRot>
                                    <p:animRot by="-240000">
                                      <p:cBhvr>
                                        <p:cTn id="19" dur="200" fill="hold">
                                          <p:stCondLst>
                                            <p:cond delay="200"/>
                                          </p:stCondLst>
                                        </p:cTn>
                                        <p:tgtEl>
                                          <p:spTgt spid="3">
                                            <p:txEl>
                                              <p:pRg st="3" end="3"/>
                                            </p:txEl>
                                          </p:spTgt>
                                        </p:tgtEl>
                                        <p:attrNameLst>
                                          <p:attrName>r</p:attrName>
                                        </p:attrNameLst>
                                      </p:cBhvr>
                                    </p:animRot>
                                    <p:animRot by="240000">
                                      <p:cBhvr>
                                        <p:cTn id="20" dur="200" fill="hold">
                                          <p:stCondLst>
                                            <p:cond delay="400"/>
                                          </p:stCondLst>
                                        </p:cTn>
                                        <p:tgtEl>
                                          <p:spTgt spid="3">
                                            <p:txEl>
                                              <p:pRg st="3" end="3"/>
                                            </p:txEl>
                                          </p:spTgt>
                                        </p:tgtEl>
                                        <p:attrNameLst>
                                          <p:attrName>r</p:attrName>
                                        </p:attrNameLst>
                                      </p:cBhvr>
                                    </p:animRot>
                                    <p:animRot by="-240000">
                                      <p:cBhvr>
                                        <p:cTn id="21" dur="200" fill="hold">
                                          <p:stCondLst>
                                            <p:cond delay="600"/>
                                          </p:stCondLst>
                                        </p:cTn>
                                        <p:tgtEl>
                                          <p:spTgt spid="3">
                                            <p:txEl>
                                              <p:pRg st="3" end="3"/>
                                            </p:txEl>
                                          </p:spTgt>
                                        </p:tgtEl>
                                        <p:attrNameLst>
                                          <p:attrName>r</p:attrName>
                                        </p:attrNameLst>
                                      </p:cBhvr>
                                    </p:animRot>
                                    <p:animRot by="120000">
                                      <p:cBhvr>
                                        <p:cTn id="22" dur="200" fill="hold">
                                          <p:stCondLst>
                                            <p:cond delay="800"/>
                                          </p:stCondLst>
                                        </p:cTn>
                                        <p:tgtEl>
                                          <p:spTgt spid="3">
                                            <p:txEl>
                                              <p:pRg st="3" end="3"/>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32" presetClass="emph" presetSubtype="0" fill="hold" nodeType="clickEffect">
                                  <p:stCondLst>
                                    <p:cond delay="0"/>
                                  </p:stCondLst>
                                  <p:childTnLst>
                                    <p:animRot by="120000">
                                      <p:cBhvr>
                                        <p:cTn id="26" dur="100" fill="hold">
                                          <p:stCondLst>
                                            <p:cond delay="0"/>
                                          </p:stCondLst>
                                        </p:cTn>
                                        <p:tgtEl>
                                          <p:spTgt spid="3">
                                            <p:txEl>
                                              <p:pRg st="5" end="5"/>
                                            </p:txEl>
                                          </p:spTgt>
                                        </p:tgtEl>
                                        <p:attrNameLst>
                                          <p:attrName>r</p:attrName>
                                        </p:attrNameLst>
                                      </p:cBhvr>
                                    </p:animRot>
                                    <p:animRot by="-240000">
                                      <p:cBhvr>
                                        <p:cTn id="27" dur="200" fill="hold">
                                          <p:stCondLst>
                                            <p:cond delay="200"/>
                                          </p:stCondLst>
                                        </p:cTn>
                                        <p:tgtEl>
                                          <p:spTgt spid="3">
                                            <p:txEl>
                                              <p:pRg st="5" end="5"/>
                                            </p:txEl>
                                          </p:spTgt>
                                        </p:tgtEl>
                                        <p:attrNameLst>
                                          <p:attrName>r</p:attrName>
                                        </p:attrNameLst>
                                      </p:cBhvr>
                                    </p:animRot>
                                    <p:animRot by="240000">
                                      <p:cBhvr>
                                        <p:cTn id="28" dur="200" fill="hold">
                                          <p:stCondLst>
                                            <p:cond delay="400"/>
                                          </p:stCondLst>
                                        </p:cTn>
                                        <p:tgtEl>
                                          <p:spTgt spid="3">
                                            <p:txEl>
                                              <p:pRg st="5" end="5"/>
                                            </p:txEl>
                                          </p:spTgt>
                                        </p:tgtEl>
                                        <p:attrNameLst>
                                          <p:attrName>r</p:attrName>
                                        </p:attrNameLst>
                                      </p:cBhvr>
                                    </p:animRot>
                                    <p:animRot by="-240000">
                                      <p:cBhvr>
                                        <p:cTn id="29" dur="200" fill="hold">
                                          <p:stCondLst>
                                            <p:cond delay="600"/>
                                          </p:stCondLst>
                                        </p:cTn>
                                        <p:tgtEl>
                                          <p:spTgt spid="3">
                                            <p:txEl>
                                              <p:pRg st="5" end="5"/>
                                            </p:txEl>
                                          </p:spTgt>
                                        </p:tgtEl>
                                        <p:attrNameLst>
                                          <p:attrName>r</p:attrName>
                                        </p:attrNameLst>
                                      </p:cBhvr>
                                    </p:animRot>
                                    <p:animRot by="120000">
                                      <p:cBhvr>
                                        <p:cTn id="30" dur="200" fill="hold">
                                          <p:stCondLst>
                                            <p:cond delay="800"/>
                                          </p:stCondLst>
                                        </p:cTn>
                                        <p:tgtEl>
                                          <p:spTgt spid="3">
                                            <p:txEl>
                                              <p:pRg st="5" end="5"/>
                                            </p:txEl>
                                          </p:spTgt>
                                        </p:tgtEl>
                                        <p:attrNameLst>
                                          <p:attrName>r</p:attrName>
                                        </p:attrNameLst>
                                      </p:cBhvr>
                                    </p:animRot>
                                  </p:childTnLst>
                                </p:cTn>
                              </p:par>
                              <p:par>
                                <p:cTn id="31" presetID="32" presetClass="emph" presetSubtype="0" fill="hold" nodeType="withEffect">
                                  <p:stCondLst>
                                    <p:cond delay="0"/>
                                  </p:stCondLst>
                                  <p:childTnLst>
                                    <p:animRot by="120000">
                                      <p:cBhvr>
                                        <p:cTn id="32" dur="100" fill="hold">
                                          <p:stCondLst>
                                            <p:cond delay="0"/>
                                          </p:stCondLst>
                                        </p:cTn>
                                        <p:tgtEl>
                                          <p:spTgt spid="3">
                                            <p:txEl>
                                              <p:pRg st="6" end="6"/>
                                            </p:txEl>
                                          </p:spTgt>
                                        </p:tgtEl>
                                        <p:attrNameLst>
                                          <p:attrName>r</p:attrName>
                                        </p:attrNameLst>
                                      </p:cBhvr>
                                    </p:animRot>
                                    <p:animRot by="-240000">
                                      <p:cBhvr>
                                        <p:cTn id="33" dur="200" fill="hold">
                                          <p:stCondLst>
                                            <p:cond delay="200"/>
                                          </p:stCondLst>
                                        </p:cTn>
                                        <p:tgtEl>
                                          <p:spTgt spid="3">
                                            <p:txEl>
                                              <p:pRg st="6" end="6"/>
                                            </p:txEl>
                                          </p:spTgt>
                                        </p:tgtEl>
                                        <p:attrNameLst>
                                          <p:attrName>r</p:attrName>
                                        </p:attrNameLst>
                                      </p:cBhvr>
                                    </p:animRot>
                                    <p:animRot by="240000">
                                      <p:cBhvr>
                                        <p:cTn id="34" dur="200" fill="hold">
                                          <p:stCondLst>
                                            <p:cond delay="400"/>
                                          </p:stCondLst>
                                        </p:cTn>
                                        <p:tgtEl>
                                          <p:spTgt spid="3">
                                            <p:txEl>
                                              <p:pRg st="6" end="6"/>
                                            </p:txEl>
                                          </p:spTgt>
                                        </p:tgtEl>
                                        <p:attrNameLst>
                                          <p:attrName>r</p:attrName>
                                        </p:attrNameLst>
                                      </p:cBhvr>
                                    </p:animRot>
                                    <p:animRot by="-240000">
                                      <p:cBhvr>
                                        <p:cTn id="35" dur="200" fill="hold">
                                          <p:stCondLst>
                                            <p:cond delay="600"/>
                                          </p:stCondLst>
                                        </p:cTn>
                                        <p:tgtEl>
                                          <p:spTgt spid="3">
                                            <p:txEl>
                                              <p:pRg st="6" end="6"/>
                                            </p:txEl>
                                          </p:spTgt>
                                        </p:tgtEl>
                                        <p:attrNameLst>
                                          <p:attrName>r</p:attrName>
                                        </p:attrNameLst>
                                      </p:cBhvr>
                                    </p:animRot>
                                    <p:animRot by="120000">
                                      <p:cBhvr>
                                        <p:cTn id="36" dur="200" fill="hold">
                                          <p:stCondLst>
                                            <p:cond delay="800"/>
                                          </p:stCondLst>
                                        </p:cTn>
                                        <p:tgtEl>
                                          <p:spTgt spid="3">
                                            <p:txEl>
                                              <p:pRg st="6" end="6"/>
                                            </p:txEl>
                                          </p:spTgt>
                                        </p:tgtEl>
                                        <p:attrNameLst>
                                          <p:attrName>r</p:attrName>
                                        </p:attrNameLst>
                                      </p:cBhvr>
                                    </p:animRot>
                                  </p:childTnLst>
                                </p:cTn>
                              </p:par>
                              <p:par>
                                <p:cTn id="37" presetID="32" presetClass="emph" presetSubtype="0" fill="hold" nodeType="withEffect">
                                  <p:stCondLst>
                                    <p:cond delay="0"/>
                                  </p:stCondLst>
                                  <p:childTnLst>
                                    <p:animRot by="120000">
                                      <p:cBhvr>
                                        <p:cTn id="38" dur="100" fill="hold">
                                          <p:stCondLst>
                                            <p:cond delay="0"/>
                                          </p:stCondLst>
                                        </p:cTn>
                                        <p:tgtEl>
                                          <p:spTgt spid="3">
                                            <p:txEl>
                                              <p:pRg st="8" end="8"/>
                                            </p:txEl>
                                          </p:spTgt>
                                        </p:tgtEl>
                                        <p:attrNameLst>
                                          <p:attrName>r</p:attrName>
                                        </p:attrNameLst>
                                      </p:cBhvr>
                                    </p:animRot>
                                    <p:animRot by="-240000">
                                      <p:cBhvr>
                                        <p:cTn id="39" dur="200" fill="hold">
                                          <p:stCondLst>
                                            <p:cond delay="200"/>
                                          </p:stCondLst>
                                        </p:cTn>
                                        <p:tgtEl>
                                          <p:spTgt spid="3">
                                            <p:txEl>
                                              <p:pRg st="8" end="8"/>
                                            </p:txEl>
                                          </p:spTgt>
                                        </p:tgtEl>
                                        <p:attrNameLst>
                                          <p:attrName>r</p:attrName>
                                        </p:attrNameLst>
                                      </p:cBhvr>
                                    </p:animRot>
                                    <p:animRot by="240000">
                                      <p:cBhvr>
                                        <p:cTn id="40" dur="200" fill="hold">
                                          <p:stCondLst>
                                            <p:cond delay="400"/>
                                          </p:stCondLst>
                                        </p:cTn>
                                        <p:tgtEl>
                                          <p:spTgt spid="3">
                                            <p:txEl>
                                              <p:pRg st="8" end="8"/>
                                            </p:txEl>
                                          </p:spTgt>
                                        </p:tgtEl>
                                        <p:attrNameLst>
                                          <p:attrName>r</p:attrName>
                                        </p:attrNameLst>
                                      </p:cBhvr>
                                    </p:animRot>
                                    <p:animRot by="-240000">
                                      <p:cBhvr>
                                        <p:cTn id="41" dur="200" fill="hold">
                                          <p:stCondLst>
                                            <p:cond delay="600"/>
                                          </p:stCondLst>
                                        </p:cTn>
                                        <p:tgtEl>
                                          <p:spTgt spid="3">
                                            <p:txEl>
                                              <p:pRg st="8" end="8"/>
                                            </p:txEl>
                                          </p:spTgt>
                                        </p:tgtEl>
                                        <p:attrNameLst>
                                          <p:attrName>r</p:attrName>
                                        </p:attrNameLst>
                                      </p:cBhvr>
                                    </p:animRot>
                                    <p:animRot by="120000">
                                      <p:cBhvr>
                                        <p:cTn id="42" dur="200" fill="hold">
                                          <p:stCondLst>
                                            <p:cond delay="800"/>
                                          </p:stCondLst>
                                        </p:cTn>
                                        <p:tgtEl>
                                          <p:spTgt spid="3">
                                            <p:txEl>
                                              <p:pRg st="8" end="8"/>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7"/>
            <a:ext cx="8075240" cy="5616624"/>
          </a:xfrm>
        </p:spPr>
        <p:txBody>
          <a:bodyPr>
            <a:normAutofit fontScale="70000" lnSpcReduction="20000"/>
          </a:bodyPr>
          <a:lstStyle/>
          <a:p>
            <a:pPr algn="ctr"/>
            <a:r>
              <a:rPr lang="ru-RU" sz="44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4700" dirty="0" smtClean="0">
                <a:solidFill>
                  <a:srgbClr val="C00000"/>
                </a:solidFill>
                <a:effectLst>
                  <a:outerShdw blurRad="38100" dist="38100" dir="2700000" algn="tl">
                    <a:srgbClr val="000000">
                      <a:alpha val="43137"/>
                    </a:srgbClr>
                  </a:outerShdw>
                </a:effectLst>
                <a:latin typeface="Mistral" pitchFamily="66" charset="0"/>
              </a:rPr>
              <a:t>3</a:t>
            </a:r>
            <a:endParaRPr lang="ru-RU" sz="4700" dirty="0">
              <a:solidFill>
                <a:srgbClr val="002060"/>
              </a:solidFill>
              <a:effectLst>
                <a:outerShdw blurRad="38100" dist="38100" dir="2700000" algn="tl">
                  <a:srgbClr val="000000">
                    <a:alpha val="43137"/>
                  </a:srgbClr>
                </a:outerShdw>
              </a:effectLst>
              <a:latin typeface="Georgia" panose="02040502050405020303" pitchFamily="18" charset="0"/>
              <a:cs typeface="Aharoni" panose="02010803020104030203" pitchFamily="2" charset="-79"/>
            </a:endParaRPr>
          </a:p>
          <a:p>
            <a:pPr algn="ctr">
              <a:spcBef>
                <a:spcPts val="600"/>
              </a:spcBef>
            </a:pPr>
            <a:r>
              <a:rPr lang="ru-RU" sz="4400" dirty="0" smtClean="0">
                <a:solidFill>
                  <a:srgbClr val="002060"/>
                </a:solidFill>
                <a:latin typeface="Times New Roman" pitchFamily="18" charset="0"/>
                <a:cs typeface="Times New Roman" pitchFamily="18" charset="0"/>
              </a:rPr>
              <a:t>Число </a:t>
            </a:r>
            <a:r>
              <a:rPr lang="ru-RU" sz="4400" dirty="0">
                <a:solidFill>
                  <a:srgbClr val="002060"/>
                </a:solidFill>
                <a:latin typeface="Times New Roman" pitchFamily="18" charset="0"/>
                <a:cs typeface="Times New Roman" pitchFamily="18" charset="0"/>
              </a:rPr>
              <a:t>делится на 3 тогда и только тогда, когда сумма его цифр делится на 3</a:t>
            </a:r>
            <a:r>
              <a:rPr lang="ru-RU" sz="4400" dirty="0" smtClean="0">
                <a:solidFill>
                  <a:srgbClr val="002060"/>
                </a:solidFill>
                <a:latin typeface="Times New Roman" pitchFamily="18" charset="0"/>
                <a:cs typeface="Times New Roman" pitchFamily="18" charset="0"/>
              </a:rPr>
              <a:t>.</a:t>
            </a:r>
            <a:endParaRPr lang="ru-RU" sz="4400" dirty="0">
              <a:solidFill>
                <a:srgbClr val="002060"/>
              </a:solidFill>
              <a:latin typeface="Times New Roman" pitchFamily="18" charset="0"/>
              <a:cs typeface="Times New Roman" pitchFamily="18" charset="0"/>
            </a:endParaRPr>
          </a:p>
          <a:p>
            <a:pPr algn="ctr">
              <a:spcBef>
                <a:spcPts val="600"/>
              </a:spcBef>
            </a:pPr>
            <a:r>
              <a:rPr lang="ru-RU" sz="4400" dirty="0">
                <a:solidFill>
                  <a:srgbClr val="002060"/>
                </a:solidFill>
                <a:latin typeface="Times New Roman" pitchFamily="18" charset="0"/>
                <a:cs typeface="Times New Roman" pitchFamily="18" charset="0"/>
              </a:rPr>
              <a:t>75 — делится на 3, так как 7+5=12, и число 12 делится на </a:t>
            </a:r>
            <a:r>
              <a:rPr lang="ru-RU" sz="4400" dirty="0" smtClean="0">
                <a:solidFill>
                  <a:srgbClr val="002060"/>
                </a:solidFill>
                <a:latin typeface="Times New Roman" pitchFamily="18" charset="0"/>
                <a:cs typeface="Times New Roman" pitchFamily="18" charset="0"/>
              </a:rPr>
              <a:t>3</a:t>
            </a:r>
          </a:p>
          <a:p>
            <a:pPr algn="ctr">
              <a:spcBef>
                <a:spcPts val="600"/>
              </a:spcBef>
            </a:pPr>
            <a:endParaRPr lang="ru-RU" sz="4400" dirty="0">
              <a:solidFill>
                <a:srgbClr val="002060"/>
              </a:solidFill>
              <a:latin typeface="Times New Roman" pitchFamily="18" charset="0"/>
              <a:cs typeface="Times New Roman" pitchFamily="18" charset="0"/>
            </a:endParaRPr>
          </a:p>
          <a:p>
            <a:pPr algn="ctr">
              <a:spcBef>
                <a:spcPts val="600"/>
              </a:spcBef>
            </a:pPr>
            <a:r>
              <a:rPr lang="ru-RU" sz="4400" dirty="0" smtClean="0">
                <a:solidFill>
                  <a:srgbClr val="C00000"/>
                </a:solidFill>
                <a:effectLst>
                  <a:outerShdw blurRad="38100" dist="38100" dir="2700000" algn="tl">
                    <a:srgbClr val="000000">
                      <a:alpha val="43137"/>
                    </a:srgbClr>
                  </a:outerShdw>
                </a:effectLst>
                <a:latin typeface="Mistral" pitchFamily="66" charset="0"/>
              </a:rPr>
              <a:t>ПРИЗНАК </a:t>
            </a:r>
            <a:r>
              <a:rPr lang="ru-RU" sz="4400" dirty="0">
                <a:solidFill>
                  <a:srgbClr val="C00000"/>
                </a:solidFill>
                <a:effectLst>
                  <a:outerShdw blurRad="38100" dist="38100" dir="2700000" algn="tl">
                    <a:srgbClr val="000000">
                      <a:alpha val="43137"/>
                    </a:srgbClr>
                  </a:outerShdw>
                </a:effectLst>
                <a:latin typeface="Mistral" pitchFamily="66" charset="0"/>
              </a:rPr>
              <a:t>ДЕЛИМОСТИ НА </a:t>
            </a:r>
            <a:r>
              <a:rPr lang="ru-RU" sz="4400" dirty="0" smtClean="0">
                <a:solidFill>
                  <a:srgbClr val="C00000"/>
                </a:solidFill>
                <a:effectLst>
                  <a:outerShdw blurRad="38100" dist="38100" dir="2700000" algn="tl">
                    <a:srgbClr val="000000">
                      <a:alpha val="43137"/>
                    </a:srgbClr>
                  </a:outerShdw>
                </a:effectLst>
                <a:latin typeface="Mistral" pitchFamily="66" charset="0"/>
              </a:rPr>
              <a:t>9</a:t>
            </a:r>
            <a:endParaRPr lang="ru-RU" sz="4400" dirty="0">
              <a:solidFill>
                <a:srgbClr val="002060"/>
              </a:solidFill>
              <a:latin typeface="Times New Roman" pitchFamily="18" charset="0"/>
              <a:cs typeface="Times New Roman" pitchFamily="18" charset="0"/>
            </a:endParaRPr>
          </a:p>
          <a:p>
            <a:pPr algn="ctr">
              <a:spcBef>
                <a:spcPts val="600"/>
              </a:spcBef>
            </a:pPr>
            <a:r>
              <a:rPr lang="ru-RU" sz="4400" dirty="0">
                <a:solidFill>
                  <a:srgbClr val="002060"/>
                </a:solidFill>
                <a:latin typeface="Times New Roman" pitchFamily="18" charset="0"/>
                <a:cs typeface="Times New Roman" pitchFamily="18" charset="0"/>
              </a:rPr>
              <a:t>Число делится на 9 тогда и только тогда, когда сумма его цифр делится на 9</a:t>
            </a:r>
            <a:r>
              <a:rPr lang="ru-RU" sz="4400" dirty="0" smtClean="0">
                <a:solidFill>
                  <a:srgbClr val="002060"/>
                </a:solidFill>
                <a:latin typeface="Times New Roman" pitchFamily="18" charset="0"/>
                <a:cs typeface="Times New Roman" pitchFamily="18" charset="0"/>
              </a:rPr>
              <a:t>.</a:t>
            </a:r>
            <a:endParaRPr lang="ru-RU" sz="4400" dirty="0">
              <a:solidFill>
                <a:srgbClr val="002060"/>
              </a:solidFill>
              <a:latin typeface="Times New Roman" pitchFamily="18" charset="0"/>
              <a:cs typeface="Times New Roman" pitchFamily="18" charset="0"/>
            </a:endParaRPr>
          </a:p>
          <a:p>
            <a:pPr algn="ctr">
              <a:spcBef>
                <a:spcPts val="600"/>
              </a:spcBef>
            </a:pPr>
            <a:r>
              <a:rPr lang="ru-RU" sz="4400" dirty="0">
                <a:solidFill>
                  <a:srgbClr val="002060"/>
                </a:solidFill>
                <a:latin typeface="Times New Roman" pitchFamily="18" charset="0"/>
                <a:cs typeface="Times New Roman" pitchFamily="18" charset="0"/>
              </a:rPr>
              <a:t>69759 — делятся на 9, так как сумма их цифр делится на девять</a:t>
            </a:r>
          </a:p>
        </p:txBody>
      </p:sp>
    </p:spTree>
    <p:extLst>
      <p:ext uri="{BB962C8B-B14F-4D97-AF65-F5344CB8AC3E}">
        <p14:creationId xmlns:p14="http://schemas.microsoft.com/office/powerpoint/2010/main" val="170043826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8" dur="500"/>
                                        <p:tgtEl>
                                          <p:spTgt spid="3">
                                            <p:txEl>
                                              <p:pRg st="4" end="4"/>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1" dur="500"/>
                                        <p:tgtEl>
                                          <p:spTgt spid="3">
                                            <p:txEl>
                                              <p:pRg st="5" end="5"/>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003232" cy="5649491"/>
          </a:xfrm>
        </p:spPr>
        <p:txBody>
          <a:bodyPr/>
          <a:lstStyle/>
          <a:p>
            <a:pPr algn="just"/>
            <a:r>
              <a:rPr lang="ru-RU" dirty="0" smtClean="0"/>
              <a:t>	</a:t>
            </a:r>
            <a:r>
              <a:rPr lang="ru-RU" sz="32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3200" dirty="0" smtClean="0">
                <a:solidFill>
                  <a:srgbClr val="C00000"/>
                </a:solidFill>
                <a:effectLst>
                  <a:outerShdw blurRad="38100" dist="38100" dir="2700000" algn="tl">
                    <a:srgbClr val="000000">
                      <a:alpha val="43137"/>
                    </a:srgbClr>
                  </a:outerShdw>
                </a:effectLst>
                <a:latin typeface="Mistral" pitchFamily="66" charset="0"/>
              </a:rPr>
              <a:t>11</a:t>
            </a:r>
            <a:endParaRPr lang="ru-RU" sz="3200" dirty="0">
              <a:solidFill>
                <a:srgbClr val="002060"/>
              </a:solidFill>
              <a:effectLst>
                <a:outerShdw blurRad="38100" dist="38100" dir="2700000" algn="tl">
                  <a:srgbClr val="000000">
                    <a:alpha val="43137"/>
                  </a:srgbClr>
                </a:outerShdw>
              </a:effectLst>
              <a:latin typeface="Georgia" panose="02040502050405020303" pitchFamily="18" charset="0"/>
              <a:cs typeface="Aharoni" panose="02010803020104030203" pitchFamily="2" charset="-79"/>
            </a:endParaRPr>
          </a:p>
          <a:p>
            <a:r>
              <a:rPr lang="ru-RU" sz="3200" dirty="0" smtClean="0">
                <a:solidFill>
                  <a:srgbClr val="002060"/>
                </a:solidFill>
              </a:rPr>
              <a:t>Число </a:t>
            </a:r>
            <a:r>
              <a:rPr lang="ru-RU" sz="3200" dirty="0">
                <a:solidFill>
                  <a:srgbClr val="002060"/>
                </a:solidFill>
              </a:rPr>
              <a:t>делится на 11 если сумма цифр стоящих на четных местах равна сумме цифр стоящих на нечетных местах или отличается от нее на число кратное 11.</a:t>
            </a:r>
          </a:p>
          <a:p>
            <a:endParaRPr lang="ru-RU" sz="3200" dirty="0">
              <a:solidFill>
                <a:srgbClr val="002060"/>
              </a:solidFill>
            </a:endParaRPr>
          </a:p>
          <a:p>
            <a:r>
              <a:rPr lang="ru-RU" sz="3200" dirty="0">
                <a:solidFill>
                  <a:srgbClr val="002060"/>
                </a:solidFill>
              </a:rPr>
              <a:t>242 — делится на 11, так как сумма цифр на нечетных позициях 4; сумма цифр на четных позициях 4</a:t>
            </a:r>
            <a:r>
              <a:rPr lang="ru-RU" sz="3200" dirty="0" smtClean="0">
                <a:solidFill>
                  <a:srgbClr val="002060"/>
                </a:solidFill>
              </a:rPr>
              <a:t>.</a:t>
            </a:r>
          </a:p>
          <a:p>
            <a:endParaRPr lang="ru-RU" sz="3200" dirty="0">
              <a:solidFill>
                <a:srgbClr val="002060"/>
              </a:solidFill>
            </a:endParaRPr>
          </a:p>
        </p:txBody>
      </p:sp>
    </p:spTree>
    <p:extLst>
      <p:ext uri="{BB962C8B-B14F-4D97-AF65-F5344CB8AC3E}">
        <p14:creationId xmlns:p14="http://schemas.microsoft.com/office/powerpoint/2010/main" val="85093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heel(1)">
                                      <p:cBhvr>
                                        <p:cTn id="1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147248" cy="5760640"/>
          </a:xfrm>
        </p:spPr>
        <p:txBody>
          <a:bodyPr>
            <a:noAutofit/>
          </a:bodyPr>
          <a:lstStyle/>
          <a:p>
            <a:pPr algn="ctr"/>
            <a:r>
              <a:rPr lang="ru-RU" sz="2200" dirty="0">
                <a:solidFill>
                  <a:srgbClr val="C00000"/>
                </a:solidFill>
                <a:effectLst>
                  <a:outerShdw blurRad="38100" dist="38100" dir="2700000" algn="tl">
                    <a:srgbClr val="000000">
                      <a:alpha val="43137"/>
                    </a:srgbClr>
                  </a:outerShdw>
                </a:effectLst>
                <a:latin typeface="Mistral" pitchFamily="66" charset="0"/>
              </a:rPr>
              <a:t>ПРИЗНАК ДЕЛИМОСТИ НА 5</a:t>
            </a:r>
            <a:endParaRPr lang="ru-RU" sz="2200" dirty="0" smtClean="0">
              <a:solidFill>
                <a:srgbClr val="C00000"/>
              </a:solidFill>
              <a:effectLst>
                <a:outerShdw blurRad="38100" dist="38100" dir="2700000" algn="tl">
                  <a:srgbClr val="000000">
                    <a:alpha val="43137"/>
                  </a:srgbClr>
                </a:outerShdw>
              </a:effectLst>
              <a:latin typeface="Mistral" pitchFamily="66" charset="0"/>
            </a:endParaRPr>
          </a:p>
          <a:p>
            <a:pPr algn="just"/>
            <a:r>
              <a:rPr lang="ru-RU" sz="2200" dirty="0" smtClean="0">
                <a:solidFill>
                  <a:srgbClr val="002060"/>
                </a:solidFill>
              </a:rPr>
              <a:t>Число </a:t>
            </a:r>
            <a:r>
              <a:rPr lang="ru-RU" sz="2200" dirty="0">
                <a:solidFill>
                  <a:srgbClr val="002060"/>
                </a:solidFill>
              </a:rPr>
              <a:t>оканчивается цифрами 0 или 5, то это число делится без остатка на 5.</a:t>
            </a:r>
          </a:p>
          <a:p>
            <a:endParaRPr lang="ru-RU" sz="2200" dirty="0">
              <a:solidFill>
                <a:srgbClr val="002060"/>
              </a:solidFill>
            </a:endParaRPr>
          </a:p>
          <a:p>
            <a:r>
              <a:rPr lang="ru-RU" sz="2200" dirty="0">
                <a:solidFill>
                  <a:srgbClr val="002060"/>
                </a:solidFill>
              </a:rPr>
              <a:t>2645, 540, 23785, 6430, т. к. их запись оканчивается цифрами 0 либо 5.</a:t>
            </a:r>
          </a:p>
          <a:p>
            <a:pPr marL="342900" indent="-342900">
              <a:buFont typeface="Arial" pitchFamily="34" charset="0"/>
              <a:buChar char="•"/>
            </a:pPr>
            <a:endParaRPr lang="ru-RU" sz="2200" dirty="0">
              <a:solidFill>
                <a:srgbClr val="002060"/>
              </a:solidFill>
            </a:endParaRPr>
          </a:p>
          <a:p>
            <a:pPr algn="ctr"/>
            <a:r>
              <a:rPr lang="ru-RU" sz="22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2200" dirty="0" smtClean="0">
                <a:solidFill>
                  <a:srgbClr val="C00000"/>
                </a:solidFill>
                <a:effectLst>
                  <a:outerShdw blurRad="38100" dist="38100" dir="2700000" algn="tl">
                    <a:srgbClr val="000000">
                      <a:alpha val="43137"/>
                    </a:srgbClr>
                  </a:outerShdw>
                </a:effectLst>
                <a:latin typeface="Mistral" pitchFamily="66" charset="0"/>
              </a:rPr>
              <a:t>10</a:t>
            </a:r>
            <a:endParaRPr lang="ru-RU" sz="2200" dirty="0">
              <a:solidFill>
                <a:srgbClr val="C00000"/>
              </a:solidFill>
              <a:effectLst>
                <a:outerShdw blurRad="38100" dist="38100" dir="2700000" algn="tl">
                  <a:srgbClr val="000000">
                    <a:alpha val="43137"/>
                  </a:srgbClr>
                </a:outerShdw>
              </a:effectLst>
              <a:latin typeface="Mistral" pitchFamily="66" charset="0"/>
            </a:endParaRPr>
          </a:p>
          <a:p>
            <a:r>
              <a:rPr lang="ru-RU" sz="2200" dirty="0" smtClean="0">
                <a:solidFill>
                  <a:srgbClr val="002060"/>
                </a:solidFill>
              </a:rPr>
              <a:t>Число </a:t>
            </a:r>
            <a:r>
              <a:rPr lang="ru-RU" sz="2200" dirty="0">
                <a:solidFill>
                  <a:srgbClr val="002060"/>
                </a:solidFill>
              </a:rPr>
              <a:t>делится на 10 тогда и только тогда, когда оно оканчивается на </a:t>
            </a:r>
            <a:r>
              <a:rPr lang="ru-RU" sz="2200" dirty="0" err="1">
                <a:solidFill>
                  <a:srgbClr val="002060"/>
                </a:solidFill>
              </a:rPr>
              <a:t>нoль</a:t>
            </a:r>
            <a:r>
              <a:rPr lang="ru-RU" sz="2200" dirty="0">
                <a:solidFill>
                  <a:srgbClr val="002060"/>
                </a:solidFill>
              </a:rPr>
              <a:t>.</a:t>
            </a:r>
          </a:p>
          <a:p>
            <a:pPr marL="342900" indent="-342900">
              <a:buFont typeface="Arial" pitchFamily="34" charset="0"/>
              <a:buChar char="•"/>
            </a:pPr>
            <a:endParaRPr lang="ru-RU" sz="2200" dirty="0">
              <a:solidFill>
                <a:srgbClr val="002060"/>
              </a:solidFill>
            </a:endParaRPr>
          </a:p>
          <a:p>
            <a:r>
              <a:rPr lang="ru-RU" sz="2200" dirty="0">
                <a:solidFill>
                  <a:srgbClr val="002060"/>
                </a:solidFill>
              </a:rPr>
              <a:t>460, 24000, 1245464570 — делятся на 10, так как последняя цифра этих чисел равна нулю.</a:t>
            </a:r>
          </a:p>
        </p:txBody>
      </p:sp>
    </p:spTree>
    <p:extLst>
      <p:ext uri="{BB962C8B-B14F-4D97-AF65-F5344CB8AC3E}">
        <p14:creationId xmlns:p14="http://schemas.microsoft.com/office/powerpoint/2010/main" val="166067751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strips(downLeft)">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strips(downLeft)">
                                      <p:cBhvr>
                                        <p:cTn id="18" dur="500"/>
                                        <p:tgtEl>
                                          <p:spTgt spid="3">
                                            <p:txEl>
                                              <p:pRg st="5" end="5"/>
                                            </p:txEl>
                                          </p:spTgt>
                                        </p:tgtEl>
                                      </p:cBhvr>
                                    </p:animEffect>
                                  </p:childTnLst>
                                </p:cTn>
                              </p:par>
                              <p:par>
                                <p:cTn id="19" presetID="18" presetClass="entr" presetSubtype="12"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strips(downLeft)">
                                      <p:cBhvr>
                                        <p:cTn id="21" dur="500"/>
                                        <p:tgtEl>
                                          <p:spTgt spid="3">
                                            <p:txEl>
                                              <p:pRg st="6" end="6"/>
                                            </p:txEl>
                                          </p:spTgt>
                                        </p:tgtEl>
                                      </p:cBhvr>
                                    </p:animEffect>
                                  </p:childTnLst>
                                </p:cTn>
                              </p:par>
                              <p:par>
                                <p:cTn id="22" presetID="18" presetClass="entr" presetSubtype="12"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strips(downLeft)">
                                      <p:cBhvr>
                                        <p:cTn id="2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5"/>
            <a:ext cx="8003232" cy="5544616"/>
          </a:xfrm>
        </p:spPr>
        <p:txBody>
          <a:bodyPr>
            <a:normAutofit fontScale="92500"/>
          </a:bodyPr>
          <a:lstStyle/>
          <a:p>
            <a:pPr algn="ctr">
              <a:spcBef>
                <a:spcPts val="600"/>
              </a:spcBef>
            </a:pPr>
            <a:endParaRPr lang="ru-RU" sz="3200" dirty="0">
              <a:solidFill>
                <a:srgbClr val="002060"/>
              </a:solidFill>
              <a:latin typeface="Times New Roman" pitchFamily="18" charset="0"/>
              <a:cs typeface="Times New Roman" pitchFamily="18" charset="0"/>
            </a:endParaRPr>
          </a:p>
          <a:p>
            <a:pPr algn="ctr">
              <a:spcBef>
                <a:spcPts val="600"/>
              </a:spcBef>
            </a:pPr>
            <a:r>
              <a:rPr lang="ru-RU" sz="3200" dirty="0">
                <a:solidFill>
                  <a:srgbClr val="C00000"/>
                </a:solidFill>
                <a:effectLst>
                  <a:outerShdw blurRad="38100" dist="38100" dir="2700000" algn="tl">
                    <a:srgbClr val="000000">
                      <a:alpha val="43137"/>
                    </a:srgbClr>
                  </a:outerShdw>
                </a:effectLst>
                <a:latin typeface="Mistral" pitchFamily="66" charset="0"/>
              </a:rPr>
              <a:t>ПРИЗНАК ДЕЛИМОСТИ НА </a:t>
            </a:r>
            <a:r>
              <a:rPr lang="ru-RU" sz="3200" dirty="0" smtClean="0">
                <a:solidFill>
                  <a:srgbClr val="C00000"/>
                </a:solidFill>
                <a:effectLst>
                  <a:outerShdw blurRad="38100" dist="38100" dir="2700000" algn="tl">
                    <a:srgbClr val="000000">
                      <a:alpha val="43137"/>
                    </a:srgbClr>
                  </a:outerShdw>
                </a:effectLst>
                <a:latin typeface="Mistral" pitchFamily="66" charset="0"/>
              </a:rPr>
              <a:t>15</a:t>
            </a:r>
            <a:endParaRPr lang="ru-RU" sz="3200" dirty="0">
              <a:solidFill>
                <a:srgbClr val="002060"/>
              </a:solidFill>
              <a:latin typeface="Times New Roman" pitchFamily="18" charset="0"/>
              <a:cs typeface="Times New Roman" pitchFamily="18" charset="0"/>
            </a:endParaRPr>
          </a:p>
          <a:p>
            <a:pPr algn="just"/>
            <a:r>
              <a:rPr lang="ru-RU" sz="3200" dirty="0" smtClean="0">
                <a:solidFill>
                  <a:srgbClr val="002060"/>
                </a:solidFill>
              </a:rPr>
              <a:t>Число </a:t>
            </a:r>
            <a:r>
              <a:rPr lang="ru-RU" sz="3200" dirty="0">
                <a:solidFill>
                  <a:srgbClr val="002060"/>
                </a:solidFill>
              </a:rPr>
              <a:t>делится на 15 тогда и только тогда, когда оно делится на 3 и на 5.</a:t>
            </a:r>
          </a:p>
          <a:p>
            <a:pPr algn="just"/>
            <a:endParaRPr lang="ru-RU" sz="3200" dirty="0">
              <a:solidFill>
                <a:srgbClr val="002060"/>
              </a:solidFill>
            </a:endParaRPr>
          </a:p>
          <a:p>
            <a:pPr algn="just"/>
            <a:r>
              <a:rPr lang="ru-RU" sz="3200" dirty="0">
                <a:solidFill>
                  <a:srgbClr val="002060"/>
                </a:solidFill>
              </a:rPr>
              <a:t>Число 6375 делится на 3, т.к. сумма его цифр  кратна 3. Также заданное число делится на 5, потому что на последнем месте стоит пятерка. Из этого следует, что число 6375 делится на 15.</a:t>
            </a:r>
          </a:p>
        </p:txBody>
      </p:sp>
    </p:spTree>
    <p:extLst>
      <p:ext uri="{BB962C8B-B14F-4D97-AF65-F5344CB8AC3E}">
        <p14:creationId xmlns:p14="http://schemas.microsoft.com/office/powerpoint/2010/main" val="415085796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1" end="1"/>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2" end="2"/>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446</TotalTime>
  <Words>902</Words>
  <Application>Microsoft Office PowerPoint</Application>
  <PresentationFormat>Экран (4:3)</PresentationFormat>
  <Paragraphs>149</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Главная</vt:lpstr>
      <vt:lpstr>  «Признаки делимости натуральных чисел» практикум по решению задания №19 ЕГЭ (базовый уровень).</vt:lpstr>
      <vt:lpstr>Немного из истории</vt:lpstr>
      <vt:lpstr>Немного из истории:</vt:lpstr>
      <vt:lpstr>Признаки делимости чисел:</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Практическая значимость:</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Моу «сош №2 ГОРОДСКОГО ОКРУГА зато сВЕТЛЫЙ» Исследовательская работа на тему: «Признаки делимости натуральных чисел»</dc:title>
  <dc:creator>1</dc:creator>
  <cp:lastModifiedBy>Лена</cp:lastModifiedBy>
  <cp:revision>50</cp:revision>
  <dcterms:created xsi:type="dcterms:W3CDTF">2014-01-30T04:26:52Z</dcterms:created>
  <dcterms:modified xsi:type="dcterms:W3CDTF">2017-10-18T17:06:19Z</dcterms:modified>
</cp:coreProperties>
</file>