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8" r:id="rId3"/>
    <p:sldId id="267" r:id="rId4"/>
    <p:sldId id="266" r:id="rId5"/>
    <p:sldId id="265" r:id="rId6"/>
    <p:sldId id="269" r:id="rId7"/>
    <p:sldId id="263" r:id="rId8"/>
    <p:sldId id="262" r:id="rId9"/>
    <p:sldId id="261" r:id="rId10"/>
    <p:sldId id="259" r:id="rId11"/>
    <p:sldId id="258" r:id="rId12"/>
    <p:sldId id="270" r:id="rId13"/>
    <p:sldId id="271" r:id="rId14"/>
    <p:sldId id="257" r:id="rId15"/>
    <p:sldId id="272" r:id="rId16"/>
    <p:sldId id="273" r:id="rId17"/>
    <p:sldId id="274" r:id="rId18"/>
    <p:sldId id="275" r:id="rId19"/>
    <p:sldId id="276" r:id="rId20"/>
    <p:sldId id="278" r:id="rId21"/>
    <p:sldId id="280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663300"/>
    <a:srgbClr val="F7C97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>
        <p:scale>
          <a:sx n="32" d="100"/>
          <a:sy n="32" d="100"/>
        </p:scale>
        <p:origin x="-1194" y="-1212"/>
      </p:cViewPr>
      <p:guideLst>
        <p:guide orient="horz" pos="21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med">
    <p:cut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9"/>
            <a:ext cx="7772400" cy="200026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Проект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Формирование способности анализировать композиционные особенности построения произведения искусства»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572011"/>
            <a:ext cx="6357982" cy="15716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Разработала Егорова А.С. </a:t>
            </a:r>
          </a:p>
          <a:p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Педагог дополнительного образования </a:t>
            </a:r>
          </a:p>
          <a:p>
            <a:r>
              <a:rPr lang="ru-RU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МБОУ ДОД ДШИ №3 «Младость» </a:t>
            </a:r>
            <a:endParaRPr lang="ru-RU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Презентация </a:t>
            </a:r>
            <a:br>
              <a:rPr lang="ru-RU" sz="2400" dirty="0" smtClean="0">
                <a:solidFill>
                  <a:srgbClr val="663300"/>
                </a:solidFill>
              </a:rPr>
            </a:br>
            <a:r>
              <a:rPr lang="ru-RU" sz="2400" i="1" dirty="0" smtClean="0">
                <a:solidFill>
                  <a:srgbClr val="663300"/>
                </a:solidFill>
              </a:rPr>
              <a:t>«Виды и типы изобразительного пространства картины»</a:t>
            </a:r>
            <a:endParaRPr lang="ru-RU" sz="2400" i="1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Виды изобразительного пространства:</a:t>
            </a:r>
          </a:p>
          <a:p>
            <a:r>
              <a:rPr lang="ru-RU" dirty="0" smtClean="0"/>
              <a:t>Построение картины по слоям</a:t>
            </a:r>
          </a:p>
          <a:p>
            <a:r>
              <a:rPr lang="ru-RU" dirty="0" smtClean="0"/>
              <a:t>На основе обратной перспективы</a:t>
            </a:r>
          </a:p>
          <a:p>
            <a:r>
              <a:rPr lang="ru-RU" dirty="0" smtClean="0"/>
              <a:t>На основе параллельной перспективы</a:t>
            </a:r>
          </a:p>
          <a:p>
            <a:r>
              <a:rPr lang="ru-RU" dirty="0" smtClean="0"/>
              <a:t>На основе прямой перспективы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6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Построение картины по слоям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Roman\Рабочий стол\анна работа дши\повышение квалификации\egiptdrevlyudi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571900" cy="2829615"/>
          </a:xfrm>
          <a:prstGeom prst="rect">
            <a:avLst/>
          </a:prstGeom>
          <a:noFill/>
        </p:spPr>
      </p:pic>
      <p:pic>
        <p:nvPicPr>
          <p:cNvPr id="2051" name="Picture 3" descr="C:\Documents and Settings\Roman\Рабочий стол\анна работа дши\повышение квалификации\1271160306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928802"/>
            <a:ext cx="4408745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обратной перспективы</a:t>
            </a:r>
            <a:b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Roman\Рабочий стол\анна работа дши\повышение квалификации\50606_3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357298"/>
            <a:ext cx="5214974" cy="2118583"/>
          </a:xfrm>
          <a:prstGeom prst="rect">
            <a:avLst/>
          </a:prstGeom>
          <a:noFill/>
        </p:spPr>
      </p:pic>
      <p:pic>
        <p:nvPicPr>
          <p:cNvPr id="3075" name="Picture 3" descr="C:\Documents and Settings\Roman\Рабочий стол\анна работа дши\повышение квалификации\plashka-1-sleva-shema-yzobrazhenyja-predmeta-v-prjamoj-y-obratnoj-perspektyve.-sprava.-spas-vsederzhytel.-severorusskaja-ykona-xvi-veka.-heometryja-podnozhyja-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857633"/>
            <a:ext cx="6819900" cy="2476501"/>
          </a:xfrm>
          <a:prstGeom prst="rect">
            <a:avLst/>
          </a:prstGeom>
          <a:noFill/>
        </p:spPr>
      </p:pic>
      <p:pic>
        <p:nvPicPr>
          <p:cNvPr id="3076" name="Picture 4" descr="C:\Documents and Settings\Roman\Рабочий стол\анна работа дши\повышение квалификации\49798_3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357298"/>
            <a:ext cx="2762248" cy="20716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параллельной перспективы</a:t>
            </a:r>
            <a:b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Roman\Рабочий стол\анна работа дши\повышение квалификации\1418211744-94931-338031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2215" y="1600200"/>
            <a:ext cx="6799569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Открытое пространство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Roman\Рабочий стол\анна работа дши\повышение квалификации\1418211744-980223-338031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5721" y="1785926"/>
            <a:ext cx="4172464" cy="3077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6000767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ea typeface="+mj-ea"/>
                <a:cs typeface="+mj-cs"/>
              </a:rPr>
              <a:t>А. Иванов «</a:t>
            </a:r>
            <a:r>
              <a:rPr lang="ru-RU" dirty="0" err="1" smtClean="0">
                <a:solidFill>
                  <a:prstClr val="black"/>
                </a:solidFill>
                <a:ea typeface="+mj-ea"/>
                <a:cs typeface="+mj-cs"/>
              </a:rPr>
              <a:t>Аппиева</a:t>
            </a:r>
            <a:r>
              <a:rPr lang="ru-RU" dirty="0" smtClean="0">
                <a:solidFill>
                  <a:prstClr val="black"/>
                </a:solidFill>
                <a:ea typeface="+mj-ea"/>
                <a:cs typeface="+mj-cs"/>
              </a:rPr>
              <a:t> дорога»                                               Левитан «Озеро. Русь»                                 </a:t>
            </a:r>
            <a:endParaRPr lang="ru-RU" dirty="0"/>
          </a:p>
        </p:txBody>
      </p:sp>
      <p:pic>
        <p:nvPicPr>
          <p:cNvPr id="1028" name="Picture 4" descr="C:\Documents and Settings\Roman\Рабочий стол\анна работа дши\повышение квалификации\1418211744-914997-33803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85926"/>
            <a:ext cx="4348161" cy="30505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Кулисное пространство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Roman\Рабочий стол\анна работа дши\повышение квалификации\Benua_+2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3500463" cy="3684698"/>
          </a:xfrm>
          <a:prstGeom prst="rect">
            <a:avLst/>
          </a:prstGeom>
          <a:noFill/>
        </p:spPr>
      </p:pic>
      <p:pic>
        <p:nvPicPr>
          <p:cNvPr id="5123" name="Picture 3" descr="C:\Documents and Settings\Roman\Рабочий стол\анна работа дши\повышение квалификации\date-nigh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357298"/>
            <a:ext cx="4357719" cy="36081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6000768"/>
            <a:ext cx="516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Бенуа. «Купание маркизы»                 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Камерное пространство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Roman\Рабочий стол\анна работа дши\повышение квалификации\fedotov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357298"/>
            <a:ext cx="5598522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6000768"/>
            <a:ext cx="2627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П.А. Федотов . «Игроки»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Направленное пространство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 descr="C:\Documents and Settings\Roman\Рабочий стол\анна работа дши\повышение квалификации\1322500998_u-omut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928802"/>
            <a:ext cx="3867124" cy="2714644"/>
          </a:xfrm>
          <a:prstGeom prst="rect">
            <a:avLst/>
          </a:prstGeom>
          <a:noFill/>
        </p:spPr>
      </p:pic>
      <p:pic>
        <p:nvPicPr>
          <p:cNvPr id="7172" name="Picture 4" descr="C:\Documents and Settings\Roman\Рабочий стол\анна работа дши\повышение квалификации\акимов НВ Весенняя дорог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928802"/>
            <a:ext cx="4500595" cy="30003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5143512"/>
            <a:ext cx="522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Акимов Н.В. «Весенняя дорога»</a:t>
            </a:r>
            <a:endParaRPr lang="ru-RU" b="1" dirty="0"/>
          </a:p>
        </p:txBody>
      </p:sp>
      <p:pic>
        <p:nvPicPr>
          <p:cNvPr id="7173" name="Picture 5" descr="C:\Documents and Settings\Roman\Рабочий стол\анна работа дши\повышение квалификации\doroga_v_maunt_verno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1928803"/>
            <a:ext cx="3961669" cy="304499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651994" y="5214950"/>
            <a:ext cx="449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А.А.Дейнека «Дорога в </a:t>
            </a:r>
            <a:r>
              <a:rPr lang="ru-RU" b="1" dirty="0" err="1" smtClean="0"/>
              <a:t>Маунт-Вернон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Лабиринтное пространство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C:\Documents and Settings\Roman\Рабочий стол\анна работа дши\повышение квалификации\1142_or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3667658" cy="350261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57224" y="5500702"/>
            <a:ext cx="299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М. </a:t>
            </a:r>
            <a:r>
              <a:rPr lang="ru-RU" dirty="0" err="1" smtClean="0"/>
              <a:t>Эшер</a:t>
            </a:r>
            <a:r>
              <a:rPr lang="ru-RU" dirty="0" smtClean="0"/>
              <a:t> «Относительность»</a:t>
            </a:r>
            <a:endParaRPr lang="ru-RU" dirty="0"/>
          </a:p>
        </p:txBody>
      </p:sp>
      <p:pic>
        <p:nvPicPr>
          <p:cNvPr id="8197" name="Picture 5" descr="C:\Documents and Settings\Roman\Рабочий стол\анна работа дши\повышение квалификации\piranesi_piranes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714488"/>
            <a:ext cx="4190997" cy="314324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628" y="542926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</a:t>
            </a:r>
            <a:r>
              <a:rPr lang="ru-RU" dirty="0" smtClean="0"/>
              <a:t>.- Б</a:t>
            </a:r>
            <a:r>
              <a:rPr lang="ru-RU" dirty="0" smtClean="0"/>
              <a:t>. </a:t>
            </a:r>
            <a:r>
              <a:rPr lang="ru-RU" dirty="0" err="1" smtClean="0"/>
              <a:t>Пиранези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Хаотичное пространство</a:t>
            </a:r>
            <a:endParaRPr lang="ru-RU" dirty="0"/>
          </a:p>
        </p:txBody>
      </p:sp>
      <p:pic>
        <p:nvPicPr>
          <p:cNvPr id="9218" name="Picture 2" descr="C:\Documents and Settings\Roman\Рабочий стол\анна работа дши\повышение квалификации\0_92aec_d65b9c5a_X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57298"/>
            <a:ext cx="6286060" cy="45259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6072206"/>
            <a:ext cx="6561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Брейгель «</a:t>
            </a:r>
            <a:r>
              <a:rPr lang="ru-RU" dirty="0" smtClean="0"/>
              <a:t>Падение мятежных ангелов»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0" y="1066799"/>
            <a:ext cx="457200" cy="350839"/>
          </a:xfrm>
        </p:spPr>
        <p:txBody>
          <a:bodyPr>
            <a:normAutofit/>
          </a:bodyPr>
          <a:lstStyle/>
          <a:p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5638801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Предмет: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Композиция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Класс:    </a:t>
            </a:r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класс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предпрофессиональной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подготовки отделения изобразительного искусства  ДШИ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Тема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:   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«Виды и типы изобразительного пространства картины»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:    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Сформировать способность анализировать произведения искусства, выявляя композиционные особенности построения картинной плоскости.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Абстрактное пространство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Documents and Settings\Roman\Рабочий стол\анна работа дши\повышение квалификации\in-blue-192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111584" cy="2263753"/>
          </a:xfrm>
          <a:prstGeom prst="rect">
            <a:avLst/>
          </a:prstGeom>
          <a:noFill/>
        </p:spPr>
      </p:pic>
      <p:pic>
        <p:nvPicPr>
          <p:cNvPr id="10243" name="Picture 3" descr="C:\Documents and Settings\Roman\Рабочий стол\анна работа дши\повышение квалификации\2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785926"/>
            <a:ext cx="4205588" cy="43195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5357826"/>
            <a:ext cx="1793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В.В. Кандинский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4"/>
            <a:ext cx="8229600" cy="960439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 результатов деятельности</a:t>
            </a:r>
            <a:endParaRPr lang="ru-RU" sz="32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357305"/>
            <a:ext cx="7358114" cy="476886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1)  Достоверность информации;</a:t>
            </a:r>
          </a:p>
          <a:p>
            <a:r>
              <a:rPr lang="ru-RU" dirty="0" smtClean="0"/>
              <a:t>2) Наличие четырех  видов изобразительного </a:t>
            </a:r>
            <a:r>
              <a:rPr lang="ru-RU" dirty="0" smtClean="0"/>
              <a:t>пространства (</a:t>
            </a:r>
            <a:r>
              <a:rPr lang="ru-RU" dirty="0" smtClean="0"/>
              <a:t>Построение картины по слоям, на основе обратной перспективы, на основе параллельной перспективы, на основе прямой перспективы</a:t>
            </a:r>
            <a:r>
              <a:rPr lang="ru-RU" dirty="0" smtClean="0"/>
              <a:t>), </a:t>
            </a:r>
            <a:r>
              <a:rPr lang="ru-RU" dirty="0" smtClean="0"/>
              <a:t>а </a:t>
            </a:r>
            <a:r>
              <a:rPr lang="ru-RU" dirty="0" smtClean="0"/>
              <a:t>также   </a:t>
            </a:r>
            <a:r>
              <a:rPr lang="ru-RU" dirty="0" smtClean="0"/>
              <a:t>семи типов изобразительного пространства (открытое пространство, камерное пространство, кулисное, направленное пространство, лабиринтное, хаотичное, абстрактное);</a:t>
            </a:r>
          </a:p>
          <a:p>
            <a:r>
              <a:rPr lang="ru-RU" dirty="0" smtClean="0"/>
              <a:t>3) Указание примеров работ художников по данным видам;</a:t>
            </a:r>
          </a:p>
          <a:p>
            <a:r>
              <a:rPr lang="ru-RU" dirty="0" smtClean="0"/>
              <a:t>4) Четкая и ясная формулировка характеристик видов и типов;</a:t>
            </a:r>
          </a:p>
          <a:p>
            <a:r>
              <a:rPr lang="ru-RU" dirty="0" smtClean="0"/>
              <a:t>5) Наличие сравнения некоторых видов и указания разницы между ними;</a:t>
            </a:r>
          </a:p>
          <a:p>
            <a:r>
              <a:rPr lang="ru-RU" dirty="0" smtClean="0"/>
              <a:t>6) Соответствие общим правилам оформления презентаций (дизайн- эргономические требования: сочетаемость цветов, ограниченное количество объектов на слайде, цвет </a:t>
            </a:r>
            <a:r>
              <a:rPr lang="ru-RU" dirty="0" smtClean="0"/>
              <a:t>текста).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4483114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rgbClr val="FFFF99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Учебная ситуация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7"/>
            <a:ext cx="750099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Учащимся предлагается разработать презентацию на тему « Виды и типы изобразительного пространства картины» для выступления на школьной конференции. Для этого учитель знакомит их с  видами и типами изобразительного пространства картины. Затем педагог показывает репродукции картин  каждого типа. Учитель вместе с детьми  анализирует их. Путем наводящих вопросов  выясняет к какому виду изобразительного пространства относится каждая картина. После обучающиеся самостоятельно должны составить  презентацию, в которой даны определения, общие характеристики изученных типов построения изобразительного пространства (открытое пространство, камерное, кулисное, направленное, лабиринтное, хаотичное, абстрактное) и привести примеры работы художников.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Предметные результаты (компетенция),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их практическое значение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Способен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анализировать произведения искусства, выявляя композиционные особенности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построения изобразительного пространства картины.</a:t>
            </a:r>
          </a:p>
          <a:p>
            <a:pPr lvl="0"/>
            <a:endParaRPr lang="ru-RU" sz="2400" dirty="0">
              <a:solidFill>
                <a:srgbClr val="9BBB59">
                  <a:lumMod val="20000"/>
                  <a:lumOff val="80000"/>
                </a:srgbClr>
              </a:solidFill>
            </a:endParaRPr>
          </a:p>
          <a:p>
            <a:pPr lvl="0"/>
            <a:endParaRPr lang="ru-RU" dirty="0">
              <a:solidFill>
                <a:srgbClr val="9BBB59">
                  <a:lumMod val="20000"/>
                  <a:lumOff val="80000"/>
                </a:srgb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0999"/>
            <a:ext cx="8229600" cy="1036639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Метапредметные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результаты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универсальные учебные действия.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8291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000" dirty="0" smtClean="0"/>
          </a:p>
          <a:p>
            <a:endParaRPr lang="ru-RU" sz="2300" dirty="0" smtClean="0"/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Овладел  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умением творческого видения с позиций художника, т.е. умением сравнивать, анализировать</a:t>
            </a:r>
          </a:p>
          <a:p>
            <a:pPr>
              <a:buNone/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Научился применять полученные знания в коммуникативной практической творческой деятельности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Способен определять цель своей учебной работы.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Способен выделять эмоционально главное в видимом, сопоставлять и сравнивать, конструктивно анализировать форму с позиций задуманного образа.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овладел особым навыком смыслового рассматривания явлений жизни и искусства  через анализ картинной плоскости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развил коммуникативные способности  в процессе  восприятия произведений искусства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Способен использовать средства информационных технологий для решения учебно-творческих задач в процессе поиска дополнительного изобразительного материала</a:t>
            </a:r>
          </a:p>
          <a:p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Способен выполнить творческий проект (презентацию)</a:t>
            </a:r>
          </a:p>
          <a:p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Внутри- и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межпредметные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связи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ходе данного урока обучающиеся получают определенные знания по видам построения картинной плоскости, знакомятся с произведениями отечественных и зарубежных художников, выявляют характеристики видов изобразительной поверхности, учатся классифицировать художественные работы.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Полученные знания учащиеся могут применять на занятиях МХК, рисунком, живописью, композицией, при  посещении музеев и выставок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4"/>
            <a:ext cx="8229600" cy="114300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Средство, 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его дидактические особенности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4"/>
          </a:xfrm>
        </p:spPr>
        <p:txBody>
          <a:bodyPr/>
          <a:lstStyle/>
          <a:p>
            <a:r>
              <a:rPr lang="ru-RU" dirty="0" smtClean="0"/>
              <a:t>На уроке используется средство анализа произведений искусства, по итогам которого выявляются различные виды изобразительного пространства. Происходит их классификация по  типам в  презентации, которая составляется самостоятельно обучающимися.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663300"/>
                </a:solidFill>
              </a:rPr>
              <a:t>Реализация</a:t>
            </a:r>
            <a:r>
              <a:rPr lang="ru-RU" sz="1600" dirty="0" smtClean="0">
                <a:solidFill>
                  <a:srgbClr val="663300"/>
                </a:solidFill>
              </a:rPr>
              <a:t/>
            </a:r>
            <a:br>
              <a:rPr lang="ru-RU" sz="1600" dirty="0" smtClean="0">
                <a:solidFill>
                  <a:srgbClr val="663300"/>
                </a:solidFill>
              </a:rPr>
            </a:br>
            <a:r>
              <a:rPr lang="ru-RU" sz="1600" dirty="0" smtClean="0"/>
              <a:t>Анализ </a:t>
            </a:r>
            <a:r>
              <a:rPr lang="ru-RU" sz="1600" dirty="0" smtClean="0"/>
              <a:t>деятельности и способов достижения планируемых результатов</a:t>
            </a:r>
            <a:endParaRPr lang="ru-RU" sz="1600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Создать презентацию в </a:t>
            </a:r>
            <a:r>
              <a:rPr lang="ru-RU" dirty="0" smtClean="0"/>
              <a:t>программе </a:t>
            </a:r>
            <a:r>
              <a:rPr lang="en-US" dirty="0" smtClean="0"/>
              <a:t>PowerPoint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Отобрать в интернете примеры картин, соответствующих типологии изобразительного пространства</a:t>
            </a:r>
          </a:p>
          <a:p>
            <a:pPr marL="514350" indent="-514350">
              <a:buAutoNum type="arabicParenR"/>
            </a:pPr>
            <a:r>
              <a:rPr lang="ru-RU" dirty="0" smtClean="0"/>
              <a:t>Дать определение семи типов пространства</a:t>
            </a:r>
          </a:p>
          <a:p>
            <a:pPr marL="514350" indent="-514350">
              <a:buAutoNum type="arabicParenR"/>
            </a:pPr>
            <a:r>
              <a:rPr lang="ru-RU" dirty="0" smtClean="0"/>
              <a:t>С</a:t>
            </a:r>
            <a:r>
              <a:rPr lang="ru-RU" dirty="0" smtClean="0"/>
              <a:t>равнить некоторые виды </a:t>
            </a:r>
            <a:r>
              <a:rPr lang="ru-RU" dirty="0" smtClean="0"/>
              <a:t>и </a:t>
            </a:r>
            <a:r>
              <a:rPr lang="ru-RU" dirty="0" smtClean="0"/>
              <a:t>указать разницу </a:t>
            </a:r>
            <a:r>
              <a:rPr lang="ru-RU" dirty="0" smtClean="0"/>
              <a:t>между </a:t>
            </a:r>
            <a:r>
              <a:rPr lang="ru-RU" dirty="0" smtClean="0"/>
              <a:t>ними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Подготовить выступление  по  </a:t>
            </a:r>
            <a:r>
              <a:rPr lang="ru-RU" dirty="0" smtClean="0"/>
              <a:t>своей работе</a:t>
            </a: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r>
              <a:rPr lang="ru-RU" dirty="0" smtClean="0"/>
              <a:t>Составляя </a:t>
            </a:r>
            <a:r>
              <a:rPr lang="ru-RU" dirty="0" smtClean="0"/>
              <a:t>презентацию, обучающиеся способом анализа, сравнения и сопоставления учатся самостоятельно выявлять конкретные виды и типы построения пространства картины, выявлять плановость построения, устанавливать причинно-следственные связи, обобщать информацию и находить в ней основные и конкретные сведения касающиеся задания урока, а также развития кругозора и видения красоты произведений искусства. Составление презентации упорядочивает и обобщает знания учеников, помогает легче и быстрее освоить материал, а также надолго закрепить его в своей памяти.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Продукт деятельности учащихся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Продуктом деятельности учащихся является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smtClean="0"/>
              <a:t>презентация</a:t>
            </a:r>
            <a:r>
              <a:rPr lang="ru-RU" dirty="0" smtClean="0"/>
              <a:t>, составленная по следующим принципам: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smtClean="0"/>
              <a:t>каждый слайд соответствует типу изобразительного пространства, </a:t>
            </a:r>
          </a:p>
          <a:p>
            <a:pPr>
              <a:buNone/>
            </a:pPr>
            <a:r>
              <a:rPr lang="ru-RU" dirty="0" smtClean="0"/>
              <a:t>2) Раскрывает </a:t>
            </a:r>
            <a:r>
              <a:rPr lang="ru-RU" dirty="0" smtClean="0"/>
              <a:t>краткую характеристику каждого типа пространства картины</a:t>
            </a:r>
          </a:p>
          <a:p>
            <a:pPr>
              <a:buNone/>
            </a:pPr>
            <a:r>
              <a:rPr lang="ru-RU" dirty="0" smtClean="0"/>
              <a:t>3) Содержит </a:t>
            </a:r>
            <a:r>
              <a:rPr lang="ru-RU" dirty="0" smtClean="0"/>
              <a:t>один или несколько примеров произведений искусства</a:t>
            </a:r>
          </a:p>
          <a:p>
            <a:pPr>
              <a:buNone/>
            </a:pPr>
            <a:r>
              <a:rPr lang="ru-RU" dirty="0" smtClean="0"/>
              <a:t>4) Соответствует </a:t>
            </a:r>
            <a:r>
              <a:rPr lang="ru-RU" dirty="0" smtClean="0"/>
              <a:t>общим правилам оформления презентаций (дизайн- эргономические требования: сочетаемость цветов, ограниченное количество объектов на слайде, цвет текста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5)  Имеет сравнение некоторых видов и указания разницы между ними</a:t>
            </a:r>
          </a:p>
          <a:p>
            <a:r>
              <a:rPr lang="ru-RU" b="1" dirty="0" smtClean="0"/>
              <a:t>В</a:t>
            </a:r>
            <a:r>
              <a:rPr lang="ru-RU" b="1" dirty="0" smtClean="0"/>
              <a:t>ыступление</a:t>
            </a:r>
            <a:r>
              <a:rPr lang="ru-RU" dirty="0" smtClean="0"/>
              <a:t>,  рассказ по  </a:t>
            </a:r>
            <a:r>
              <a:rPr lang="ru-RU" dirty="0" smtClean="0"/>
              <a:t>своей работе.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738</Words>
  <Application>Microsoft Office PowerPoint</Application>
  <PresentationFormat>Экран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Тема1</vt:lpstr>
      <vt:lpstr>Проект «Формирование способности анализировать композиционные особенности построения произведения искусства»  </vt:lpstr>
      <vt:lpstr>Слайд 2</vt:lpstr>
      <vt:lpstr>Учебная ситуация</vt:lpstr>
      <vt:lpstr>Предметные результаты (компетенция),  их практическое значение</vt:lpstr>
      <vt:lpstr>Метапредметные результаты универсальные учебные действия.</vt:lpstr>
      <vt:lpstr>Внутри- и межпредметные связи </vt:lpstr>
      <vt:lpstr>Средство,  его дидактические особенности</vt:lpstr>
      <vt:lpstr>Реализация Анализ деятельности и способов достижения планируемых результатов</vt:lpstr>
      <vt:lpstr>Продукт деятельности учащихся</vt:lpstr>
      <vt:lpstr>Презентация  «Виды и типы изобразительного пространства картины»</vt:lpstr>
      <vt:lpstr>Построение картины по слоям </vt:lpstr>
      <vt:lpstr>На основе обратной перспективы </vt:lpstr>
      <vt:lpstr>На основе параллельной перспективы </vt:lpstr>
      <vt:lpstr> Открытое пространство</vt:lpstr>
      <vt:lpstr>Кулисное пространство</vt:lpstr>
      <vt:lpstr>Камерное пространство</vt:lpstr>
      <vt:lpstr>Направленное пространство</vt:lpstr>
      <vt:lpstr>Лабиринтное пространство</vt:lpstr>
      <vt:lpstr>Хаотичное пространство</vt:lpstr>
      <vt:lpstr>Абстрактное пространство</vt:lpstr>
      <vt:lpstr>Критерии оценивания результатов деятельности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cp:lastModifiedBy>Roman</cp:lastModifiedBy>
  <cp:revision>52</cp:revision>
  <dcterms:modified xsi:type="dcterms:W3CDTF">2016-03-23T09:11:11Z</dcterms:modified>
</cp:coreProperties>
</file>