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3" r:id="rId3"/>
    <p:sldId id="262" r:id="rId4"/>
    <p:sldId id="290" r:id="rId5"/>
    <p:sldId id="284" r:id="rId6"/>
    <p:sldId id="311" r:id="rId7"/>
    <p:sldId id="286" r:id="rId8"/>
    <p:sldId id="287" r:id="rId9"/>
    <p:sldId id="305" r:id="rId10"/>
    <p:sldId id="314" r:id="rId11"/>
    <p:sldId id="288" r:id="rId12"/>
    <p:sldId id="312" r:id="rId13"/>
    <p:sldId id="291" r:id="rId14"/>
    <p:sldId id="292" r:id="rId15"/>
    <p:sldId id="306" r:id="rId16"/>
    <p:sldId id="294" r:id="rId17"/>
    <p:sldId id="307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304" r:id="rId27"/>
    <p:sldId id="282" r:id="rId28"/>
    <p:sldId id="310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ctr">
              <a:defRPr sz="3200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Всего в 4е классе 32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ученика: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9.9178418252712244E-2"/>
          <c:y val="1.683622229165941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2894811453148531"/>
          <c:w val="0.62559704864056032"/>
          <c:h val="0.6662899027507804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 4 е класса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знают</c:v>
                </c:pt>
                <c:pt idx="1">
                  <c:v>затрудняются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0.87000000000000044</c:v>
                </c:pt>
                <c:pt idx="1">
                  <c:v>0.13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24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 b="1"/>
            </a:pPr>
            <a:endParaRPr lang="ru-RU"/>
          </a:p>
        </c:txPr>
      </c:legendEntry>
      <c:layout>
        <c:manualLayout>
          <c:xMode val="edge"/>
          <c:yMode val="edge"/>
          <c:x val="0.66464961836305358"/>
          <c:y val="0.41072430331401338"/>
          <c:w val="0.33535041795535669"/>
          <c:h val="0.20896856646861672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397064">
            <a:off x="2086946" y="2999561"/>
            <a:ext cx="5059734" cy="2106903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  Автор</a:t>
            </a:r>
            <a:r>
              <a:rPr lang="ru-RU" sz="2400" b="1" dirty="0">
                <a:solidFill>
                  <a:srgbClr val="C00000"/>
                </a:solidFill>
              </a:rPr>
              <a:t>: </a:t>
            </a:r>
            <a:r>
              <a:rPr lang="ru-RU" sz="2400" b="1" i="1" dirty="0" err="1" smtClean="0">
                <a:solidFill>
                  <a:schemeClr val="tx2">
                    <a:lumMod val="75000"/>
                  </a:schemeClr>
                </a:solidFill>
              </a:rPr>
              <a:t>Чалбаа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 Диана, 4 «е» класс</a:t>
            </a:r>
          </a:p>
          <a:p>
            <a:pPr marL="0" indent="0"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  </a:t>
            </a:r>
            <a:r>
              <a:rPr lang="ru-RU" sz="2000" b="1" dirty="0" smtClean="0">
                <a:solidFill>
                  <a:srgbClr val="C00000"/>
                </a:solidFill>
              </a:rPr>
              <a:t>Научный руководитель</a:t>
            </a:r>
            <a:r>
              <a:rPr lang="ru-RU" sz="2000" dirty="0" smtClean="0">
                <a:solidFill>
                  <a:srgbClr val="C00000"/>
                </a:solidFill>
              </a:rPr>
              <a:t>:</a:t>
            </a:r>
          </a:p>
          <a:p>
            <a:pPr marL="0" indent="0">
              <a:buNone/>
              <a:defRPr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Сат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Сайзана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Даш-ооловна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учитель русского языка в начальных классах               МБОУ СОШ №3 имени </a:t>
            </a:r>
            <a:r>
              <a:rPr lang="ru-RU" sz="1800" b="1" dirty="0" err="1" smtClean="0">
                <a:solidFill>
                  <a:schemeClr val="tx2">
                    <a:lumMod val="75000"/>
                  </a:schemeClr>
                </a:solidFill>
              </a:rPr>
              <a:t>Т.Б.Кечил-оола</a:t>
            </a:r>
            <a:endParaRPr lang="ru-RU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г.Кызыла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400781">
            <a:off x="1791200" y="1860731"/>
            <a:ext cx="5911427" cy="12860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b="1" i="1" dirty="0" smtClean="0">
                <a:solidFill>
                  <a:srgbClr val="C00000"/>
                </a:solidFill>
              </a:rPr>
              <a:t>«Тема экологии в рассказе С.Иванова «Урок в лесу»» </a:t>
            </a:r>
            <a:r>
              <a:rPr lang="ru-RU" sz="6000" b="1" i="1" dirty="0">
                <a:solidFill>
                  <a:srgbClr val="C00000"/>
                </a:solidFill>
              </a:rPr>
              <a:t/>
            </a:r>
            <a:br>
              <a:rPr lang="ru-RU" sz="6000" b="1" i="1" dirty="0">
                <a:solidFill>
                  <a:srgbClr val="C00000"/>
                </a:solidFill>
              </a:rPr>
            </a:br>
            <a:endParaRPr kumimoji="0" lang="ru-RU" sz="48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41080" y="1600200"/>
            <a:ext cx="45719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ownloads\экология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3297" t="4489" r="22791"/>
          <a:stretch>
            <a:fillRect/>
          </a:stretch>
        </p:blipFill>
        <p:spPr bwMode="auto">
          <a:xfrm>
            <a:off x="142844" y="214290"/>
            <a:ext cx="8858312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404665"/>
            <a:ext cx="7972452" cy="438165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altLang="ru-RU" sz="2400" b="1" i="1" dirty="0" smtClean="0">
                <a:solidFill>
                  <a:srgbClr val="002060"/>
                </a:solidFill>
              </a:rPr>
              <a:t> </a:t>
            </a:r>
            <a:endParaRPr lang="ru-RU" b="1" i="1" dirty="0">
              <a:solidFill>
                <a:srgbClr val="002060"/>
              </a:solidFill>
            </a:endParaRPr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sz="half" idx="2"/>
          </p:nvPr>
        </p:nvGraphicFramePr>
        <p:xfrm>
          <a:off x="1071538" y="357166"/>
          <a:ext cx="7286676" cy="4214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21253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61526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   </a:t>
            </a:r>
            <a:r>
              <a:rPr lang="ru-RU" sz="4400" b="1" dirty="0" smtClean="0">
                <a:solidFill>
                  <a:srgbClr val="C00000"/>
                </a:solidFill>
              </a:rPr>
              <a:t>Могут ли доброта и забота спасти природу?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86776" y="1600200"/>
            <a:ext cx="400024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1546"/>
            <a:ext cx="4038600" cy="33575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 </a:t>
            </a:r>
            <a:r>
              <a:rPr lang="ru-RU" sz="4000" b="1" dirty="0" smtClean="0">
                <a:solidFill>
                  <a:srgbClr val="C00000"/>
                </a:solidFill>
              </a:rPr>
              <a:t>Сергей Анатольевич Иванов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   </a:t>
            </a:r>
            <a:r>
              <a:rPr lang="ru-RU" sz="4000" b="1" dirty="0" smtClean="0"/>
              <a:t>(1941г.-1999г.)</a:t>
            </a:r>
            <a:endParaRPr lang="ru-RU" sz="4000" b="1" dirty="0"/>
          </a:p>
        </p:txBody>
      </p:sp>
      <p:pic>
        <p:nvPicPr>
          <p:cNvPr id="38915" name="Picture 3" descr="C:\Users\Windows M1\Downloads\Сергей Ивано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7"/>
            <a:ext cx="4500594" cy="4214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01090" y="1600200"/>
            <a:ext cx="18571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9938" name="Picture 2" descr="C:\Users\Windows M1\Downloads\за весною лето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t="4597" r="1334"/>
          <a:stretch>
            <a:fillRect/>
          </a:stretch>
        </p:blipFill>
        <p:spPr bwMode="auto">
          <a:xfrm rot="1215179">
            <a:off x="5503274" y="1001525"/>
            <a:ext cx="2752071" cy="3808349"/>
          </a:xfrm>
          <a:prstGeom prst="rect">
            <a:avLst/>
          </a:prstGeom>
          <a:noFill/>
        </p:spPr>
      </p:pic>
      <p:pic>
        <p:nvPicPr>
          <p:cNvPr id="39940" name="Picture 4" descr="C:\Users\Windows M1\Downloads\лесная мастерска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304764">
            <a:off x="827608" y="969236"/>
            <a:ext cx="2500362" cy="3810719"/>
          </a:xfrm>
          <a:prstGeom prst="rect">
            <a:avLst/>
          </a:prstGeom>
          <a:noFill/>
        </p:spPr>
      </p:pic>
      <p:pic>
        <p:nvPicPr>
          <p:cNvPr id="39942" name="Picture 6" descr="C:\Users\Windows M1\Downloads\рецепты природ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571480"/>
            <a:ext cx="3071834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71481"/>
            <a:ext cx="4038600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   «Стоят неподвижно,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  молча и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думают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о чём –то, думают… Попробуй угадать их мысли»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2" descr="C:\Users\Windows M1\Downloads\деревь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9"/>
            <a:ext cx="4210080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Годовые кольца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1988" name="Picture 4" descr="C:\Users\Windows M1\Downloads\сруб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7358114" cy="4572032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8858280" y="1500174"/>
            <a:ext cx="285720" cy="462598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719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471990" cy="40005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3200" b="1" dirty="0" smtClean="0"/>
              <a:t>«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А этот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корявый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сук напоминает о мальчишке, который просто так надломил тоненькую ветку… лет тридцать назад »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3" descr="C:\Users\Windows M1\Downloads\сучь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1887" r="10653"/>
          <a:stretch>
            <a:fillRect/>
          </a:stretch>
        </p:blipFill>
        <p:spPr bwMode="auto">
          <a:xfrm>
            <a:off x="5000628" y="214290"/>
            <a:ext cx="385765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357562"/>
            <a:ext cx="7901014" cy="157163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4035" name="Picture 3" descr="C:\Users\Windows M1\Downloads\наплыв смолы 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85728"/>
            <a:ext cx="4429156" cy="464347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85720" y="1000108"/>
            <a:ext cx="4143404" cy="39290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«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 этот наплыв смолы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рассказывает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о том, как дерево сделали живой мишенью и втыкали в него копьё с острым гвоздём на конце»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7"/>
            <a:ext cx="7901014" cy="42148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1071546"/>
            <a:ext cx="4543428" cy="34290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«Думаете, что дереву не больно и оно ничего не помнит?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Помнит.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И о многом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рассказывает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…»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2" descr="C:\Users\Windows M1\Downloads\сучья 1.jpg"/>
          <p:cNvPicPr>
            <a:picLocks noChangeAspect="1" noChangeArrowheads="1"/>
          </p:cNvPicPr>
          <p:nvPr/>
        </p:nvPicPr>
        <p:blipFill>
          <a:blip r:embed="rId2"/>
          <a:srcRect l="20635" t="5711" r="22482" b="10663"/>
          <a:stretch>
            <a:fillRect/>
          </a:stretch>
        </p:blipFill>
        <p:spPr bwMode="auto">
          <a:xfrm>
            <a:off x="214282" y="285728"/>
            <a:ext cx="3929090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309650"/>
          </a:xfrm>
        </p:spPr>
        <p:txBody>
          <a:bodyPr/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Охрана окружающей природы – это многогранный и сложный процесс, в котором принимает участие каждый человек»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  <a:cs typeface="Calibri" pitchFamily="34" charset="0"/>
              </a:rPr>
            </a:br>
            <a:r>
              <a:rPr lang="ru-RU" dirty="0" smtClean="0">
                <a:latin typeface="Calibri" pitchFamily="34" charset="0"/>
                <a:cs typeface="Calibri" pitchFamily="34" charset="0"/>
              </a:rPr>
              <a:t>                           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М.М.Пришвин</a:t>
            </a:r>
            <a:endParaRPr lang="ru-RU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В народе говорят: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4488"/>
            <a:ext cx="8115328" cy="34290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800" b="1" dirty="0" smtClean="0">
                <a:solidFill>
                  <a:srgbClr val="C00000"/>
                </a:solidFill>
              </a:rPr>
              <a:t>    </a:t>
            </a:r>
            <a:r>
              <a:rPr lang="ru-RU" sz="4600" b="1" dirty="0" smtClean="0">
                <a:solidFill>
                  <a:srgbClr val="C00000"/>
                </a:solidFill>
              </a:rPr>
              <a:t>«Сломать дерево </a:t>
            </a:r>
            <a:r>
              <a:rPr lang="ru-RU" sz="4600" b="1" dirty="0" smtClean="0">
                <a:solidFill>
                  <a:srgbClr val="C00000"/>
                </a:solidFill>
              </a:rPr>
              <a:t>- секунда</a:t>
            </a:r>
            <a:r>
              <a:rPr lang="ru-RU" sz="4600" b="1" dirty="0" smtClean="0">
                <a:solidFill>
                  <a:srgbClr val="C00000"/>
                </a:solidFill>
              </a:rPr>
              <a:t>, </a:t>
            </a:r>
          </a:p>
          <a:p>
            <a:pPr algn="ctr">
              <a:buNone/>
            </a:pPr>
            <a:r>
              <a:rPr lang="ru-RU" sz="4600" b="1" dirty="0" smtClean="0">
                <a:solidFill>
                  <a:srgbClr val="C00000"/>
                </a:solidFill>
              </a:rPr>
              <a:t>          вырастить – </a:t>
            </a:r>
            <a:r>
              <a:rPr lang="ru-RU" sz="4600" b="1" dirty="0" smtClean="0">
                <a:solidFill>
                  <a:srgbClr val="C00000"/>
                </a:solidFill>
              </a:rPr>
              <a:t>года»</a:t>
            </a:r>
            <a:endParaRPr lang="ru-RU" sz="4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72528" y="1600200"/>
            <a:ext cx="114272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428604"/>
            <a:ext cx="4252914" cy="45720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И если кругом много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корявых, кривых и поломанных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деревьев, значит,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поблизости живут плохие люди!»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2" descr="C:\Users\Windows M1\Downloads\8.jpg"/>
          <p:cNvPicPr>
            <a:picLocks noChangeAspect="1" noChangeArrowheads="1"/>
          </p:cNvPicPr>
          <p:nvPr/>
        </p:nvPicPr>
        <p:blipFill>
          <a:blip r:embed="rId2"/>
          <a:srcRect l="8974" r="14327" b="4918"/>
          <a:stretch>
            <a:fillRect/>
          </a:stretch>
        </p:blipFill>
        <p:spPr bwMode="auto">
          <a:xfrm>
            <a:off x="214282" y="285728"/>
            <a:ext cx="3929090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6082" name="Picture 2" descr="C:\Users\Windows M1\Desktop\20161215_1621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429784" y="-142900"/>
            <a:ext cx="3394472" cy="4525963"/>
          </a:xfrm>
          <a:prstGeom prst="rect">
            <a:avLst/>
          </a:prstGeom>
          <a:noFill/>
        </p:spPr>
      </p:pic>
      <p:pic>
        <p:nvPicPr>
          <p:cNvPr id="46086" name="Picture 6" descr="C:\Users\Windows M1\Desktop\20161215_163432.jpg"/>
          <p:cNvPicPr>
            <a:picLocks noChangeAspect="1" noChangeArrowheads="1"/>
          </p:cNvPicPr>
          <p:nvPr/>
        </p:nvPicPr>
        <p:blipFill>
          <a:blip r:embed="rId3"/>
          <a:srcRect r="7421" b="18749"/>
          <a:stretch>
            <a:fillRect/>
          </a:stretch>
        </p:blipFill>
        <p:spPr bwMode="auto">
          <a:xfrm>
            <a:off x="4214810" y="357166"/>
            <a:ext cx="4286280" cy="4429156"/>
          </a:xfrm>
          <a:prstGeom prst="rect">
            <a:avLst/>
          </a:prstGeom>
          <a:noFill/>
        </p:spPr>
      </p:pic>
      <p:pic>
        <p:nvPicPr>
          <p:cNvPr id="46087" name="Picture 7" descr="C:\Users\Windows M1\Desktop\20161215_162537.jpg"/>
          <p:cNvPicPr>
            <a:picLocks noChangeAspect="1" noChangeArrowheads="1"/>
          </p:cNvPicPr>
          <p:nvPr/>
        </p:nvPicPr>
        <p:blipFill>
          <a:blip r:embed="rId4"/>
          <a:srcRect l="14063" r="14884" b="11475"/>
          <a:stretch>
            <a:fillRect/>
          </a:stretch>
        </p:blipFill>
        <p:spPr bwMode="auto">
          <a:xfrm>
            <a:off x="928662" y="357166"/>
            <a:ext cx="3286148" cy="4429156"/>
          </a:xfrm>
          <a:prstGeom prst="rect">
            <a:avLst/>
          </a:prstGeom>
          <a:noFill/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7786710" y="1600200"/>
            <a:ext cx="90009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5" descr="C:\Users\Windows M1\Desktop\20161215_162139.jpg"/>
          <p:cNvPicPr>
            <a:picLocks noChangeAspect="1" noChangeArrowheads="1"/>
          </p:cNvPicPr>
          <p:nvPr/>
        </p:nvPicPr>
        <p:blipFill>
          <a:blip r:embed="rId2"/>
          <a:srcRect l="2344" r="5077" b="4687"/>
          <a:stretch>
            <a:fillRect/>
          </a:stretch>
        </p:blipFill>
        <p:spPr bwMode="auto">
          <a:xfrm>
            <a:off x="4500562" y="285728"/>
            <a:ext cx="4286280" cy="4214842"/>
          </a:xfrm>
          <a:prstGeom prst="rect">
            <a:avLst/>
          </a:prstGeom>
          <a:noFill/>
        </p:spPr>
      </p:pic>
      <p:pic>
        <p:nvPicPr>
          <p:cNvPr id="9" name="Picture 3" descr="C:\Users\Windows M1\Desktop\20161215_162704.jpg"/>
          <p:cNvPicPr>
            <a:picLocks noChangeAspect="1" noChangeArrowheads="1"/>
          </p:cNvPicPr>
          <p:nvPr/>
        </p:nvPicPr>
        <p:blipFill>
          <a:blip r:embed="rId3"/>
          <a:srcRect r="-2273" b="20000"/>
          <a:stretch>
            <a:fillRect/>
          </a:stretch>
        </p:blipFill>
        <p:spPr bwMode="auto">
          <a:xfrm>
            <a:off x="500034" y="285728"/>
            <a:ext cx="4000528" cy="4214842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 flipH="1">
            <a:off x="571472" y="1600200"/>
            <a:ext cx="3357586" cy="4525963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648200" y="428605"/>
            <a:ext cx="4038600" cy="42862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dows M1\Desktop\20161216_1327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714480" y="-500090"/>
            <a:ext cx="5072098" cy="664373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8571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Народная мудрость гласит: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b="1" dirty="0" smtClean="0">
                <a:solidFill>
                  <a:srgbClr val="C00000"/>
                </a:solidFill>
              </a:rPr>
              <a:t>Одно дерево срубил,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посади - сорок»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«Много леса – береги,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мало леса – не руби,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нету леса - посади»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571612"/>
            <a:ext cx="142876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01090" y="1600200"/>
            <a:ext cx="18571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357166"/>
            <a:ext cx="4357718" cy="457203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/>
              <a:t>    </a:t>
            </a:r>
            <a:r>
              <a:rPr lang="ru-RU" sz="3200" b="1" dirty="0" smtClean="0"/>
              <a:t> </a:t>
            </a:r>
            <a:r>
              <a:rPr lang="ru-RU" sz="3600" b="1" dirty="0" smtClean="0"/>
              <a:t>«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Говорят, что каждый человек в своей жизни должен посадить хотя бы одно дерево. И это тебе по силам.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Посади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дерево и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помогай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ему расти»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Windows M1\Desktop\20161216_132558.jpg"/>
          <p:cNvPicPr>
            <a:picLocks noChangeAspect="1" noChangeArrowheads="1"/>
          </p:cNvPicPr>
          <p:nvPr/>
        </p:nvPicPr>
        <p:blipFill>
          <a:blip r:embed="rId2"/>
          <a:srcRect l="11719" r="13281" b="-1"/>
          <a:stretch>
            <a:fillRect/>
          </a:stretch>
        </p:blipFill>
        <p:spPr bwMode="auto">
          <a:xfrm>
            <a:off x="214282" y="214290"/>
            <a:ext cx="4214842" cy="428628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719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ВЫВОД: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Мы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поняли, что деревья живые и у них есть память. Они о многом могут нам рассказать. Каждый из нас должен посадить дерево и помогать ему расти.  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003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329642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        Знаменитый писатель </a:t>
            </a:r>
            <a:r>
              <a:rPr lang="ru-RU" sz="2800" b="1" dirty="0" smtClean="0">
                <a:solidFill>
                  <a:srgbClr val="C00000"/>
                </a:solidFill>
              </a:rPr>
              <a:t>Яков </a:t>
            </a:r>
            <a:r>
              <a:rPr lang="ru-RU" sz="2800" b="1" dirty="0" smtClean="0">
                <a:solidFill>
                  <a:srgbClr val="C00000"/>
                </a:solidFill>
              </a:rPr>
              <a:t>Аким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 очень хорошо отозвался о рассказах С.Иванова что они делают нас добрее, милосерднее к людям, ко всему живому; открывает в нас способность наблюдать природу; напоминает читателю: «</a:t>
            </a:r>
            <a:r>
              <a:rPr lang="ru-RU" sz="2800" b="1" dirty="0" smtClean="0">
                <a:solidFill>
                  <a:srgbClr val="C00000"/>
                </a:solidFill>
              </a:rPr>
              <a:t>Вот она, красота – задумчивые </a:t>
            </a:r>
            <a:r>
              <a:rPr lang="ru-RU" sz="2800" b="1" dirty="0" smtClean="0">
                <a:solidFill>
                  <a:srgbClr val="C00000"/>
                </a:solidFill>
              </a:rPr>
              <a:t>сосны, </a:t>
            </a:r>
            <a:r>
              <a:rPr lang="ru-RU" sz="2800" b="1" dirty="0" smtClean="0">
                <a:solidFill>
                  <a:srgbClr val="C00000"/>
                </a:solidFill>
              </a:rPr>
              <a:t>пашня, июльский луг, первые звёздочки на вечернем небе… Не пропусти. Вглядись. Прислушайся…»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2376264"/>
          </a:xfrm>
        </p:spPr>
        <p:txBody>
          <a:bodyPr>
            <a:normAutofit/>
          </a:bodyPr>
          <a:lstStyle/>
          <a:p>
            <a:r>
              <a:rPr lang="ru-RU" altLang="ru-RU" sz="3100" b="1" dirty="0" smtClean="0">
                <a:solidFill>
                  <a:srgbClr val="8E1A86"/>
                </a:solidFill>
              </a:rPr>
              <a:t> </a:t>
            </a:r>
            <a:r>
              <a:rPr lang="ru-RU" altLang="ru-RU" b="1" dirty="0">
                <a:solidFill>
                  <a:srgbClr val="8E1A86"/>
                </a:solidFill>
              </a:rPr>
              <a:t/>
            </a:r>
            <a:br>
              <a:rPr lang="ru-RU" altLang="ru-RU" b="1" dirty="0">
                <a:solidFill>
                  <a:srgbClr val="8E1A86"/>
                </a:solidFill>
              </a:rPr>
            </a:br>
            <a:r>
              <a:rPr lang="ru-RU" altLang="ru-RU" b="1" dirty="0">
                <a:solidFill>
                  <a:srgbClr val="C00000"/>
                </a:solidFill>
              </a:rPr>
              <a:t>С</a:t>
            </a:r>
            <a:r>
              <a:rPr lang="ru-RU" altLang="ru-RU" b="1" dirty="0" smtClean="0">
                <a:solidFill>
                  <a:srgbClr val="C00000"/>
                </a:solidFill>
              </a:rPr>
              <a:t>пасибо за внимание!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12777"/>
            <a:ext cx="7643192" cy="130184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dirty="0" smtClean="0"/>
              <a:t> </a:t>
            </a:r>
            <a:endParaRPr lang="ru-RU" altLang="ru-RU" b="1" dirty="0">
              <a:solidFill>
                <a:srgbClr val="8E1A86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0801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28868"/>
            <a:ext cx="8157592" cy="250033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Тема </a:t>
            </a:r>
            <a:r>
              <a:rPr lang="ru-RU" sz="3100" b="1" i="1" dirty="0" smtClean="0">
                <a:solidFill>
                  <a:srgbClr val="C00000"/>
                </a:solidFill>
                <a:latin typeface="+mn-lt"/>
              </a:rPr>
              <a:t>экологии актуальна </a:t>
            </a: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всегда, потому что, экология во всём мире быстро меняется и меняется не в лучшую сторону.</a:t>
            </a:r>
            <a:br>
              <a:rPr lang="ru-RU" sz="3100" b="1" i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r>
              <a:rPr lang="ru-RU" sz="3100" b="1" i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Указом президента Российской Федерации </a:t>
            </a:r>
            <a:r>
              <a:rPr lang="ru-RU" sz="3100" b="1" i="1" dirty="0" smtClean="0">
                <a:solidFill>
                  <a:srgbClr val="C00000"/>
                </a:solidFill>
                <a:latin typeface="+mn-lt"/>
              </a:rPr>
              <a:t>2017 год объявлен </a:t>
            </a:r>
            <a:r>
              <a:rPr lang="ru-RU" sz="3100" b="1" i="1" dirty="0" smtClean="0">
                <a:solidFill>
                  <a:srgbClr val="C00000"/>
                </a:solidFill>
                <a:latin typeface="+mn-lt"/>
              </a:rPr>
              <a:t>Годом </a:t>
            </a:r>
            <a:r>
              <a:rPr lang="ru-RU" sz="3100" b="1" i="1" dirty="0" smtClean="0">
                <a:solidFill>
                  <a:srgbClr val="C00000"/>
                </a:solidFill>
                <a:latin typeface="+mn-lt"/>
              </a:rPr>
              <a:t>экологии. </a:t>
            </a:r>
            <a:r>
              <a:rPr lang="ru-RU" sz="3100" b="1" i="1" dirty="0" smtClean="0">
                <a:solidFill>
                  <a:srgbClr val="C00000"/>
                </a:solidFill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</a:rPr>
            </a:br>
            <a:r>
              <a:rPr lang="ru-RU" sz="3100" b="1" i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endParaRPr lang="ru-RU" sz="4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548680"/>
            <a:ext cx="57606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Актуальность исследования:</a:t>
            </a:r>
            <a:br>
              <a:rPr lang="ru-RU" sz="3200" b="1" dirty="0">
                <a:solidFill>
                  <a:srgbClr val="C00000"/>
                </a:solidFill>
              </a:rPr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C:\Users\Windows M1\Downloads\эмблема года экологии.jpg"/>
          <p:cNvPicPr>
            <a:picLocks noChangeAspect="1" noChangeArrowheads="1"/>
          </p:cNvPicPr>
          <p:nvPr/>
        </p:nvPicPr>
        <p:blipFill>
          <a:blip r:embed="rId2"/>
          <a:srcRect l="13614" t="28879" r="13614" b="26509"/>
          <a:stretch>
            <a:fillRect/>
          </a:stretch>
        </p:blipFill>
        <p:spPr bwMode="auto">
          <a:xfrm>
            <a:off x="285720" y="285728"/>
            <a:ext cx="8572560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857232"/>
            <a:ext cx="8001056" cy="35719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Цели : </a:t>
            </a:r>
            <a:br>
              <a:rPr lang="ru-RU" sz="32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-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глубже познакомиться с рассказом С.Иванова «Урок в лесу»;</a:t>
            </a:r>
            <a:br>
              <a:rPr lang="ru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- учиться видеть красоту окружающего мира через художественные образы произведения.</a:t>
            </a:r>
            <a:r>
              <a:rPr lang="ru-RU" sz="2800" b="1" dirty="0">
                <a:solidFill>
                  <a:srgbClr val="002060"/>
                </a:solidFill>
                <a:latin typeface="+mn-lt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+mn-lt"/>
              </a:rPr>
            </a:br>
            <a:endParaRPr lang="ru-RU" sz="2800" b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4357694"/>
            <a:ext cx="80010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2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419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68548" cy="1191068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Задачи: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214422"/>
            <a:ext cx="79296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rgbClr val="C00000"/>
                </a:solidFill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C00000"/>
                </a:solidFill>
              </a:rPr>
              <a:t>проанализировать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художественные образы рассказа;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-воспитывать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нравственно- эстетические качества       личности;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-</a:t>
            </a:r>
            <a:r>
              <a:rPr lang="ru-RU" sz="2800" b="1" dirty="0" smtClean="0">
                <a:solidFill>
                  <a:srgbClr val="C00000"/>
                </a:solidFill>
              </a:rPr>
              <a:t>обобщить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полученные результаты и сделать выводы.</a:t>
            </a:r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</a:b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Гипотеза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28662" y="1500174"/>
            <a:ext cx="7758138" cy="335758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            </a:t>
            </a:r>
            <a:r>
              <a:rPr lang="ru-RU" sz="3500" b="1" dirty="0" smtClean="0">
                <a:solidFill>
                  <a:schemeClr val="tx2">
                    <a:lumMod val="50000"/>
                  </a:schemeClr>
                </a:solidFill>
              </a:rPr>
              <a:t>Если мы будем больше читать таких произведений, то будем много знать, и приобретём те качества, которые нужны каждому человеку, чтобы быть добрее и заботливее к природе.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5992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96818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42918"/>
            <a:ext cx="7532910" cy="45720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 словарю С.Ожегова: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Экология </a:t>
            </a:r>
            <a:r>
              <a:rPr lang="ru-RU" sz="2800" b="1" dirty="0" smtClean="0">
                <a:solidFill>
                  <a:srgbClr val="002060"/>
                </a:solidFill>
              </a:rPr>
              <a:t>– </a:t>
            </a:r>
            <a:r>
              <a:rPr lang="ru-RU" b="1" dirty="0" smtClean="0">
                <a:solidFill>
                  <a:srgbClr val="002060"/>
                </a:solidFill>
              </a:rPr>
              <a:t>это наука о взаимоотношениях живых   организмов, человека с окружающей средой. </a:t>
            </a:r>
            <a:r>
              <a:rPr lang="ru-RU" sz="3000" dirty="0">
                <a:solidFill>
                  <a:srgbClr val="002060"/>
                </a:solidFill>
              </a:rPr>
              <a:t/>
            </a:r>
            <a:br>
              <a:rPr lang="ru-RU" sz="3000" dirty="0">
                <a:solidFill>
                  <a:srgbClr val="002060"/>
                </a:solidFill>
              </a:rPr>
            </a:br>
            <a:endParaRPr lang="ru-RU" sz="3000" dirty="0"/>
          </a:p>
        </p:txBody>
      </p:sp>
    </p:spTree>
    <p:extLst>
      <p:ext uri="{BB962C8B-B14F-4D97-AF65-F5344CB8AC3E}">
        <p14:creationId xmlns="" xmlns:p14="http://schemas.microsoft.com/office/powerpoint/2010/main" val="226769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1546"/>
            <a:ext cx="4038600" cy="400052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от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древне-греческого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языка и  означает </a:t>
            </a:r>
            <a:r>
              <a:rPr lang="ru-RU" sz="3600" b="1" dirty="0" smtClean="0">
                <a:solidFill>
                  <a:srgbClr val="C00000"/>
                </a:solidFill>
              </a:rPr>
              <a:t>«обиталище,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  жилище, дом»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5" name="Picture 1" descr="C:\Users\Windows M1\Downloads\планета земл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3999" t="13801" r="9927" b="18072"/>
          <a:stretch>
            <a:fillRect/>
          </a:stretch>
        </p:blipFill>
        <p:spPr bwMode="auto">
          <a:xfrm>
            <a:off x="285720" y="285728"/>
            <a:ext cx="4210080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434</Words>
  <Application>Microsoft Office PowerPoint</Application>
  <PresentationFormat>Экран (4:3)</PresentationFormat>
  <Paragraphs>48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«Охрана окружающей природы – это многогранный и сложный процесс, в котором принимает участие каждый человек»                             М.М.Пришвин</vt:lpstr>
      <vt:lpstr>Тема экологии актуальна всегда, потому что, экология во всём мире быстро меняется и меняется не в лучшую сторону.  Указом президента Российской Федерации 2017 год объявлен Годом экологии.     </vt:lpstr>
      <vt:lpstr>Слайд 4</vt:lpstr>
      <vt:lpstr>Цели :   - глубже познакомиться с рассказом С.Иванова «Урок в лесу»; - учиться видеть красоту окружающего мира через художественные образы произведения. </vt:lpstr>
      <vt:lpstr> Задачи:</vt:lpstr>
      <vt:lpstr>Гипотеза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Годовые кольца</vt:lpstr>
      <vt:lpstr>Слайд 17</vt:lpstr>
      <vt:lpstr> </vt:lpstr>
      <vt:lpstr>Слайд 19</vt:lpstr>
      <vt:lpstr> В народе говорят:</vt:lpstr>
      <vt:lpstr>Слайд 21</vt:lpstr>
      <vt:lpstr>Слайд 22</vt:lpstr>
      <vt:lpstr>Слайд 23</vt:lpstr>
      <vt:lpstr>Слайд 24</vt:lpstr>
      <vt:lpstr>Народная мудрость гласит:  «Одно дерево срубил,  посади - сорок»  «Много леса – береги,  мало леса – не руби,  нету леса - посади»</vt:lpstr>
      <vt:lpstr>Слайд 26</vt:lpstr>
      <vt:lpstr>ВЫВОД:</vt:lpstr>
      <vt:lpstr>Слайд 28</vt:lpstr>
      <vt:lpstr> 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Admin</cp:lastModifiedBy>
  <cp:revision>90</cp:revision>
  <dcterms:created xsi:type="dcterms:W3CDTF">2013-07-29T17:42:42Z</dcterms:created>
  <dcterms:modified xsi:type="dcterms:W3CDTF">2017-02-23T04:50:27Z</dcterms:modified>
</cp:coreProperties>
</file>