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B8B1-5C9E-4F44-91C3-1921D2E1D271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6E8294-0E07-422F-9123-8651362B6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B8B1-5C9E-4F44-91C3-1921D2E1D271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8294-0E07-422F-9123-8651362B6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B8B1-5C9E-4F44-91C3-1921D2E1D271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8294-0E07-422F-9123-8651362B6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B8B1-5C9E-4F44-91C3-1921D2E1D271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6E8294-0E07-422F-9123-8651362B6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B8B1-5C9E-4F44-91C3-1921D2E1D271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8294-0E07-422F-9123-8651362B61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B8B1-5C9E-4F44-91C3-1921D2E1D271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8294-0E07-422F-9123-8651362B6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B8B1-5C9E-4F44-91C3-1921D2E1D271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6E8294-0E07-422F-9123-8651362B61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B8B1-5C9E-4F44-91C3-1921D2E1D271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8294-0E07-422F-9123-8651362B6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B8B1-5C9E-4F44-91C3-1921D2E1D271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8294-0E07-422F-9123-8651362B6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B8B1-5C9E-4F44-91C3-1921D2E1D271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8294-0E07-422F-9123-8651362B6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BB8B1-5C9E-4F44-91C3-1921D2E1D271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8294-0E07-422F-9123-8651362B61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9BB8B1-5C9E-4F44-91C3-1921D2E1D271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6E8294-0E07-422F-9123-8651362B61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1714488"/>
            <a:ext cx="3171820" cy="1222375"/>
          </a:xfrm>
        </p:spPr>
        <p:txBody>
          <a:bodyPr/>
          <a:lstStyle/>
          <a:p>
            <a:r>
              <a:rPr lang="ru-RU" dirty="0" smtClean="0"/>
              <a:t>уравнение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85852" y="4071942"/>
            <a:ext cx="76498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Учитель математики</a:t>
            </a:r>
          </a:p>
          <a:p>
            <a:r>
              <a:rPr lang="ru-RU" sz="2400" dirty="0" smtClean="0"/>
              <a:t>МБОУ «ООШ №16» г. Гурьевск Кемеровская область</a:t>
            </a:r>
          </a:p>
          <a:p>
            <a:r>
              <a:rPr lang="ru-RU" sz="2400" dirty="0" smtClean="0"/>
              <a:t>Дегтярева Мария Викторовна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142984"/>
          <a:ext cx="8501124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1702"/>
                <a:gridCol w="714380"/>
                <a:gridCol w="3071834"/>
                <a:gridCol w="942983"/>
                <a:gridCol w="1700225"/>
              </a:tblGrid>
              <a:tr h="12144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</a:p>
                    <a:p>
                      <a:pPr algn="ctr"/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66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6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(13</a:t>
                      </a:r>
                      <a:r>
                        <a:rPr lang="ru-RU" sz="6600" b="1" i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+ у)</a:t>
                      </a:r>
                      <a:endParaRPr lang="ru-RU" sz="66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6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6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Стрелка вверх 4"/>
          <p:cNvSpPr/>
          <p:nvPr/>
        </p:nvSpPr>
        <p:spPr>
          <a:xfrm>
            <a:off x="500034" y="2643182"/>
            <a:ext cx="1643074" cy="37862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Уменьшаемое</a:t>
            </a:r>
          </a:p>
          <a:p>
            <a:pPr algn="ctr"/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3643306" y="2643182"/>
            <a:ext cx="1643074" cy="37862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Вычитаемое</a:t>
            </a:r>
          </a:p>
          <a:p>
            <a:pPr algn="ctr"/>
            <a:endParaRPr lang="ru-RU" dirty="0"/>
          </a:p>
        </p:txBody>
      </p:sp>
      <p:sp>
        <p:nvSpPr>
          <p:cNvPr id="7" name="Стрелка вверх 6"/>
          <p:cNvSpPr/>
          <p:nvPr/>
        </p:nvSpPr>
        <p:spPr>
          <a:xfrm>
            <a:off x="6572264" y="2643182"/>
            <a:ext cx="1643074" cy="37147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Разность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214290"/>
          <a:ext cx="8286810" cy="121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4578"/>
                <a:gridCol w="1143008"/>
                <a:gridCol w="2000266"/>
                <a:gridCol w="1271596"/>
                <a:gridCol w="1657362"/>
              </a:tblGrid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(13 + у)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4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1071546"/>
          <a:ext cx="8286810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28892"/>
                <a:gridCol w="1000132"/>
                <a:gridCol w="1928828"/>
                <a:gridCol w="1271596"/>
                <a:gridCol w="1657362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(13 + у) 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4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1500174"/>
          <a:ext cx="8286810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7454"/>
                <a:gridCol w="1285884"/>
                <a:gridCol w="1714514"/>
                <a:gridCol w="1271596"/>
                <a:gridCol w="1657362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13</a:t>
                      </a:r>
                      <a:r>
                        <a:rPr lang="ru-RU" sz="4000" b="1" i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+ у</a:t>
                      </a:r>
                      <a:endParaRPr lang="ru-RU" sz="4000" b="1" i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Стрелка вверх 6"/>
          <p:cNvSpPr/>
          <p:nvPr/>
        </p:nvSpPr>
        <p:spPr>
          <a:xfrm>
            <a:off x="785786" y="2214554"/>
            <a:ext cx="928694" cy="25717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Слагаемое</a:t>
            </a:r>
          </a:p>
          <a:p>
            <a:pPr algn="ctr"/>
            <a:endParaRPr lang="ru-RU" dirty="0"/>
          </a:p>
        </p:txBody>
      </p:sp>
      <p:sp>
        <p:nvSpPr>
          <p:cNvPr id="8" name="Стрелка вверх 7"/>
          <p:cNvSpPr/>
          <p:nvPr/>
        </p:nvSpPr>
        <p:spPr>
          <a:xfrm>
            <a:off x="1714480" y="2214554"/>
            <a:ext cx="928694" cy="25717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Слагаемое </a:t>
            </a:r>
          </a:p>
          <a:p>
            <a:pPr algn="ctr"/>
            <a:endParaRPr lang="ru-RU" dirty="0"/>
          </a:p>
        </p:txBody>
      </p:sp>
      <p:sp>
        <p:nvSpPr>
          <p:cNvPr id="9" name="Стрелка вверх 8"/>
          <p:cNvSpPr/>
          <p:nvPr/>
        </p:nvSpPr>
        <p:spPr>
          <a:xfrm>
            <a:off x="4500562" y="2285992"/>
            <a:ext cx="1000132" cy="250033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Сумма</a:t>
            </a:r>
          </a:p>
          <a:p>
            <a:pPr algn="ctr"/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00032" y="2000240"/>
          <a:ext cx="8286810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7454"/>
                <a:gridCol w="1285884"/>
                <a:gridCol w="1714514"/>
                <a:gridCol w="1271596"/>
                <a:gridCol w="1657362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00032" y="2786058"/>
          <a:ext cx="8286810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7454"/>
                <a:gridCol w="1285884"/>
                <a:gridCol w="1714514"/>
                <a:gridCol w="1271596"/>
                <a:gridCol w="1657362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714356"/>
          <a:ext cx="6643735" cy="1643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8747"/>
                <a:gridCol w="1328747"/>
                <a:gridCol w="1328747"/>
                <a:gridCol w="1328747"/>
                <a:gridCol w="1328747"/>
              </a:tblGrid>
              <a:tr h="1643074">
                <a:tc>
                  <a:txBody>
                    <a:bodyPr/>
                    <a:lstStyle/>
                    <a:p>
                      <a:pPr algn="ctr"/>
                      <a:r>
                        <a:rPr lang="ru-RU" sz="88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endParaRPr lang="ru-RU" sz="88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8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88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8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8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Стрелка вверх 4"/>
          <p:cNvSpPr/>
          <p:nvPr/>
        </p:nvSpPr>
        <p:spPr>
          <a:xfrm>
            <a:off x="1285852" y="2643182"/>
            <a:ext cx="1643074" cy="30003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Слагаемое</a:t>
            </a:r>
          </a:p>
          <a:p>
            <a:pPr algn="ctr"/>
            <a:endParaRPr lang="ru-RU" dirty="0"/>
          </a:p>
        </p:txBody>
      </p:sp>
      <p:sp>
        <p:nvSpPr>
          <p:cNvPr id="7" name="Стрелка вверх 6"/>
          <p:cNvSpPr/>
          <p:nvPr/>
        </p:nvSpPr>
        <p:spPr>
          <a:xfrm>
            <a:off x="3857620" y="2643182"/>
            <a:ext cx="1643074" cy="30003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Слагаемое</a:t>
            </a:r>
          </a:p>
          <a:p>
            <a:pPr algn="ctr"/>
            <a:endParaRPr lang="ru-RU" dirty="0"/>
          </a:p>
        </p:txBody>
      </p:sp>
      <p:sp>
        <p:nvSpPr>
          <p:cNvPr id="8" name="Стрелка вверх 7"/>
          <p:cNvSpPr/>
          <p:nvPr/>
        </p:nvSpPr>
        <p:spPr>
          <a:xfrm>
            <a:off x="6572264" y="2643182"/>
            <a:ext cx="1643074" cy="30003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Сумма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553480" cy="158908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Чтобы найти неизвестно слагаемое нужно </a:t>
            </a:r>
            <a:r>
              <a:rPr lang="ru-RU" sz="2800" dirty="0" smtClean="0"/>
              <a:t>_______________ _______________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1" y="-24"/>
          <a:ext cx="5143535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8707"/>
                <a:gridCol w="1028707"/>
                <a:gridCol w="1028707"/>
                <a:gridCol w="1028707"/>
                <a:gridCol w="1028707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endParaRPr lang="ru-RU" sz="66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6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66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6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6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43636" y="1571612"/>
            <a:ext cx="2613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 суммы вычесть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2000240"/>
            <a:ext cx="2881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известное слагаемое</a:t>
            </a:r>
            <a:endParaRPr lang="ru-RU"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85852" y="2857496"/>
          <a:ext cx="5143535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8707"/>
                <a:gridCol w="1028707"/>
                <a:gridCol w="1028707"/>
                <a:gridCol w="1028707"/>
                <a:gridCol w="1028707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endParaRPr lang="ru-RU" sz="66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6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6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66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верх 3"/>
          <p:cNvSpPr/>
          <p:nvPr/>
        </p:nvSpPr>
        <p:spPr>
          <a:xfrm>
            <a:off x="1214414" y="2643182"/>
            <a:ext cx="1643074" cy="38576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Уменьшаемое</a:t>
            </a:r>
          </a:p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57290" y="714356"/>
          <a:ext cx="6643735" cy="1643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8747"/>
                <a:gridCol w="1328747"/>
                <a:gridCol w="1328747"/>
                <a:gridCol w="1328747"/>
                <a:gridCol w="1328747"/>
              </a:tblGrid>
              <a:tr h="1643074">
                <a:tc>
                  <a:txBody>
                    <a:bodyPr/>
                    <a:lstStyle/>
                    <a:p>
                      <a:pPr algn="ctr"/>
                      <a:r>
                        <a:rPr lang="ru-RU" sz="8800" b="1" i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88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88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8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88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8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8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Стрелка вверх 5"/>
          <p:cNvSpPr/>
          <p:nvPr/>
        </p:nvSpPr>
        <p:spPr>
          <a:xfrm>
            <a:off x="3714744" y="2571744"/>
            <a:ext cx="1643074" cy="38576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Вычитаемое</a:t>
            </a:r>
          </a:p>
          <a:p>
            <a:pPr algn="ctr"/>
            <a:endParaRPr lang="ru-RU" dirty="0"/>
          </a:p>
        </p:txBody>
      </p:sp>
      <p:sp>
        <p:nvSpPr>
          <p:cNvPr id="7" name="Стрелка вверх 6"/>
          <p:cNvSpPr/>
          <p:nvPr/>
        </p:nvSpPr>
        <p:spPr>
          <a:xfrm>
            <a:off x="6429388" y="2571744"/>
            <a:ext cx="1643074" cy="38576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Разность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28" y="0"/>
          <a:ext cx="6286545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7309"/>
                <a:gridCol w="1257309"/>
                <a:gridCol w="1257309"/>
                <a:gridCol w="1257309"/>
                <a:gridCol w="1257309"/>
              </a:tblGrid>
              <a:tr h="1143008"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72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72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7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72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7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7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282" y="1214422"/>
            <a:ext cx="81792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Чтобы найти уменьшаемое нужно ______________________</a:t>
            </a:r>
          </a:p>
          <a:p>
            <a:r>
              <a:rPr lang="ru-RU" sz="2400" dirty="0" smtClean="0"/>
              <a:t>__________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929190" y="1142984"/>
            <a:ext cx="3081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к</a:t>
            </a:r>
            <a:r>
              <a:rPr lang="ru-RU" sz="2400" dirty="0" smtClean="0">
                <a:solidFill>
                  <a:srgbClr val="FF0000"/>
                </a:solidFill>
              </a:rPr>
              <a:t> разности прибавить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1500174"/>
            <a:ext cx="34290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вычитаемое</a:t>
            </a:r>
          </a:p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728" y="1857364"/>
          <a:ext cx="6286545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7309"/>
                <a:gridCol w="1257309"/>
                <a:gridCol w="1257309"/>
                <a:gridCol w="1257309"/>
                <a:gridCol w="1257309"/>
              </a:tblGrid>
              <a:tr h="1143008"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72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72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7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72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7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7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5720" y="3429000"/>
            <a:ext cx="79292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Чтобы найти вычитаемое нужно ______________________</a:t>
            </a:r>
          </a:p>
          <a:p>
            <a:r>
              <a:rPr lang="ru-RU" sz="2400" dirty="0" smtClean="0"/>
              <a:t>__________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714876" y="3357562"/>
            <a:ext cx="3725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и</a:t>
            </a:r>
            <a:r>
              <a:rPr lang="ru-RU" sz="2400" dirty="0" smtClean="0">
                <a:solidFill>
                  <a:srgbClr val="FF0000"/>
                </a:solidFill>
              </a:rPr>
              <a:t>з уменьшаемого вычисть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3786190"/>
            <a:ext cx="34290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разность</a:t>
            </a:r>
          </a:p>
          <a:p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285852" y="4643446"/>
          <a:ext cx="6286545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7309"/>
                <a:gridCol w="1257309"/>
                <a:gridCol w="1257309"/>
                <a:gridCol w="1257309"/>
                <a:gridCol w="1257309"/>
              </a:tblGrid>
              <a:tr h="1055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2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  <a:p>
                      <a:pPr algn="ctr"/>
                      <a:r>
                        <a:rPr lang="ru-RU" sz="72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72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7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72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7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7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142984"/>
          <a:ext cx="8286810" cy="121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7362"/>
                <a:gridCol w="1200160"/>
                <a:gridCol w="2500330"/>
                <a:gridCol w="1271596"/>
                <a:gridCol w="1657362"/>
              </a:tblGrid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</a:t>
                      </a:r>
                      <a:endParaRPr lang="ru-RU" sz="66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6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6600" b="1" i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- 4)</a:t>
                      </a:r>
                      <a:endParaRPr lang="ru-RU" sz="66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6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</a:t>
                      </a:r>
                      <a:endParaRPr lang="ru-RU" sz="6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Стрелка вверх 4"/>
          <p:cNvSpPr/>
          <p:nvPr/>
        </p:nvSpPr>
        <p:spPr>
          <a:xfrm>
            <a:off x="1285852" y="2643182"/>
            <a:ext cx="1643074" cy="30003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Слагаемое</a:t>
            </a:r>
          </a:p>
          <a:p>
            <a:pPr algn="ctr"/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3643306" y="2643182"/>
            <a:ext cx="1643074" cy="30003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Слагаемое</a:t>
            </a:r>
          </a:p>
          <a:p>
            <a:pPr algn="ctr"/>
            <a:endParaRPr lang="ru-RU" dirty="0"/>
          </a:p>
        </p:txBody>
      </p:sp>
      <p:sp>
        <p:nvSpPr>
          <p:cNvPr id="7" name="Стрелка вверх 6"/>
          <p:cNvSpPr/>
          <p:nvPr/>
        </p:nvSpPr>
        <p:spPr>
          <a:xfrm>
            <a:off x="6572264" y="2643182"/>
            <a:ext cx="1643074" cy="30003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Сумма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214290"/>
          <a:ext cx="8286810" cy="121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7362"/>
                <a:gridCol w="1200160"/>
                <a:gridCol w="2500330"/>
                <a:gridCol w="1271596"/>
                <a:gridCol w="1657362"/>
              </a:tblGrid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4000" b="1" i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- 4)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</a:t>
                      </a:r>
                      <a:endParaRPr lang="ru-RU" sz="4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1071546"/>
          <a:ext cx="8286810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28892"/>
                <a:gridCol w="1000132"/>
                <a:gridCol w="1928828"/>
                <a:gridCol w="1271596"/>
                <a:gridCol w="1657362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4000" b="1" i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- 4) 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ru-RU" sz="4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1500174"/>
          <a:ext cx="8286810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7454"/>
                <a:gridCol w="1285884"/>
                <a:gridCol w="1714514"/>
                <a:gridCol w="1271596"/>
                <a:gridCol w="1657362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4000" b="1" i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Стрелка вверх 6"/>
          <p:cNvSpPr/>
          <p:nvPr/>
        </p:nvSpPr>
        <p:spPr>
          <a:xfrm>
            <a:off x="785786" y="2214554"/>
            <a:ext cx="928694" cy="25717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Уменьшаемое</a:t>
            </a:r>
          </a:p>
          <a:p>
            <a:pPr algn="ctr"/>
            <a:endParaRPr lang="ru-RU" dirty="0"/>
          </a:p>
        </p:txBody>
      </p:sp>
      <p:sp>
        <p:nvSpPr>
          <p:cNvPr id="8" name="Стрелка вверх 7"/>
          <p:cNvSpPr/>
          <p:nvPr/>
        </p:nvSpPr>
        <p:spPr>
          <a:xfrm>
            <a:off x="1714480" y="2214554"/>
            <a:ext cx="928694" cy="25717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Вычитаемое</a:t>
            </a:r>
          </a:p>
          <a:p>
            <a:pPr algn="ctr"/>
            <a:endParaRPr lang="ru-RU" dirty="0"/>
          </a:p>
        </p:txBody>
      </p:sp>
      <p:sp>
        <p:nvSpPr>
          <p:cNvPr id="9" name="Стрелка вверх 8"/>
          <p:cNvSpPr/>
          <p:nvPr/>
        </p:nvSpPr>
        <p:spPr>
          <a:xfrm>
            <a:off x="4500562" y="2285992"/>
            <a:ext cx="1000132" cy="250033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Разность</a:t>
            </a:r>
          </a:p>
          <a:p>
            <a:pPr algn="ctr"/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00032" y="2000240"/>
          <a:ext cx="8286810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7454"/>
                <a:gridCol w="1285884"/>
                <a:gridCol w="1714514"/>
                <a:gridCol w="1271596"/>
                <a:gridCol w="1657362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4000" b="1" i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00032" y="2786058"/>
          <a:ext cx="8286810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7454"/>
                <a:gridCol w="1285884"/>
                <a:gridCol w="1714514"/>
                <a:gridCol w="1271596"/>
                <a:gridCol w="1657362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4000" b="1" i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142984"/>
          <a:ext cx="8501124" cy="121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24563"/>
                <a:gridCol w="659570"/>
                <a:gridCol w="1612284"/>
                <a:gridCol w="1304482"/>
                <a:gridCol w="1700225"/>
              </a:tblGrid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(85</a:t>
                      </a:r>
                      <a:r>
                        <a:rPr lang="ru-RU" sz="6600" b="1" i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у)</a:t>
                      </a:r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66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6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66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6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6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Стрелка вверх 4"/>
          <p:cNvSpPr/>
          <p:nvPr/>
        </p:nvSpPr>
        <p:spPr>
          <a:xfrm>
            <a:off x="1285852" y="2643182"/>
            <a:ext cx="1643074" cy="37862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Уменьшаемое</a:t>
            </a:r>
          </a:p>
          <a:p>
            <a:pPr algn="ctr"/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3643306" y="2643182"/>
            <a:ext cx="1643074" cy="37862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Вычитаемое</a:t>
            </a:r>
          </a:p>
          <a:p>
            <a:pPr algn="ctr"/>
            <a:endParaRPr lang="ru-RU" dirty="0"/>
          </a:p>
        </p:txBody>
      </p:sp>
      <p:sp>
        <p:nvSpPr>
          <p:cNvPr id="7" name="Стрелка вверх 6"/>
          <p:cNvSpPr/>
          <p:nvPr/>
        </p:nvSpPr>
        <p:spPr>
          <a:xfrm>
            <a:off x="6572264" y="2643182"/>
            <a:ext cx="1643074" cy="37147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Разность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214290"/>
          <a:ext cx="8286810" cy="1214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71768"/>
                <a:gridCol w="1214446"/>
                <a:gridCol w="1571638"/>
                <a:gridCol w="1271596"/>
                <a:gridCol w="1657362"/>
              </a:tblGrid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(85</a:t>
                      </a:r>
                      <a:r>
                        <a:rPr lang="ru-RU" sz="4000" b="1" i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 у)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4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1071546"/>
          <a:ext cx="8286810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28892"/>
                <a:gridCol w="1000132"/>
                <a:gridCol w="1928828"/>
                <a:gridCol w="1271596"/>
                <a:gridCol w="1657362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(85</a:t>
                      </a:r>
                      <a:r>
                        <a:rPr lang="ru-RU" sz="4000" b="1" i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у)</a:t>
                      </a: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40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1500174"/>
          <a:ext cx="8286810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7454"/>
                <a:gridCol w="1285884"/>
                <a:gridCol w="1714514"/>
                <a:gridCol w="1271596"/>
                <a:gridCol w="1657362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85</a:t>
                      </a:r>
                      <a:r>
                        <a:rPr lang="ru-RU" sz="4000" b="1" i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у</a:t>
                      </a:r>
                      <a:endParaRPr lang="ru-RU" sz="4000" b="1" i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Стрелка вверх 6"/>
          <p:cNvSpPr/>
          <p:nvPr/>
        </p:nvSpPr>
        <p:spPr>
          <a:xfrm>
            <a:off x="785786" y="2214554"/>
            <a:ext cx="928694" cy="25717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Уменьшаемое</a:t>
            </a:r>
          </a:p>
          <a:p>
            <a:pPr algn="ctr"/>
            <a:endParaRPr lang="ru-RU" dirty="0"/>
          </a:p>
        </p:txBody>
      </p:sp>
      <p:sp>
        <p:nvSpPr>
          <p:cNvPr id="8" name="Стрелка вверх 7"/>
          <p:cNvSpPr/>
          <p:nvPr/>
        </p:nvSpPr>
        <p:spPr>
          <a:xfrm>
            <a:off x="1714480" y="2214554"/>
            <a:ext cx="928694" cy="25717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Вычитаемое</a:t>
            </a:r>
          </a:p>
          <a:p>
            <a:pPr algn="ctr"/>
            <a:endParaRPr lang="ru-RU" dirty="0"/>
          </a:p>
        </p:txBody>
      </p:sp>
      <p:sp>
        <p:nvSpPr>
          <p:cNvPr id="9" name="Стрелка вверх 8"/>
          <p:cNvSpPr/>
          <p:nvPr/>
        </p:nvSpPr>
        <p:spPr>
          <a:xfrm>
            <a:off x="4500562" y="2285992"/>
            <a:ext cx="1000132" cy="250033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Разность</a:t>
            </a:r>
          </a:p>
          <a:p>
            <a:pPr algn="ctr"/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00032" y="2000240"/>
          <a:ext cx="8286810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7454"/>
                <a:gridCol w="1285884"/>
                <a:gridCol w="1714514"/>
                <a:gridCol w="1271596"/>
                <a:gridCol w="1657362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00032" y="2786058"/>
          <a:ext cx="8286810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7454"/>
                <a:gridCol w="1285884"/>
                <a:gridCol w="1714514"/>
                <a:gridCol w="1271596"/>
                <a:gridCol w="1657362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159</TotalTime>
  <Words>239</Words>
  <Application>Microsoft Office PowerPoint</Application>
  <PresentationFormat>Экран (4:3)</PresentationFormat>
  <Paragraphs>154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уравнение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уравнение</dc:title>
  <dc:creator>Мария</dc:creator>
  <cp:lastModifiedBy>Admin</cp:lastModifiedBy>
  <cp:revision>4</cp:revision>
  <dcterms:created xsi:type="dcterms:W3CDTF">2017-10-12T13:05:57Z</dcterms:created>
  <dcterms:modified xsi:type="dcterms:W3CDTF">2017-10-13T03:56:55Z</dcterms:modified>
</cp:coreProperties>
</file>