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6CD8EAE-1884-42D5-90BB-2D14D9992CB4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37C8308-49A3-4F7C-8CC7-10509AE73792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D8EAE-1884-42D5-90BB-2D14D9992CB4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C8308-49A3-4F7C-8CC7-10509AE73792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D8EAE-1884-42D5-90BB-2D14D9992CB4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C8308-49A3-4F7C-8CC7-10509AE73792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D8EAE-1884-42D5-90BB-2D14D9992CB4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C8308-49A3-4F7C-8CC7-10509AE7379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D8EAE-1884-42D5-90BB-2D14D9992CB4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C8308-49A3-4F7C-8CC7-10509AE7379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D8EAE-1884-42D5-90BB-2D14D9992CB4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C8308-49A3-4F7C-8CC7-10509AE73792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D8EAE-1884-42D5-90BB-2D14D9992CB4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C8308-49A3-4F7C-8CC7-10509AE73792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D8EAE-1884-42D5-90BB-2D14D9992CB4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C8308-49A3-4F7C-8CC7-10509AE73792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D8EAE-1884-42D5-90BB-2D14D9992CB4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C8308-49A3-4F7C-8CC7-10509AE7379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D8EAE-1884-42D5-90BB-2D14D9992CB4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C8308-49A3-4F7C-8CC7-10509AE7379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D8EAE-1884-42D5-90BB-2D14D9992CB4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C8308-49A3-4F7C-8CC7-10509AE7379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6CD8EAE-1884-42D5-90BB-2D14D9992CB4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137C8308-49A3-4F7C-8CC7-10509AE7379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5" Type="http://schemas.microsoft.com/office/2007/relationships/hdphoto" Target="../media/hdphoto1.wdp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5" Type="http://schemas.microsoft.com/office/2007/relationships/hdphoto" Target="../media/hdphoto2.wdp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png"/><Relationship Id="rId4" Type="http://schemas.microsoft.com/office/2007/relationships/hdphoto" Target="../media/hdphoto3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png"/><Relationship Id="rId5" Type="http://schemas.microsoft.com/office/2007/relationships/hdphoto" Target="../media/hdphoto4.wdp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3341" y="836713"/>
            <a:ext cx="6777318" cy="1872208"/>
          </a:xfrm>
        </p:spPr>
        <p:txBody>
          <a:bodyPr/>
          <a:lstStyle/>
          <a:p>
            <a:r>
              <a:rPr lang="ru-RU" sz="3200" dirty="0" smtClean="0">
                <a:solidFill>
                  <a:schemeClr val="tx2"/>
                </a:solidFill>
              </a:rPr>
              <a:t>МБОДУ «Центр развития ребенка – детский сад №194»</a:t>
            </a:r>
            <a:br>
              <a:rPr lang="ru-RU" sz="3200" dirty="0" smtClean="0">
                <a:solidFill>
                  <a:schemeClr val="tx2"/>
                </a:solidFill>
              </a:rPr>
            </a:br>
            <a:r>
              <a:rPr lang="ru-RU" sz="3200" dirty="0" smtClean="0">
                <a:solidFill>
                  <a:schemeClr val="tx2"/>
                </a:solidFill>
              </a:rPr>
              <a:t>Воспитатель ВКК: Караваева О.С.</a:t>
            </a:r>
            <a:endParaRPr lang="ru-RU" sz="3200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3767862"/>
            <a:ext cx="7992888" cy="1752600"/>
          </a:xfrm>
        </p:spPr>
        <p:txBody>
          <a:bodyPr>
            <a:noAutofit/>
          </a:bodyPr>
          <a:lstStyle/>
          <a:p>
            <a:pPr>
              <a:spcAft>
                <a:spcPts val="0"/>
              </a:spcAft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Организованно – образовательная деятельность</a:t>
            </a:r>
          </a:p>
          <a:p>
            <a:pPr>
              <a:spcAft>
                <a:spcPts val="0"/>
              </a:spcAft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Область развития:   познавательно-исследовательская</a:t>
            </a:r>
          </a:p>
          <a:p>
            <a:pPr>
              <a:spcAft>
                <a:spcPts val="0"/>
              </a:spcAft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Возраст: старший</a:t>
            </a:r>
          </a:p>
          <a:p>
            <a:pPr>
              <a:spcAft>
                <a:spcPts val="0"/>
              </a:spcAft>
            </a:pPr>
            <a:endParaRPr lang="ru-RU" sz="18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2440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4082980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СПАСИБО  ЗА</a:t>
            </a:r>
            <a:br>
              <a:rPr lang="ru-RU" dirty="0" smtClean="0"/>
            </a:br>
            <a:r>
              <a:rPr lang="ru-RU" dirty="0" smtClean="0"/>
              <a:t> ВНИМАНИЕ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611" r="100000">
                        <a14:backgroundMark x1="11202" y1="36156" x2="11202" y2="36156"/>
                        <a14:backgroundMark x1="7739" y1="39739" x2="7739" y2="39739"/>
                        <a14:backgroundMark x1="4277" y1="43648" x2="4277" y2="43648"/>
                        <a14:backgroundMark x1="2240" y1="45277" x2="2240" y2="45277"/>
                        <a14:backgroundMark x1="407" y1="47883" x2="407" y2="47883"/>
                        <a14:backgroundMark x1="815" y1="68730" x2="815" y2="68730"/>
                        <a14:backgroundMark x1="1222" y1="70033" x2="1222" y2="70033"/>
                        <a14:backgroundMark x1="2240" y1="71661" x2="2240" y2="71661"/>
                        <a14:backgroundMark x1="3055" y1="72313" x2="3055" y2="72313"/>
                        <a14:backgroundMark x1="3055" y1="72964" x2="4277" y2="75570"/>
                        <a14:backgroundMark x1="4277" y1="76547" x2="4277" y2="76547"/>
                        <a14:backgroundMark x1="6110" y1="80456" x2="6110" y2="80456"/>
                        <a14:backgroundMark x1="7332" y1="85993" x2="7332" y2="85993"/>
                        <a14:backgroundMark x1="9165" y1="85993" x2="9165" y2="85993"/>
                        <a14:backgroundMark x1="9165" y1="85993" x2="9165" y2="85993"/>
                        <a14:backgroundMark x1="12220" y1="87622" x2="12220" y2="87622"/>
                        <a14:backgroundMark x1="13849" y1="88274" x2="13849" y2="88274"/>
                        <a14:backgroundMark x1="16497" y1="90879" x2="16497" y2="90879"/>
                        <a14:backgroundMark x1="16904" y1="90879" x2="16904" y2="90879"/>
                        <a14:backgroundMark x1="18330" y1="90879" x2="18330" y2="90879"/>
                        <a14:backgroundMark x1="19959" y1="93811" x2="19959" y2="93811"/>
                        <a14:backgroundMark x1="22607" y1="95765" x2="22607" y2="95765"/>
                        <a14:backgroundMark x1="22607" y1="95765" x2="22607" y2="95765"/>
                        <a14:backgroundMark x1="23422" y1="95765" x2="23422" y2="95765"/>
                        <a14:backgroundMark x1="25662" y1="95114" x2="25662" y2="95114"/>
                        <a14:backgroundMark x1="25662" y1="94463" x2="25662" y2="94463"/>
                        <a14:backgroundMark x1="26069" y1="93160" x2="26069" y2="93160"/>
                        <a14:backgroundMark x1="26477" y1="93160" x2="27902" y2="93160"/>
                        <a14:backgroundMark x1="30346" y1="93160" x2="30346" y2="93160"/>
                        <a14:backgroundMark x1="30346" y1="93160" x2="32994" y2="93160"/>
                        <a14:backgroundMark x1="32994" y1="90228" x2="32994" y2="90228"/>
                        <a14:backgroundMark x1="33809" y1="88925" x2="33809" y2="88925"/>
                        <a14:backgroundMark x1="35642" y1="93160" x2="35642" y2="93160"/>
                        <a14:backgroundMark x1="38697" y1="95114" x2="38697" y2="95114"/>
                        <a14:backgroundMark x1="39919" y1="95765" x2="42566" y2="98697"/>
                        <a14:backgroundMark x1="42566" y1="98697" x2="42566" y2="98697"/>
                        <a14:backgroundMark x1="44399" y1="98697" x2="46232" y2="99674"/>
                        <a14:backgroundMark x1="76375" y1="100000" x2="76375" y2="100000"/>
                        <a14:backgroundMark x1="76375" y1="100000" x2="76375" y2="100000"/>
                        <a14:backgroundMark x1="85132" y1="99349" x2="85132" y2="99349"/>
                        <a14:backgroundMark x1="86558" y1="97068" x2="86558" y2="97068"/>
                        <a14:backgroundMark x1="86558" y1="97068" x2="86558" y2="97068"/>
                        <a14:backgroundMark x1="86965" y1="95114" x2="86965" y2="95114"/>
                        <a14:backgroundMark x1="87373" y1="93811" x2="87373" y2="93811"/>
                        <a14:backgroundMark x1="87780" y1="92182" x2="87780" y2="92182"/>
                        <a14:backgroundMark x1="91242" y1="88925" x2="91242" y2="88925"/>
                        <a14:backgroundMark x1="87780" y1="88925" x2="87780" y2="88925"/>
                        <a14:backgroundMark x1="89409" y1="85993" x2="89409" y2="85993"/>
                        <a14:backgroundMark x1="92464" y1="84691" x2="92464" y2="84691"/>
                        <a14:backgroundMark x1="94297" y1="84039" x2="95927" y2="84039"/>
                        <a14:backgroundMark x1="96538" y1="81107" x2="96538" y2="81107"/>
                        <a14:backgroundMark x1="95927" y1="78502" x2="95927" y2="78502"/>
                        <a14:backgroundMark x1="98167" y1="77199" x2="98167" y2="7719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34928" y="3893574"/>
            <a:ext cx="3392129" cy="2123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95409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spcAft>
                <a:spcPts val="0"/>
              </a:spcAft>
            </a:pPr>
            <a:r>
              <a:rPr lang="ru-RU" b="1" dirty="0">
                <a:ea typeface="Times New Roman"/>
              </a:rPr>
              <a:t> Программное содержание:  </a:t>
            </a:r>
            <a:endParaRPr lang="ru-RU" dirty="0">
              <a:ea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b="1" dirty="0">
                <a:ea typeface="Times New Roman"/>
              </a:rPr>
              <a:t>   </a:t>
            </a:r>
            <a:endParaRPr lang="ru-RU" dirty="0">
              <a:ea typeface="Times New Roman"/>
            </a:endParaRPr>
          </a:p>
          <a:p>
            <a:pPr marL="342900" lvl="0" indent="-342900">
              <a:spcAft>
                <a:spcPts val="0"/>
              </a:spcAft>
              <a:buFont typeface="Wingdings"/>
              <a:buChar char=""/>
            </a:pPr>
            <a:r>
              <a:rPr lang="ru-RU" dirty="0">
                <a:ea typeface="Times New Roman"/>
              </a:rPr>
              <a:t>способствовать формированию представления о картошке;</a:t>
            </a:r>
          </a:p>
          <a:p>
            <a:pPr marL="342900" lvl="0" indent="-342900">
              <a:spcAft>
                <a:spcPts val="0"/>
              </a:spcAft>
              <a:buFont typeface="Wingdings"/>
              <a:buChar char=""/>
            </a:pPr>
            <a:r>
              <a:rPr lang="ru-RU" dirty="0">
                <a:ea typeface="Times New Roman"/>
              </a:rPr>
              <a:t>создавать условия для согласовывания своих действий с действиями других; </a:t>
            </a:r>
          </a:p>
          <a:p>
            <a:pPr marL="342900" lvl="0" indent="-342900">
              <a:spcAft>
                <a:spcPts val="0"/>
              </a:spcAft>
              <a:buFont typeface="Wingdings"/>
              <a:buChar char=""/>
            </a:pPr>
            <a:r>
              <a:rPr lang="ru-RU" dirty="0">
                <a:ea typeface="Times New Roman"/>
              </a:rPr>
              <a:t>создать условия для развития познавательной и речевой активности;</a:t>
            </a:r>
          </a:p>
          <a:p>
            <a:pPr marL="342900" lvl="0" indent="-342900">
              <a:spcAft>
                <a:spcPts val="0"/>
              </a:spcAft>
              <a:buFont typeface="Wingdings"/>
              <a:buChar char=""/>
            </a:pPr>
            <a:r>
              <a:rPr lang="ru-RU" dirty="0">
                <a:ea typeface="Times New Roman"/>
              </a:rPr>
              <a:t>воспитывать интерес к длительным опытам.</a:t>
            </a:r>
          </a:p>
          <a:p>
            <a:pPr marL="0" indent="0" algn="just">
              <a:spcAft>
                <a:spcPts val="0"/>
              </a:spcAft>
              <a:buNone/>
            </a:pPr>
            <a:r>
              <a:rPr lang="ru-RU" dirty="0">
                <a:ea typeface="Times New Roman"/>
              </a:rPr>
              <a:t> </a:t>
            </a:r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476672"/>
            <a:ext cx="7756263" cy="1224136"/>
          </a:xfrm>
        </p:spPr>
        <p:txBody>
          <a:bodyPr/>
          <a:lstStyle/>
          <a:p>
            <a:r>
              <a:rPr lang="ru-RU" sz="4000" dirty="0" smtClean="0">
                <a:ln w="3175">
                  <a:solidFill>
                    <a:prstClr val="white">
                      <a:alpha val="65000"/>
                    </a:prstClr>
                  </a:solidFill>
                </a:ln>
                <a:solidFill>
                  <a:prstClr val="white"/>
                </a:solidFill>
                <a:ea typeface="Times New Roman"/>
              </a:rPr>
              <a:t/>
            </a:r>
            <a:br>
              <a:rPr lang="ru-RU" sz="4000" dirty="0" smtClean="0">
                <a:ln w="3175">
                  <a:solidFill>
                    <a:prstClr val="white">
                      <a:alpha val="65000"/>
                    </a:prstClr>
                  </a:solidFill>
                </a:ln>
                <a:solidFill>
                  <a:prstClr val="white"/>
                </a:solidFill>
                <a:ea typeface="Times New Roman"/>
              </a:rPr>
            </a:br>
            <a:r>
              <a:rPr lang="ru-RU" sz="4000" dirty="0">
                <a:ln w="3175">
                  <a:solidFill>
                    <a:prstClr val="white">
                      <a:alpha val="65000"/>
                    </a:prstClr>
                  </a:solidFill>
                </a:ln>
                <a:solidFill>
                  <a:prstClr val="white"/>
                </a:solidFill>
                <a:ea typeface="Times New Roman"/>
              </a:rPr>
              <a:t/>
            </a:r>
            <a:br>
              <a:rPr lang="ru-RU" sz="4000" dirty="0">
                <a:ln w="3175">
                  <a:solidFill>
                    <a:prstClr val="white">
                      <a:alpha val="65000"/>
                    </a:prstClr>
                  </a:solidFill>
                </a:ln>
                <a:solidFill>
                  <a:prstClr val="white"/>
                </a:solidFill>
                <a:ea typeface="Times New Roman"/>
              </a:rPr>
            </a:br>
            <a:r>
              <a:rPr lang="ru-RU" sz="4000" dirty="0" smtClean="0">
                <a:ln w="3175">
                  <a:solidFill>
                    <a:prstClr val="white">
                      <a:alpha val="65000"/>
                    </a:prstClr>
                  </a:solidFill>
                </a:ln>
                <a:solidFill>
                  <a:prstClr val="white"/>
                </a:solidFill>
                <a:ea typeface="Times New Roman"/>
              </a:rPr>
              <a:t> </a:t>
            </a:r>
            <a:r>
              <a:rPr lang="ru-RU" sz="4000" b="1" dirty="0"/>
              <a:t>Тема</a:t>
            </a:r>
            <a:r>
              <a:rPr lang="ru-RU" sz="4000" dirty="0"/>
              <a:t> </a:t>
            </a:r>
            <a:r>
              <a:rPr lang="ru-RU" sz="4000" dirty="0" smtClean="0"/>
              <a:t>«Что скрывает картошка?»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4000" dirty="0">
                <a:ln w="3175">
                  <a:solidFill>
                    <a:prstClr val="white">
                      <a:alpha val="65000"/>
                    </a:prstClr>
                  </a:solidFill>
                </a:ln>
                <a:solidFill>
                  <a:prstClr val="white"/>
                </a:solidFill>
                <a:ea typeface="Times New Roman"/>
              </a:rPr>
              <a:t/>
            </a:r>
            <a:br>
              <a:rPr lang="ru-RU" sz="4000" dirty="0">
                <a:ln w="3175">
                  <a:solidFill>
                    <a:prstClr val="white">
                      <a:alpha val="65000"/>
                    </a:prstClr>
                  </a:solidFill>
                </a:ln>
                <a:solidFill>
                  <a:prstClr val="white"/>
                </a:solidFill>
                <a:ea typeface="Times New Roman"/>
              </a:rPr>
            </a:br>
            <a:endParaRPr lang="ru-RU" sz="4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2546" y="4941168"/>
            <a:ext cx="1580245" cy="145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2546" y="4941168"/>
            <a:ext cx="1580245" cy="145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97701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3" y="620689"/>
            <a:ext cx="4968551" cy="1152127"/>
          </a:xfrm>
        </p:spPr>
        <p:txBody>
          <a:bodyPr/>
          <a:lstStyle/>
          <a:p>
            <a:pPr lvl="0" algn="ctr"/>
            <a:r>
              <a:rPr lang="ru-RU" sz="3600" b="1" dirty="0" smtClean="0"/>
              <a:t>1. </a:t>
            </a:r>
            <a:r>
              <a:rPr lang="ru-RU" sz="4000" b="1" dirty="0" smtClean="0"/>
              <a:t>Мотивация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4328" y="212716"/>
            <a:ext cx="1410916" cy="1410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7544" y="1484784"/>
            <a:ext cx="3888432" cy="3411881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8" name="Picture 2" descr="C:\Users\Иван\Pictures\Моментальный снимок 4 (20.11.2015 16-49).pn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88024" y="2636912"/>
            <a:ext cx="3834029" cy="3267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9106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548680"/>
            <a:ext cx="6265679" cy="864096"/>
          </a:xfrm>
        </p:spPr>
        <p:txBody>
          <a:bodyPr/>
          <a:lstStyle/>
          <a:p>
            <a:r>
              <a:rPr lang="ru-RU" sz="4000" b="1" dirty="0" smtClean="0"/>
              <a:t>2. Опыт  </a:t>
            </a:r>
            <a:br>
              <a:rPr lang="ru-RU" sz="4000" b="1" dirty="0" smtClean="0"/>
            </a:br>
            <a:r>
              <a:rPr lang="ru-RU" sz="4000" b="1" dirty="0" smtClean="0"/>
              <a:t>«</a:t>
            </a:r>
            <a:r>
              <a:rPr lang="ru-RU" sz="4000" b="1" dirty="0"/>
              <a:t>Получение крахмала»  </a:t>
            </a:r>
            <a:r>
              <a:rPr lang="ru-RU" sz="3600" b="1" dirty="0"/>
              <a:t/>
            </a:r>
            <a:br>
              <a:rPr lang="ru-RU" sz="3600" b="1" dirty="0"/>
            </a:br>
            <a:endParaRPr lang="ru-RU" sz="3600" b="1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7319" y="116632"/>
            <a:ext cx="1284387" cy="1284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55576" y="1412775"/>
            <a:ext cx="3351242" cy="2594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76056" y="1412777"/>
            <a:ext cx="3140396" cy="2514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 descr="C:\Users\Иван\Pictures\Моментальный снимок 8 (20.11.2015 16-58).pn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75656" y="4109162"/>
            <a:ext cx="3018234" cy="2602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Иван\Pictures\Моментальный снимок 10 (20.11.2015 17-02).pn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44008" y="4100951"/>
            <a:ext cx="2808313" cy="261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2134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8491" y="570156"/>
            <a:ext cx="6619813" cy="1054250"/>
          </a:xfrm>
        </p:spPr>
        <p:txBody>
          <a:bodyPr/>
          <a:lstStyle/>
          <a:p>
            <a:r>
              <a:rPr lang="ru-RU" sz="4000" b="1" dirty="0" smtClean="0"/>
              <a:t>3. Опыт </a:t>
            </a:r>
            <a:r>
              <a:rPr lang="ru-RU" sz="4000" b="1" dirty="0"/>
              <a:t>«Найди крахмал»</a:t>
            </a:r>
            <a:br>
              <a:rPr lang="ru-RU" sz="4000" b="1" dirty="0"/>
            </a:br>
            <a:endParaRPr lang="ru-RU" sz="4000" b="1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4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20952" y="2276872"/>
            <a:ext cx="4125722" cy="324036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6335" y="188640"/>
            <a:ext cx="1285875" cy="127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Объект 10"/>
          <p:cNvPicPr>
            <a:picLocks noGrp="1" noChangeAspect="1"/>
          </p:cNvPicPr>
          <p:nvPr>
            <p:ph sz="quarter" idx="13"/>
          </p:nvPr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889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3528" y="2276872"/>
            <a:ext cx="4103520" cy="3267652"/>
          </a:xfrm>
        </p:spPr>
      </p:pic>
    </p:spTree>
    <p:extLst>
      <p:ext uri="{BB962C8B-B14F-4D97-AF65-F5344CB8AC3E}">
        <p14:creationId xmlns:p14="http://schemas.microsoft.com/office/powerpoint/2010/main" val="4032883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89142"/>
            <a:ext cx="6835837" cy="1054250"/>
          </a:xfrm>
        </p:spPr>
        <p:txBody>
          <a:bodyPr/>
          <a:lstStyle/>
          <a:p>
            <a:r>
              <a:rPr lang="ru-RU" sz="4400" b="1" dirty="0" smtClean="0"/>
              <a:t>4. </a:t>
            </a:r>
            <a:r>
              <a:rPr lang="ru-RU" sz="4000" b="1" dirty="0" smtClean="0"/>
              <a:t>Опыт</a:t>
            </a:r>
            <a:r>
              <a:rPr lang="ru-RU" sz="4400" b="1" dirty="0" smtClean="0"/>
              <a:t> </a:t>
            </a:r>
            <a:r>
              <a:rPr lang="ru-RU" sz="4400" b="1" dirty="0"/>
              <a:t>«Найди отличие»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1753" y="3068960"/>
            <a:ext cx="4302805" cy="304432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96436" y="2276872"/>
            <a:ext cx="4176896" cy="3082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8344" y="188640"/>
            <a:ext cx="1285875" cy="127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7841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0" y="301277"/>
            <a:ext cx="7560841" cy="1054250"/>
          </a:xfrm>
        </p:spPr>
        <p:txBody>
          <a:bodyPr/>
          <a:lstStyle/>
          <a:p>
            <a:r>
              <a:rPr lang="ru-RU" sz="4400" b="1" dirty="0" smtClean="0"/>
              <a:t>5. </a:t>
            </a:r>
            <a:r>
              <a:rPr lang="ru-RU" sz="4000" b="1" dirty="0" smtClean="0"/>
              <a:t>Опыт</a:t>
            </a:r>
            <a:r>
              <a:rPr lang="ru-RU" sz="4400" b="1" dirty="0" smtClean="0"/>
              <a:t> </a:t>
            </a:r>
            <a:r>
              <a:rPr lang="ru-RU" sz="4400" b="1" dirty="0"/>
              <a:t>« Определи</a:t>
            </a:r>
            <a:r>
              <a:rPr lang="ru-RU" sz="4400" b="1" dirty="0" smtClean="0"/>
              <a:t>, </a:t>
            </a:r>
            <a:br>
              <a:rPr lang="ru-RU" sz="4400" b="1" dirty="0" smtClean="0"/>
            </a:br>
            <a:r>
              <a:rPr lang="ru-RU" sz="4400" b="1" dirty="0" smtClean="0"/>
              <a:t>в </a:t>
            </a:r>
            <a:r>
              <a:rPr lang="ru-RU" sz="4400" b="1" dirty="0"/>
              <a:t>каком напитке крахмал?»</a:t>
            </a:r>
            <a:endParaRPr lang="ru-RU" sz="44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5536" y="2852936"/>
            <a:ext cx="4037155" cy="295232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293" b="99138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16016" y="2276872"/>
            <a:ext cx="3960441" cy="3080308"/>
          </a:xfrm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40351" y="188640"/>
            <a:ext cx="1285875" cy="127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06761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/>
              <a:t>6. </a:t>
            </a:r>
            <a:r>
              <a:rPr lang="ru-RU" sz="4000" b="1" dirty="0" smtClean="0"/>
              <a:t>Динамическая</a:t>
            </a:r>
            <a:r>
              <a:rPr lang="ru-RU" b="1" dirty="0" smtClean="0"/>
              <a:t> </a:t>
            </a:r>
            <a:r>
              <a:rPr lang="ru-RU" sz="4000" b="1" dirty="0"/>
              <a:t>пауза</a:t>
            </a:r>
            <a:r>
              <a:rPr lang="ru-RU" sz="3600" b="1" dirty="0"/>
              <a:t> </a:t>
            </a:r>
            <a:r>
              <a:rPr lang="ru-RU" dirty="0"/>
              <a:t> </a:t>
            </a:r>
            <a:r>
              <a:rPr lang="ru-RU" sz="4000" b="1" dirty="0"/>
              <a:t>«Антошка</a:t>
            </a:r>
            <a:r>
              <a:rPr lang="ru-RU" sz="4000" b="1" dirty="0" smtClean="0"/>
              <a:t>»</a:t>
            </a:r>
            <a:r>
              <a:rPr lang="ru-RU" sz="4000" b="1" dirty="0"/>
              <a:t/>
            </a:r>
            <a:br>
              <a:rPr lang="ru-RU" sz="4000" b="1" dirty="0"/>
            </a:br>
            <a:endParaRPr lang="ru-RU" sz="4000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3568" y="2636912"/>
            <a:ext cx="3672408" cy="347231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60032" y="2348880"/>
            <a:ext cx="3816424" cy="3307238"/>
          </a:xfrm>
          <a:prstGeom prst="rect">
            <a:avLst/>
          </a:prstGeom>
          <a:noFill/>
          <a:ln>
            <a:noFill/>
          </a:ln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8344" y="188640"/>
            <a:ext cx="1285875" cy="127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59686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7200800" cy="1054250"/>
          </a:xfrm>
        </p:spPr>
        <p:txBody>
          <a:bodyPr/>
          <a:lstStyle/>
          <a:p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7. </a:t>
            </a:r>
            <a:r>
              <a:rPr lang="ru-RU" sz="4000" b="1" dirty="0" smtClean="0"/>
              <a:t>Творческая</a:t>
            </a:r>
            <a:r>
              <a:rPr lang="ru-RU" sz="3600" b="1" dirty="0" smtClean="0"/>
              <a:t> </a:t>
            </a:r>
            <a:r>
              <a:rPr lang="ru-RU" sz="3600" b="1" dirty="0"/>
              <a:t>мастерская 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4000" b="1" dirty="0" smtClean="0"/>
              <a:t>«Украшение </a:t>
            </a:r>
            <a:r>
              <a:rPr lang="ru-RU" sz="4000" b="1" dirty="0"/>
              <a:t>для блюд»</a:t>
            </a:r>
            <a:r>
              <a:rPr lang="ru-RU" sz="4000" dirty="0"/>
              <a:t/>
            </a:r>
            <a:br>
              <a:rPr lang="ru-RU" sz="4000" dirty="0"/>
            </a:br>
            <a:endParaRPr lang="ru-RU" sz="4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87824" y="4234247"/>
            <a:ext cx="3240360" cy="2495286"/>
          </a:xfrm>
          <a:prstGeom prst="rect">
            <a:avLst/>
          </a:prstGeom>
          <a:noFill/>
          <a:ln>
            <a:noFill/>
          </a:ln>
        </p:spPr>
      </p:pic>
      <p:pic>
        <p:nvPicPr>
          <p:cNvPr id="8194" name="Picture 2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7808" y="188640"/>
            <a:ext cx="1286367" cy="1280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C:\Users\Иван\Pictures\Моментальный снимок 28 (20.11.2015 17-27).pn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8404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20072" y="1556792"/>
            <a:ext cx="3195109" cy="2522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Иван\Pictures\Моментальный снимок 27 (20.11.2015 17-26).pn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76363" y="1556792"/>
            <a:ext cx="3175620" cy="25224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6387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Другая 2">
      <a:dk1>
        <a:sysClr val="windowText" lastClr="000000"/>
      </a:dk1>
      <a:lt1>
        <a:srgbClr val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206</TotalTime>
  <Words>91</Words>
  <Application>Microsoft Office PowerPoint</Application>
  <PresentationFormat>Экран (4:3)</PresentationFormat>
  <Paragraphs>20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Твердый переплет</vt:lpstr>
      <vt:lpstr>МБОДУ «Центр развития ребенка – детский сад №194» Воспитатель ВКК: Караваева О.С.</vt:lpstr>
      <vt:lpstr>   Тема «Что скрывает картошка?»  </vt:lpstr>
      <vt:lpstr>1. Мотивация </vt:lpstr>
      <vt:lpstr>2. Опыт   «Получение крахмала»   </vt:lpstr>
      <vt:lpstr>3. Опыт «Найди крахмал» </vt:lpstr>
      <vt:lpstr>4. Опыт «Найди отличие»</vt:lpstr>
      <vt:lpstr>5. Опыт « Определи,  в каком напитке крахмал?»</vt:lpstr>
      <vt:lpstr>6. Динамическая пауза  «Антошка» </vt:lpstr>
      <vt:lpstr> 7. Творческая мастерская  «Украшение для блюд» </vt:lpstr>
      <vt:lpstr> СПАСИБО  ЗА 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Иван</dc:creator>
  <cp:lastModifiedBy>Иван</cp:lastModifiedBy>
  <cp:revision>58</cp:revision>
  <dcterms:created xsi:type="dcterms:W3CDTF">2015-11-16T16:17:02Z</dcterms:created>
  <dcterms:modified xsi:type="dcterms:W3CDTF">2017-10-19T20:14:24Z</dcterms:modified>
</cp:coreProperties>
</file>