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60" r:id="rId2"/>
    <p:sldId id="276" r:id="rId3"/>
    <p:sldId id="316" r:id="rId4"/>
    <p:sldId id="277" r:id="rId5"/>
    <p:sldId id="295" r:id="rId6"/>
    <p:sldId id="300" r:id="rId7"/>
    <p:sldId id="301" r:id="rId8"/>
    <p:sldId id="273" r:id="rId9"/>
    <p:sldId id="309" r:id="rId10"/>
    <p:sldId id="320" r:id="rId11"/>
    <p:sldId id="311" r:id="rId12"/>
    <p:sldId id="322" r:id="rId13"/>
    <p:sldId id="319" r:id="rId14"/>
    <p:sldId id="312" r:id="rId15"/>
    <p:sldId id="321" r:id="rId16"/>
    <p:sldId id="296" r:id="rId17"/>
    <p:sldId id="310" r:id="rId18"/>
    <p:sldId id="318" r:id="rId19"/>
    <p:sldId id="306" r:id="rId20"/>
    <p:sldId id="307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7000"/>
    <a:srgbClr val="CCFFCC"/>
    <a:srgbClr val="12BE16"/>
    <a:srgbClr val="B8F8A6"/>
    <a:srgbClr val="2819EB"/>
    <a:srgbClr val="3ADA4D"/>
    <a:srgbClr val="1EF223"/>
    <a:srgbClr val="0042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2" autoAdjust="0"/>
    <p:restoredTop sz="97815" autoAdjust="0"/>
  </p:normalViewPr>
  <p:slideViewPr>
    <p:cSldViewPr>
      <p:cViewPr>
        <p:scale>
          <a:sx n="100" d="100"/>
          <a:sy n="100" d="100"/>
        </p:scale>
        <p:origin x="-28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3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94BF74-46D7-4659-A21C-24CA68EFCC4C}" type="doc">
      <dgm:prSet loTypeId="urn:microsoft.com/office/officeart/2005/8/layout/vList2" loCatId="list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44F9F382-7242-42F3-8192-A66114408967}">
      <dgm:prSet custT="1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pPr algn="ctr" rtl="0"/>
          <a:r>
            <a:rPr lang="ru-RU" sz="2000" b="1" u="sng" dirty="0" smtClean="0">
              <a:solidFill>
                <a:srgbClr val="007000"/>
              </a:solidFill>
            </a:rPr>
            <a:t>Приборы-помощники: лупы, весы, песочные весы, компас, магниты.</a:t>
          </a:r>
          <a:endParaRPr lang="ru-RU" sz="2000" dirty="0"/>
        </a:p>
      </dgm:t>
    </dgm:pt>
    <dgm:pt modelId="{82688471-2382-4F22-B80B-B9FDE5770EB2}" type="parTrans" cxnId="{68039313-4F81-48E5-82F9-CF5ADFD0EDD3}">
      <dgm:prSet/>
      <dgm:spPr/>
      <dgm:t>
        <a:bodyPr/>
        <a:lstStyle/>
        <a:p>
          <a:endParaRPr lang="ru-RU" sz="1800"/>
        </a:p>
      </dgm:t>
    </dgm:pt>
    <dgm:pt modelId="{4AD1ACEE-182F-4DD2-A54D-0F60C51C2B22}" type="sibTrans" cxnId="{68039313-4F81-48E5-82F9-CF5ADFD0EDD3}">
      <dgm:prSet/>
      <dgm:spPr/>
      <dgm:t>
        <a:bodyPr/>
        <a:lstStyle/>
        <a:p>
          <a:endParaRPr lang="ru-RU" sz="1800"/>
        </a:p>
      </dgm:t>
    </dgm:pt>
    <dgm:pt modelId="{D42A7657-EB98-4718-886F-2EB4AD77F5AE}">
      <dgm:prSet custT="1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pPr algn="ctr" rtl="0"/>
          <a:r>
            <a:rPr lang="ru-RU" sz="2000" b="1" u="sng" dirty="0" smtClean="0">
              <a:solidFill>
                <a:srgbClr val="007000"/>
              </a:solidFill>
            </a:rPr>
            <a:t>Разнообразные сосуды из разных материалов. </a:t>
          </a:r>
          <a:endParaRPr lang="ru-RU" sz="2000" dirty="0">
            <a:solidFill>
              <a:srgbClr val="007000"/>
            </a:solidFill>
          </a:endParaRPr>
        </a:p>
      </dgm:t>
    </dgm:pt>
    <dgm:pt modelId="{C29EC246-6331-427D-806C-A05419F32DF0}" type="parTrans" cxnId="{B53FAFB6-513D-4168-B78F-9C4B98064CE4}">
      <dgm:prSet/>
      <dgm:spPr/>
      <dgm:t>
        <a:bodyPr/>
        <a:lstStyle/>
        <a:p>
          <a:endParaRPr lang="ru-RU" sz="1800"/>
        </a:p>
      </dgm:t>
    </dgm:pt>
    <dgm:pt modelId="{1897130F-BCA2-4E2B-B499-45F67C2082CE}" type="sibTrans" cxnId="{B53FAFB6-513D-4168-B78F-9C4B98064CE4}">
      <dgm:prSet/>
      <dgm:spPr/>
      <dgm:t>
        <a:bodyPr/>
        <a:lstStyle/>
        <a:p>
          <a:endParaRPr lang="ru-RU" sz="1800"/>
        </a:p>
      </dgm:t>
    </dgm:pt>
    <dgm:pt modelId="{A0AD37D1-0166-43E9-BF3B-41A0028265D4}" type="pres">
      <dgm:prSet presAssocID="{5994BF74-46D7-4659-A21C-24CA68EFCC4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47F9B76-EEBD-429F-A281-DFD3E8050FA8}" type="pres">
      <dgm:prSet presAssocID="{44F9F382-7242-42F3-8192-A66114408967}" presName="parentText" presStyleLbl="node1" presStyleIdx="0" presStyleCnt="2" custScaleX="100000" custScaleY="92484" custLinFactY="-31583" custLinFactNeighborX="92430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8D77DF-ADE0-4640-84F1-06B0D0B0A9BC}" type="pres">
      <dgm:prSet presAssocID="{4AD1ACEE-182F-4DD2-A54D-0F60C51C2B22}" presName="spacer" presStyleCnt="0"/>
      <dgm:spPr/>
    </dgm:pt>
    <dgm:pt modelId="{B61BC8B1-1CA8-4E5E-86A4-D40B4AA1C688}" type="pres">
      <dgm:prSet presAssocID="{D42A7657-EB98-4718-886F-2EB4AD77F5AE}" presName="parentText" presStyleLbl="node1" presStyleIdx="1" presStyleCnt="2" custScaleX="100000" custScaleY="80003" custLinFactNeighborY="-7148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9DCBEB0-E1F0-4FEA-BBF0-7E00A2F73CB4}" type="presOf" srcId="{5994BF74-46D7-4659-A21C-24CA68EFCC4C}" destId="{A0AD37D1-0166-43E9-BF3B-41A0028265D4}" srcOrd="0" destOrd="0" presId="urn:microsoft.com/office/officeart/2005/8/layout/vList2"/>
    <dgm:cxn modelId="{68039313-4F81-48E5-82F9-CF5ADFD0EDD3}" srcId="{5994BF74-46D7-4659-A21C-24CA68EFCC4C}" destId="{44F9F382-7242-42F3-8192-A66114408967}" srcOrd="0" destOrd="0" parTransId="{82688471-2382-4F22-B80B-B9FDE5770EB2}" sibTransId="{4AD1ACEE-182F-4DD2-A54D-0F60C51C2B22}"/>
    <dgm:cxn modelId="{B81995D8-B13D-480F-94A8-E2BD40096379}" type="presOf" srcId="{D42A7657-EB98-4718-886F-2EB4AD77F5AE}" destId="{B61BC8B1-1CA8-4E5E-86A4-D40B4AA1C688}" srcOrd="0" destOrd="0" presId="urn:microsoft.com/office/officeart/2005/8/layout/vList2"/>
    <dgm:cxn modelId="{B53FAFB6-513D-4168-B78F-9C4B98064CE4}" srcId="{5994BF74-46D7-4659-A21C-24CA68EFCC4C}" destId="{D42A7657-EB98-4718-886F-2EB4AD77F5AE}" srcOrd="1" destOrd="0" parTransId="{C29EC246-6331-427D-806C-A05419F32DF0}" sibTransId="{1897130F-BCA2-4E2B-B499-45F67C2082CE}"/>
    <dgm:cxn modelId="{5EC34CBF-4243-434E-B808-1CDE2CAEA4E5}" type="presOf" srcId="{44F9F382-7242-42F3-8192-A66114408967}" destId="{047F9B76-EEBD-429F-A281-DFD3E8050FA8}" srcOrd="0" destOrd="0" presId="urn:microsoft.com/office/officeart/2005/8/layout/vList2"/>
    <dgm:cxn modelId="{133A2C07-4CF9-4372-B715-AF374CEB74F8}" type="presParOf" srcId="{A0AD37D1-0166-43E9-BF3B-41A0028265D4}" destId="{047F9B76-EEBD-429F-A281-DFD3E8050FA8}" srcOrd="0" destOrd="0" presId="urn:microsoft.com/office/officeart/2005/8/layout/vList2"/>
    <dgm:cxn modelId="{A98142E2-1B7A-4165-AFC5-6E112F2B232F}" type="presParOf" srcId="{A0AD37D1-0166-43E9-BF3B-41A0028265D4}" destId="{388D77DF-ADE0-4640-84F1-06B0D0B0A9BC}" srcOrd="1" destOrd="0" presId="urn:microsoft.com/office/officeart/2005/8/layout/vList2"/>
    <dgm:cxn modelId="{51251B14-F83C-4366-A79B-E541AA50E1A5}" type="presParOf" srcId="{A0AD37D1-0166-43E9-BF3B-41A0028265D4}" destId="{B61BC8B1-1CA8-4E5E-86A4-D40B4AA1C688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47F9B76-EEBD-429F-A281-DFD3E8050FA8}">
      <dsp:nvSpPr>
        <dsp:cNvPr id="0" name=""/>
        <dsp:cNvSpPr/>
      </dsp:nvSpPr>
      <dsp:spPr>
        <a:xfrm>
          <a:off x="0" y="71437"/>
          <a:ext cx="3106604" cy="11253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smtClean="0">
              <a:solidFill>
                <a:srgbClr val="007000"/>
              </a:solidFill>
            </a:rPr>
            <a:t>Приборы-помощники: лупы, весы, песочные весы, компас, магниты.</a:t>
          </a:r>
          <a:endParaRPr lang="ru-RU" sz="2000" kern="1200" dirty="0"/>
        </a:p>
      </dsp:txBody>
      <dsp:txXfrm>
        <a:off x="0" y="71437"/>
        <a:ext cx="3106604" cy="1125345"/>
      </dsp:txXfrm>
    </dsp:sp>
    <dsp:sp modelId="{B61BC8B1-1CA8-4E5E-86A4-D40B4AA1C688}">
      <dsp:nvSpPr>
        <dsp:cNvPr id="0" name=""/>
        <dsp:cNvSpPr/>
      </dsp:nvSpPr>
      <dsp:spPr>
        <a:xfrm>
          <a:off x="0" y="1821670"/>
          <a:ext cx="3106604" cy="9734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smtClean="0">
              <a:solidFill>
                <a:srgbClr val="007000"/>
              </a:solidFill>
            </a:rPr>
            <a:t>Разнообразные сосуды из разных материалов. </a:t>
          </a:r>
          <a:endParaRPr lang="ru-RU" sz="2000" kern="1200" dirty="0">
            <a:solidFill>
              <a:srgbClr val="007000"/>
            </a:solidFill>
          </a:endParaRPr>
        </a:p>
      </dsp:txBody>
      <dsp:txXfrm>
        <a:off x="0" y="1821670"/>
        <a:ext cx="3106604" cy="9734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A69135CB-E38D-4F5A-AA94-CF2F51A4F7CC}" type="datetimeFigureOut">
              <a:rPr lang="ru-RU"/>
              <a:pPr>
                <a:defRPr/>
              </a:pPr>
              <a:t>17.10.2017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8D3DD5BD-7E03-419C-B381-95EACC1F3BD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EE0872A-16C9-41C8-83E9-DCDD06F88B8B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FCF0B8-1FFC-4B23-9FC5-2C9F183FAB4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6EF107-1C3F-4F41-8159-971FFE3534E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DE6DC-3022-40B1-A00E-64CB1C9C069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0577-F46A-434D-9999-F539053B2EB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FFA795-168A-4661-B225-6430FBC93C6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4D48B-6FD6-43C9-BE9F-3CB5F69401B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123D1-F1CB-4EB6-83C5-0FFC8E823FF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D6C90A-F07A-484E-801E-01DEE04BDA9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1E1BC5-0B04-4440-827B-38BE24361E2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370A0-C9C9-4C11-B9A8-A13CEFF4713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1FD4A1-8076-404F-9ED5-711C93A245B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13DFA4D6-C306-44D7-B237-9C82AD0E231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microsoft.com/office/2007/relationships/hdphoto" Target="../media/hdphoto12.wdp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3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196975"/>
            <a:ext cx="8496300" cy="2736081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007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«Воспитание экологической культуры у детей дошкольного возраста в контексте ФГОС»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400" dirty="0" smtClean="0">
              <a:solidFill>
                <a:srgbClr val="002060"/>
              </a:solidFill>
            </a:endParaRPr>
          </a:p>
        </p:txBody>
      </p:sp>
      <p:sp>
        <p:nvSpPr>
          <p:cNvPr id="1433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3861048"/>
            <a:ext cx="5256584" cy="2088232"/>
          </a:xfrm>
        </p:spPr>
        <p:txBody>
          <a:bodyPr/>
          <a:lstStyle/>
          <a:p>
            <a:pPr eaLnBrk="1" hangingPunct="1"/>
            <a:r>
              <a:rPr lang="ru-RU" altLang="ru-RU" sz="2000" b="1" dirty="0" smtClean="0">
                <a:solidFill>
                  <a:srgbClr val="0070C0"/>
                </a:solidFill>
              </a:rPr>
              <a:t>        </a:t>
            </a:r>
          </a:p>
          <a:p>
            <a:pPr eaLnBrk="1" hangingPunct="1"/>
            <a:r>
              <a:rPr lang="ru-RU" altLang="ru-RU" sz="2800" b="1" dirty="0" smtClean="0">
                <a:solidFill>
                  <a:srgbClr val="0070C0"/>
                </a:solidFill>
              </a:rPr>
              <a:t>       Карпусенко Ирина Ивановна </a:t>
            </a:r>
          </a:p>
          <a:p>
            <a:pPr eaLnBrk="1" hangingPunct="1"/>
            <a:r>
              <a:rPr lang="ru-RU" altLang="ru-RU" sz="2800" b="1" dirty="0" smtClean="0">
                <a:solidFill>
                  <a:srgbClr val="0070C0"/>
                </a:solidFill>
              </a:rPr>
              <a:t>Воспитатель МБДОУ-д/с № 3 </a:t>
            </a:r>
          </a:p>
          <a:p>
            <a:pPr eaLnBrk="1" hangingPunct="1"/>
            <a:r>
              <a:rPr lang="ru-RU" altLang="ru-RU" sz="2800" b="1" dirty="0" smtClean="0">
                <a:solidFill>
                  <a:srgbClr val="0070C0"/>
                </a:solidFill>
              </a:rPr>
              <a:t>станицы Старовеличковской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участок д.сада и яблоч. спас 2015г\101MSDCF\DSC0058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0944224">
            <a:off x="490473" y="665622"/>
            <a:ext cx="3558860" cy="2861044"/>
          </a:xfrm>
          <a:prstGeom prst="rect">
            <a:avLst/>
          </a:prstGeom>
          <a:noFill/>
        </p:spPr>
      </p:pic>
      <p:pic>
        <p:nvPicPr>
          <p:cNvPr id="6147" name="Picture 3" descr="F:\участок д.сада и яблоч. спас 2015г\101MSDCF\DSC0059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729544">
            <a:off x="5067759" y="518720"/>
            <a:ext cx="3456385" cy="3024336"/>
          </a:xfrm>
          <a:prstGeom prst="rect">
            <a:avLst/>
          </a:prstGeom>
          <a:noFill/>
        </p:spPr>
      </p:pic>
      <p:pic>
        <p:nvPicPr>
          <p:cNvPr id="6148" name="Picture 4" descr="F:\участок д.сада и яблоч. спас 2015г\101MSDCF\DSC0058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771800" y="3645024"/>
            <a:ext cx="3240360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F:\Таня\DSC0942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052736"/>
            <a:ext cx="4176464" cy="3096344"/>
          </a:xfrm>
          <a:prstGeom prst="rect">
            <a:avLst/>
          </a:prstGeom>
          <a:noFill/>
        </p:spPr>
      </p:pic>
      <p:pic>
        <p:nvPicPr>
          <p:cNvPr id="26627" name="Picture 3" descr="F:\Таня\DSC0016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2852936"/>
            <a:ext cx="3888432" cy="295232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716016" y="764704"/>
            <a:ext cx="36724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007000"/>
                </a:solidFill>
              </a:rPr>
              <a:t>Праздник цветов:</a:t>
            </a:r>
            <a:endParaRPr lang="ru-RU" sz="3200" b="1" u="sng" dirty="0">
              <a:solidFill>
                <a:srgbClr val="007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800200"/>
          </a:xfrm>
        </p:spPr>
        <p:txBody>
          <a:bodyPr/>
          <a:lstStyle/>
          <a:p>
            <a:r>
              <a:rPr lang="ru-RU" b="1" u="sng" dirty="0" smtClean="0">
                <a:solidFill>
                  <a:srgbClr val="007000"/>
                </a:solidFill>
              </a:rPr>
              <a:t>НОД по экологии «В гостях у Феи Радуги»:</a:t>
            </a:r>
            <a:endParaRPr lang="ru-RU" dirty="0"/>
          </a:p>
        </p:txBody>
      </p:sp>
      <p:pic>
        <p:nvPicPr>
          <p:cNvPr id="3" name="Picture 3" descr="F:\Таня\DSC0022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39" y="1988840"/>
            <a:ext cx="6192689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для презентации по экологии\DSC0016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2132856"/>
            <a:ext cx="4896544" cy="388843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44008" y="980728"/>
            <a:ext cx="427315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007000"/>
                </a:solidFill>
              </a:rPr>
              <a:t>Природоохранная акция «Почему надо</a:t>
            </a:r>
          </a:p>
          <a:p>
            <a:pPr algn="ctr"/>
            <a:r>
              <a:rPr lang="ru-RU" sz="3200" b="1" u="sng" dirty="0" smtClean="0">
                <a:solidFill>
                  <a:srgbClr val="007000"/>
                </a:solidFill>
              </a:rPr>
              <a:t> беречь воду»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u="sng" dirty="0" smtClean="0">
                <a:solidFill>
                  <a:srgbClr val="007000"/>
                </a:solidFill>
              </a:rPr>
              <a:t/>
            </a:r>
            <a:br>
              <a:rPr lang="ru-RU" sz="3600" b="1" u="sng" dirty="0" smtClean="0">
                <a:solidFill>
                  <a:srgbClr val="007000"/>
                </a:solidFill>
              </a:rPr>
            </a:br>
            <a:r>
              <a:rPr lang="ru-RU" sz="3600" b="1" u="sng" dirty="0" smtClean="0">
                <a:solidFill>
                  <a:srgbClr val="007000"/>
                </a:solidFill>
              </a:rPr>
              <a:t/>
            </a:r>
            <a:br>
              <a:rPr lang="ru-RU" sz="3600" b="1" u="sng" dirty="0" smtClean="0">
                <a:solidFill>
                  <a:srgbClr val="007000"/>
                </a:solidFill>
              </a:rPr>
            </a:br>
            <a:r>
              <a:rPr lang="ru-RU" sz="3600" b="1" u="sng" dirty="0" smtClean="0">
                <a:solidFill>
                  <a:srgbClr val="007000"/>
                </a:solidFill>
              </a:rPr>
              <a:t>О</a:t>
            </a:r>
            <a:r>
              <a:rPr lang="ru-RU" sz="3600" b="1" u="sng" dirty="0" smtClean="0">
                <a:solidFill>
                  <a:srgbClr val="007000"/>
                </a:solidFill>
              </a:rPr>
              <a:t>ОД </a:t>
            </a:r>
            <a:r>
              <a:rPr lang="ru-RU" sz="3600" b="1" u="sng" dirty="0" smtClean="0">
                <a:solidFill>
                  <a:srgbClr val="007000"/>
                </a:solidFill>
              </a:rPr>
              <a:t>по экологии в библиотеке:</a:t>
            </a:r>
            <a:br>
              <a:rPr lang="ru-RU" sz="3600" b="1" u="sng" dirty="0" smtClean="0">
                <a:solidFill>
                  <a:srgbClr val="007000"/>
                </a:solidFill>
              </a:rPr>
            </a:br>
            <a:endParaRPr lang="ru-RU" sz="3600" dirty="0"/>
          </a:p>
        </p:txBody>
      </p:sp>
      <p:pic>
        <p:nvPicPr>
          <p:cNvPr id="1026" name="Picture 2" descr="F:\ФOTO-2013\SAM_13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4" y="1916832"/>
            <a:ext cx="5184576" cy="4104456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395536" y="764705"/>
            <a:ext cx="77048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007000"/>
                </a:solidFill>
              </a:rPr>
              <a:t>Наша цель – установление единой линии воспитания ребенка в семье и детском саду</a:t>
            </a:r>
            <a:endParaRPr lang="ru-RU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95288" y="2349500"/>
            <a:ext cx="2736850" cy="1079500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7000"/>
                </a:solidFill>
              </a:rPr>
              <a:t>1.Ширмы, экологические стенды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85750" y="3857625"/>
            <a:ext cx="2857500" cy="1081088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indent="0" algn="ctr">
              <a:buFontTx/>
              <a:buNone/>
              <a:defRPr/>
            </a:pPr>
            <a:r>
              <a:rPr lang="ru-RU" sz="2400" b="1" dirty="0" smtClean="0">
                <a:solidFill>
                  <a:srgbClr val="007000"/>
                </a:solidFill>
              </a:rPr>
              <a:t>2.Анкетирование</a:t>
            </a:r>
            <a:r>
              <a:rPr lang="ru-RU" sz="2400" b="1" dirty="0">
                <a:solidFill>
                  <a:srgbClr val="007000"/>
                </a:solidFill>
              </a:rPr>
              <a:t>, проведение опросов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61088" y="2420938"/>
            <a:ext cx="2601912" cy="1079500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7000"/>
                </a:solidFill>
              </a:rPr>
              <a:t>4.Консультации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084888" y="3860800"/>
            <a:ext cx="2678112" cy="1152525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007000"/>
                </a:solidFill>
              </a:rPr>
              <a:t>5.Информационные стенды, экологические газеты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619250" y="5157788"/>
            <a:ext cx="3024188" cy="1090612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7000"/>
                </a:solidFill>
              </a:rPr>
              <a:t>3.Фоторепортажи, домашнее видео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003800" y="5157788"/>
            <a:ext cx="3097213" cy="1090612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7000"/>
                </a:solidFill>
              </a:rPr>
              <a:t>6.Семейные гостиные</a:t>
            </a:r>
          </a:p>
        </p:txBody>
      </p:sp>
      <p:cxnSp>
        <p:nvCxnSpPr>
          <p:cNvPr id="13" name="Прямая со стрелкой 12"/>
          <p:cNvCxnSpPr/>
          <p:nvPr/>
        </p:nvCxnSpPr>
        <p:spPr>
          <a:xfrm rot="5400000">
            <a:off x="1389856" y="1324769"/>
            <a:ext cx="1220788" cy="857250"/>
          </a:xfrm>
          <a:prstGeom prst="straightConnector1">
            <a:avLst/>
          </a:prstGeom>
          <a:ln w="38100">
            <a:solidFill>
              <a:srgbClr val="007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1076077" y="1884363"/>
            <a:ext cx="2717800" cy="1198562"/>
          </a:xfrm>
          <a:prstGeom prst="straightConnector1">
            <a:avLst/>
          </a:prstGeom>
          <a:ln w="38100">
            <a:solidFill>
              <a:srgbClr val="007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6200000" flipH="1">
            <a:off x="5262563" y="1738312"/>
            <a:ext cx="2781300" cy="1590675"/>
          </a:xfrm>
          <a:prstGeom prst="straightConnector1">
            <a:avLst/>
          </a:prstGeom>
          <a:ln w="38100">
            <a:solidFill>
              <a:srgbClr val="007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>
            <a:off x="1595438" y="2713037"/>
            <a:ext cx="4046538" cy="906463"/>
          </a:xfrm>
          <a:prstGeom prst="straightConnector1">
            <a:avLst/>
          </a:prstGeom>
          <a:ln w="38100">
            <a:solidFill>
              <a:srgbClr val="007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6200000" flipH="1">
            <a:off x="3394075" y="2535238"/>
            <a:ext cx="4041775" cy="1257300"/>
          </a:xfrm>
          <a:prstGeom prst="straightConnector1">
            <a:avLst/>
          </a:prstGeom>
          <a:ln w="38100">
            <a:solidFill>
              <a:srgbClr val="007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84" name="Заголовок 27"/>
          <p:cNvSpPr>
            <a:spLocks noGrp="1"/>
          </p:cNvSpPr>
          <p:nvPr>
            <p:ph type="title"/>
          </p:nvPr>
        </p:nvSpPr>
        <p:spPr>
          <a:xfrm>
            <a:off x="395288" y="549275"/>
            <a:ext cx="8367712" cy="868363"/>
          </a:xfrm>
        </p:spPr>
        <p:txBody>
          <a:bodyPr/>
          <a:lstStyle/>
          <a:p>
            <a:r>
              <a:rPr lang="ru-RU" sz="2800" b="1" u="sng" dirty="0" smtClean="0">
                <a:solidFill>
                  <a:srgbClr val="007000"/>
                </a:solidFill>
              </a:rPr>
              <a:t>Модель взаимодействия педагога с родителями:</a:t>
            </a:r>
          </a:p>
        </p:txBody>
      </p:sp>
      <p:cxnSp>
        <p:nvCxnSpPr>
          <p:cNvPr id="35" name="Прямая со стрелкой 34"/>
          <p:cNvCxnSpPr/>
          <p:nvPr/>
        </p:nvCxnSpPr>
        <p:spPr>
          <a:xfrm rot="16200000" flipH="1">
            <a:off x="6319044" y="1396206"/>
            <a:ext cx="1292225" cy="785813"/>
          </a:xfrm>
          <a:prstGeom prst="straightConnector1">
            <a:avLst/>
          </a:prstGeom>
          <a:ln w="38100">
            <a:solidFill>
              <a:srgbClr val="007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9" grpId="0" animBg="1"/>
      <p:bldP spid="10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Прямоугольник 2"/>
          <p:cNvSpPr>
            <a:spLocks noChangeArrowheads="1"/>
          </p:cNvSpPr>
          <p:nvPr/>
        </p:nvSpPr>
        <p:spPr bwMode="auto">
          <a:xfrm>
            <a:off x="179512" y="1052736"/>
            <a:ext cx="7097985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Tx/>
              <a:buBlip>
                <a:blip r:embed="rId2"/>
              </a:buBlip>
            </a:pPr>
            <a:endParaRPr lang="ru-RU" b="1" dirty="0">
              <a:solidFill>
                <a:srgbClr val="007000"/>
              </a:solidFill>
            </a:endParaRPr>
          </a:p>
          <a:p>
            <a:pPr marL="342900" indent="-342900">
              <a:buFontTx/>
              <a:buBlip>
                <a:blip r:embed="rId2"/>
              </a:buBlip>
            </a:pPr>
            <a:endParaRPr lang="ru-RU" b="1" dirty="0">
              <a:solidFill>
                <a:srgbClr val="007000"/>
              </a:solidFill>
            </a:endParaRPr>
          </a:p>
          <a:p>
            <a:pPr marL="342900" indent="-342900">
              <a:buFontTx/>
              <a:buBlip>
                <a:blip r:embed="rId2"/>
              </a:buBlip>
            </a:pPr>
            <a:r>
              <a:rPr lang="ru-RU" b="1" dirty="0">
                <a:solidFill>
                  <a:srgbClr val="007000"/>
                </a:solidFill>
              </a:rPr>
              <a:t>Конкурс поделок из природного материала;</a:t>
            </a:r>
          </a:p>
          <a:p>
            <a:pPr marL="342900" indent="-342900">
              <a:buFontTx/>
              <a:buBlip>
                <a:blip r:embed="rId2"/>
              </a:buBlip>
            </a:pPr>
            <a:r>
              <a:rPr lang="ru-RU" b="1" dirty="0">
                <a:solidFill>
                  <a:srgbClr val="007000"/>
                </a:solidFill>
              </a:rPr>
              <a:t>Конкурс на лучшую кормушку для птиц;</a:t>
            </a:r>
          </a:p>
          <a:p>
            <a:pPr marL="342900" indent="-342900">
              <a:buFontTx/>
              <a:buBlip>
                <a:blip r:embed="rId2"/>
              </a:buBlip>
            </a:pPr>
            <a:r>
              <a:rPr lang="ru-RU" b="1" dirty="0">
                <a:solidFill>
                  <a:srgbClr val="007000"/>
                </a:solidFill>
              </a:rPr>
              <a:t>Совместные рисунки на тему природы;</a:t>
            </a:r>
          </a:p>
          <a:p>
            <a:pPr marL="342900" indent="-342900">
              <a:buFontTx/>
              <a:buBlip>
                <a:blip r:embed="rId2"/>
              </a:buBlip>
            </a:pPr>
            <a:r>
              <a:rPr lang="ru-RU" b="1" dirty="0">
                <a:solidFill>
                  <a:srgbClr val="007000"/>
                </a:solidFill>
              </a:rPr>
              <a:t>Участие в экологических праздниках;</a:t>
            </a:r>
          </a:p>
          <a:p>
            <a:pPr marL="342900" indent="-342900">
              <a:buFontTx/>
              <a:buBlip>
                <a:blip r:embed="rId2"/>
              </a:buBlip>
            </a:pPr>
            <a:r>
              <a:rPr lang="ru-RU" b="1" dirty="0">
                <a:solidFill>
                  <a:srgbClr val="007000"/>
                </a:solidFill>
              </a:rPr>
              <a:t>Консультации , беседы;</a:t>
            </a:r>
          </a:p>
          <a:p>
            <a:pPr marL="342900" indent="-342900">
              <a:buFontTx/>
              <a:buBlip>
                <a:blip r:embed="rId2"/>
              </a:buBlip>
            </a:pPr>
            <a:r>
              <a:rPr lang="ru-RU" b="1" dirty="0">
                <a:solidFill>
                  <a:srgbClr val="007000"/>
                </a:solidFill>
              </a:rPr>
              <a:t>Подборка различных материалов – загадки, стихи, игры, художественное слово по экологическому воспитанию.</a:t>
            </a:r>
          </a:p>
        </p:txBody>
      </p:sp>
      <p:sp>
        <p:nvSpPr>
          <p:cNvPr id="29698" name="Прямоугольник 3"/>
          <p:cNvSpPr>
            <a:spLocks noChangeArrowheads="1"/>
          </p:cNvSpPr>
          <p:nvPr/>
        </p:nvSpPr>
        <p:spPr bwMode="auto">
          <a:xfrm>
            <a:off x="785813" y="928688"/>
            <a:ext cx="6429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u="sng" dirty="0">
                <a:solidFill>
                  <a:srgbClr val="007000"/>
                </a:solidFill>
              </a:rPr>
              <a:t>Работа педагога с родителями:</a:t>
            </a:r>
            <a:endParaRPr lang="ru-RU" sz="32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39752" y="3573016"/>
            <a:ext cx="3659869" cy="2807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4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25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1052736"/>
            <a:ext cx="3960440" cy="3314089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3" name="Объект 6"/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7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8200" y="2008026"/>
            <a:ext cx="4100264" cy="3367821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4860032" y="620688"/>
            <a:ext cx="33976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007000"/>
                </a:solidFill>
              </a:rPr>
              <a:t>Поделки из природного материала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ctrTitle"/>
          </p:nvPr>
        </p:nvSpPr>
        <p:spPr>
          <a:xfrm>
            <a:off x="755650" y="981075"/>
            <a:ext cx="7772400" cy="935038"/>
          </a:xfrm>
        </p:spPr>
        <p:txBody>
          <a:bodyPr/>
          <a:lstStyle/>
          <a:p>
            <a:r>
              <a:rPr lang="ru-RU" b="1" u="sng" smtClean="0">
                <a:solidFill>
                  <a:srgbClr val="007000"/>
                </a:solidFill>
              </a:rPr>
              <a:t>Выводы</a:t>
            </a:r>
            <a:r>
              <a:rPr lang="ru-RU" sz="5400" b="1" u="sng" smtClean="0">
                <a:solidFill>
                  <a:srgbClr val="007000"/>
                </a:solidFill>
              </a:rPr>
              <a:t>:</a:t>
            </a:r>
            <a:br>
              <a:rPr lang="ru-RU" sz="5400" b="1" u="sng" smtClean="0">
                <a:solidFill>
                  <a:srgbClr val="007000"/>
                </a:solidFill>
              </a:rPr>
            </a:br>
            <a:endParaRPr lang="ru-RU" smtClean="0"/>
          </a:p>
        </p:txBody>
      </p:sp>
      <p:sp>
        <p:nvSpPr>
          <p:cNvPr id="3277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650" y="1773238"/>
            <a:ext cx="7704138" cy="38655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 u="sng" dirty="0" smtClean="0">
                <a:solidFill>
                  <a:srgbClr val="007000"/>
                </a:solidFill>
              </a:rPr>
              <a:t>Взаимодействие педагога с детьми </a:t>
            </a:r>
            <a:r>
              <a:rPr lang="ru-RU" sz="2400" b="1" dirty="0" smtClean="0">
                <a:solidFill>
                  <a:srgbClr val="007000"/>
                </a:solidFill>
              </a:rPr>
              <a:t>по  повышению уровня развития экологической культуры через экспериментальную деятельность - приведет к осознанному отношению к природе.</a:t>
            </a:r>
          </a:p>
          <a:p>
            <a:pPr>
              <a:lnSpc>
                <a:spcPct val="90000"/>
              </a:lnSpc>
            </a:pPr>
            <a:r>
              <a:rPr lang="ru-RU" sz="2400" b="1" u="sng" dirty="0" smtClean="0">
                <a:solidFill>
                  <a:srgbClr val="007000"/>
                </a:solidFill>
              </a:rPr>
              <a:t>    Успехом послужит:</a:t>
            </a:r>
          </a:p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rgbClr val="007000"/>
                </a:solidFill>
              </a:rPr>
              <a:t>1.Система работы по реализации проблемы;</a:t>
            </a:r>
          </a:p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rgbClr val="007000"/>
                </a:solidFill>
              </a:rPr>
              <a:t>2.Проведение праздников и развлечений и тесное сотрудничество с родителями;</a:t>
            </a:r>
          </a:p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rgbClr val="007000"/>
                </a:solidFill>
              </a:rPr>
              <a:t>3.Создание предметно – пространственной среды;</a:t>
            </a:r>
          </a:p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rgbClr val="007000"/>
                </a:solidFill>
              </a:rPr>
              <a:t>4.Подобранная методическая литература.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5750" y="1071563"/>
            <a:ext cx="6218238" cy="28575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7000"/>
                </a:solidFill>
              </a:rPr>
              <a:t>       АКТУАЛЬНОСТЬ</a:t>
            </a:r>
          </a:p>
        </p:txBody>
      </p:sp>
      <p:sp>
        <p:nvSpPr>
          <p:cNvPr id="16386" name="Содержимое 2"/>
          <p:cNvSpPr>
            <a:spLocks noGrp="1"/>
          </p:cNvSpPr>
          <p:nvPr>
            <p:ph idx="4294967295"/>
          </p:nvPr>
        </p:nvSpPr>
        <p:spPr>
          <a:xfrm>
            <a:off x="214313" y="1500188"/>
            <a:ext cx="7814071" cy="4161060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ru-RU" sz="2400" dirty="0" smtClean="0">
                <a:solidFill>
                  <a:srgbClr val="007000"/>
                </a:solidFill>
              </a:rPr>
              <a:t>   </a:t>
            </a:r>
            <a:r>
              <a:rPr lang="ru-RU" sz="2800" b="1" dirty="0" smtClean="0">
                <a:solidFill>
                  <a:srgbClr val="007000"/>
                </a:solidFill>
              </a:rPr>
              <a:t>В период дошкольного детства в процессе целенаправленного педагогического взаимодействия у детей дошкольного возраста можно сформировать основы экологической культуры, правильного и осознанного отношения к явлениям, объектам живой и неживой природы. Широкие возможности для этого представляются через экспериментальную деятельность.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-357188" y="764705"/>
            <a:ext cx="7772401" cy="576063"/>
          </a:xfrm>
        </p:spPr>
        <p:txBody>
          <a:bodyPr/>
          <a:lstStyle/>
          <a:p>
            <a:r>
              <a:rPr lang="ru-RU" b="1" i="1" dirty="0" smtClean="0">
                <a:solidFill>
                  <a:srgbClr val="007000"/>
                </a:solidFill>
              </a:rPr>
              <a:t>          Спасибо за внимание !</a:t>
            </a:r>
          </a:p>
        </p:txBody>
      </p:sp>
      <p:pic>
        <p:nvPicPr>
          <p:cNvPr id="33794" name="Picture 2" descr="D:\ДЛЯ ОКТЯБРЯ\Картинки для стенда и блога\ДЛЯ БЛОГА\0_74f6c_8b5db2ad_L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39752" y="1268760"/>
            <a:ext cx="3960440" cy="469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764704"/>
            <a:ext cx="3898776" cy="2016224"/>
          </a:xfrm>
        </p:spPr>
        <p:txBody>
          <a:bodyPr/>
          <a:lstStyle/>
          <a:p>
            <a:r>
              <a:rPr lang="ru-RU" sz="3600" b="1" u="sng" dirty="0" smtClean="0">
                <a:solidFill>
                  <a:srgbClr val="007000"/>
                </a:solidFill>
              </a:rPr>
              <a:t>Посадка аллеи березок ко Дню Победы</a:t>
            </a:r>
            <a:br>
              <a:rPr lang="ru-RU" sz="3600" b="1" u="sng" dirty="0" smtClean="0">
                <a:solidFill>
                  <a:srgbClr val="007000"/>
                </a:solidFill>
              </a:rPr>
            </a:b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1916832"/>
            <a:ext cx="5112568" cy="4248472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6350"/>
            <a:ext cx="8736013" cy="422275"/>
          </a:xfrm>
        </p:spPr>
        <p:txBody>
          <a:bodyPr/>
          <a:lstStyle/>
          <a:p>
            <a:r>
              <a:rPr lang="ru-RU" sz="4000" smtClean="0">
                <a:solidFill>
                  <a:srgbClr val="007000"/>
                </a:solidFill>
              </a:rPr>
              <a:t>  </a:t>
            </a:r>
            <a:r>
              <a:rPr lang="ru-RU" sz="2400" smtClean="0">
                <a:solidFill>
                  <a:srgbClr val="007000"/>
                </a:solidFill>
              </a:rPr>
              <a:t>                                                                      </a:t>
            </a:r>
          </a:p>
        </p:txBody>
      </p:sp>
      <p:sp>
        <p:nvSpPr>
          <p:cNvPr id="17410" name="Содержимое 2"/>
          <p:cNvSpPr>
            <a:spLocks noGrp="1"/>
          </p:cNvSpPr>
          <p:nvPr>
            <p:ph idx="4294967295"/>
          </p:nvPr>
        </p:nvSpPr>
        <p:spPr>
          <a:xfrm>
            <a:off x="328613" y="3124200"/>
            <a:ext cx="8815387" cy="3305175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dirty="0" smtClean="0"/>
              <a:t>		.</a:t>
            </a:r>
          </a:p>
        </p:txBody>
      </p:sp>
      <p:sp>
        <p:nvSpPr>
          <p:cNvPr id="17411" name="Заголовок 2"/>
          <p:cNvSpPr txBox="1">
            <a:spLocks/>
          </p:cNvSpPr>
          <p:nvPr/>
        </p:nvSpPr>
        <p:spPr bwMode="auto">
          <a:xfrm>
            <a:off x="0" y="620713"/>
            <a:ext cx="8921750" cy="109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4000" b="1" u="sng" dirty="0">
                <a:solidFill>
                  <a:srgbClr val="007000"/>
                </a:solidFill>
              </a:rPr>
              <a:t>Задачи:</a:t>
            </a:r>
          </a:p>
        </p:txBody>
      </p:sp>
      <p:sp>
        <p:nvSpPr>
          <p:cNvPr id="17412" name="Прямоугольник 2"/>
          <p:cNvSpPr>
            <a:spLocks noChangeArrowheads="1"/>
          </p:cNvSpPr>
          <p:nvPr/>
        </p:nvSpPr>
        <p:spPr bwMode="auto">
          <a:xfrm>
            <a:off x="214313" y="1928813"/>
            <a:ext cx="8729662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buFont typeface="Times New Roman" pitchFamily="18" charset="0"/>
              <a:buAutoNum type="arabicPeriod"/>
            </a:pPr>
            <a:r>
              <a:rPr lang="ru-RU" sz="2000" b="1" dirty="0">
                <a:solidFill>
                  <a:srgbClr val="007000"/>
                </a:solidFill>
              </a:rPr>
              <a:t>Развивать у детей интереса к опытно - экспериментальной деятельности.</a:t>
            </a:r>
          </a:p>
          <a:p>
            <a:pPr marL="457200" indent="-457200" algn="just">
              <a:buFont typeface="Times New Roman" pitchFamily="18" charset="0"/>
              <a:buAutoNum type="arabicPeriod"/>
            </a:pPr>
            <a:r>
              <a:rPr lang="ru-RU" sz="2000" b="1" dirty="0">
                <a:solidFill>
                  <a:srgbClr val="007000"/>
                </a:solidFill>
              </a:rPr>
              <a:t>Создать благоприятные условия для развития экологической культуры.</a:t>
            </a:r>
          </a:p>
          <a:p>
            <a:pPr marL="457200" indent="-457200" algn="just">
              <a:lnSpc>
                <a:spcPct val="90000"/>
              </a:lnSpc>
              <a:buFont typeface="Times New Roman" pitchFamily="18" charset="0"/>
              <a:buAutoNum type="arabicPeriod"/>
            </a:pPr>
            <a:r>
              <a:rPr lang="ru-RU" sz="2000" b="1" dirty="0">
                <a:solidFill>
                  <a:srgbClr val="007000"/>
                </a:solidFill>
              </a:rPr>
              <a:t>Организовать предметно - пространственную среду в соответствии с выбранной темой.</a:t>
            </a:r>
          </a:p>
          <a:p>
            <a:pPr marL="457200" indent="-457200" algn="just">
              <a:lnSpc>
                <a:spcPct val="90000"/>
              </a:lnSpc>
              <a:buFont typeface="Times New Roman" pitchFamily="18" charset="0"/>
              <a:buAutoNum type="arabicPeriod"/>
            </a:pPr>
            <a:r>
              <a:rPr lang="ru-RU" sz="2000" b="1" dirty="0">
                <a:solidFill>
                  <a:srgbClr val="007000"/>
                </a:solidFill>
              </a:rPr>
              <a:t>Обогатить знания детей по экологическому воспитанию посредством проведения праздников и развлечений, а также посредством просмотра мультфильмов и видеороликов по выбранной теме. </a:t>
            </a:r>
          </a:p>
          <a:p>
            <a:pPr marL="457200" indent="-457200" algn="just">
              <a:lnSpc>
                <a:spcPct val="90000"/>
              </a:lnSpc>
            </a:pPr>
            <a:r>
              <a:rPr lang="ru-RU" sz="2000" b="1" dirty="0">
                <a:solidFill>
                  <a:srgbClr val="007000"/>
                </a:solidFill>
              </a:rPr>
              <a:t>5.  Проанализировать  результат и перспективность влияния опытно-экспериментальной деятельности на формирование экологической культуры у </a:t>
            </a:r>
            <a:r>
              <a:rPr lang="ru-RU" sz="2000" b="1" dirty="0" smtClean="0">
                <a:solidFill>
                  <a:srgbClr val="007000"/>
                </a:solidFill>
              </a:rPr>
              <a:t> </a:t>
            </a:r>
            <a:r>
              <a:rPr lang="ru-RU" sz="2000" b="1" dirty="0">
                <a:solidFill>
                  <a:srgbClr val="007000"/>
                </a:solidFill>
              </a:rPr>
              <a:t>дошкольников.</a:t>
            </a:r>
          </a:p>
        </p:txBody>
      </p:sp>
      <p:sp>
        <p:nvSpPr>
          <p:cNvPr id="17413" name="Прямоугольник 1"/>
          <p:cNvSpPr>
            <a:spLocks noChangeArrowheads="1"/>
          </p:cNvSpPr>
          <p:nvPr/>
        </p:nvSpPr>
        <p:spPr bwMode="auto">
          <a:xfrm rot="10800000" flipV="1">
            <a:off x="-1588" y="5716588"/>
            <a:ext cx="91297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000" b="1" i="1">
              <a:solidFill>
                <a:srgbClr val="007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47813" y="549275"/>
            <a:ext cx="6121400" cy="1439863"/>
          </a:xfrm>
          <a:noFill/>
          <a:ln>
            <a:noFill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ru-RU" sz="2800" b="1" i="1" u="sng" dirty="0" smtClean="0">
                <a:solidFill>
                  <a:srgbClr val="007000"/>
                </a:solidFill>
              </a:rPr>
              <a:t>Модель взаимодействия педагога с  </a:t>
            </a:r>
            <a:r>
              <a:rPr lang="ru-RU" sz="2800" b="1" i="1" u="sng" dirty="0">
                <a:solidFill>
                  <a:srgbClr val="007000"/>
                </a:solidFill>
              </a:rPr>
              <a:t>детьми дошкольного </a:t>
            </a:r>
            <a:r>
              <a:rPr lang="ru-RU" sz="2800" b="1" i="1" u="sng" dirty="0" smtClean="0">
                <a:solidFill>
                  <a:srgbClr val="007000"/>
                </a:solidFill>
              </a:rPr>
              <a:t>      возраста:</a:t>
            </a:r>
            <a:endParaRPr lang="ru-RU" sz="2800" b="1" i="1" u="sng" dirty="0">
              <a:solidFill>
                <a:srgbClr val="007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850" y="2420938"/>
            <a:ext cx="2879998" cy="936054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indent="0" algn="ctr">
              <a:buFontTx/>
              <a:buNone/>
              <a:defRPr/>
            </a:pPr>
            <a:r>
              <a:rPr lang="ru-RU" sz="2000" b="1" dirty="0" smtClean="0">
                <a:solidFill>
                  <a:srgbClr val="007000"/>
                </a:solidFill>
              </a:rPr>
              <a:t>1. Непосредственно-образовательная деятельность</a:t>
            </a:r>
            <a:endParaRPr lang="ru-RU" sz="2000" b="1" dirty="0">
              <a:solidFill>
                <a:srgbClr val="00700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3059113" y="2420938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4" idx="2"/>
            <a:endCxn id="5" idx="0"/>
          </p:cNvCxnSpPr>
          <p:nvPr/>
        </p:nvCxnSpPr>
        <p:spPr>
          <a:xfrm flipH="1">
            <a:off x="1763849" y="1989138"/>
            <a:ext cx="2844664" cy="431800"/>
          </a:xfrm>
          <a:prstGeom prst="straightConnector1">
            <a:avLst/>
          </a:prstGeom>
          <a:ln w="38100">
            <a:solidFill>
              <a:srgbClr val="007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Скругленный прямоугольник 11"/>
          <p:cNvSpPr/>
          <p:nvPr/>
        </p:nvSpPr>
        <p:spPr>
          <a:xfrm>
            <a:off x="1331913" y="3429000"/>
            <a:ext cx="2782887" cy="936625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007000"/>
                </a:solidFill>
              </a:rPr>
              <a:t>2.Экскурсии на природу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187450" y="4437063"/>
            <a:ext cx="3216275" cy="1368425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b="1" dirty="0">
                <a:solidFill>
                  <a:srgbClr val="007000"/>
                </a:solidFill>
              </a:rPr>
              <a:t>3</a:t>
            </a:r>
            <a:r>
              <a:rPr lang="ru-RU" sz="2000" b="1" dirty="0">
                <a:solidFill>
                  <a:srgbClr val="007000"/>
                </a:solidFill>
              </a:rPr>
              <a:t>.Трудовая деятельность в уголке природы, на участке и на огороде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040313" y="4652963"/>
            <a:ext cx="2987675" cy="936625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007000"/>
                </a:solidFill>
              </a:rPr>
              <a:t>6.Опытная деятельность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832475" y="2420938"/>
            <a:ext cx="3060700" cy="863600"/>
          </a:xfrm>
          <a:prstGeom prst="round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000" b="1" dirty="0">
                <a:solidFill>
                  <a:srgbClr val="007000"/>
                </a:solidFill>
              </a:rPr>
              <a:t>4.Чтение литературы, заучивание стихов, пословиц, поговорок 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508625" y="3429000"/>
            <a:ext cx="3024188" cy="936625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000" b="1" dirty="0">
                <a:solidFill>
                  <a:srgbClr val="007000"/>
                </a:solidFill>
              </a:rPr>
              <a:t>5.Дидактические, подвижные и сюжетно-ролевые игры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421063" y="5789613"/>
            <a:ext cx="3238500" cy="863600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7000"/>
                </a:solidFill>
              </a:rPr>
              <a:t>7.Наблюдение за растительным и животным миром, за трудом взрослых</a:t>
            </a:r>
          </a:p>
        </p:txBody>
      </p:sp>
      <p:cxnSp>
        <p:nvCxnSpPr>
          <p:cNvPr id="20" name="Прямая со стрелкой 19"/>
          <p:cNvCxnSpPr>
            <a:stCxn id="4" idx="2"/>
          </p:cNvCxnSpPr>
          <p:nvPr/>
        </p:nvCxnSpPr>
        <p:spPr>
          <a:xfrm>
            <a:off x="4608513" y="1989138"/>
            <a:ext cx="3205162" cy="431800"/>
          </a:xfrm>
          <a:prstGeom prst="straightConnector1">
            <a:avLst/>
          </a:prstGeom>
          <a:ln w="38100">
            <a:solidFill>
              <a:srgbClr val="007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4" idx="2"/>
            <a:endCxn id="12" idx="0"/>
          </p:cNvCxnSpPr>
          <p:nvPr/>
        </p:nvCxnSpPr>
        <p:spPr>
          <a:xfrm flipH="1">
            <a:off x="2724150" y="1989138"/>
            <a:ext cx="1884363" cy="1439862"/>
          </a:xfrm>
          <a:prstGeom prst="straightConnector1">
            <a:avLst/>
          </a:prstGeom>
          <a:ln>
            <a:solidFill>
              <a:srgbClr val="007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4643438" y="2000250"/>
            <a:ext cx="1841500" cy="1441450"/>
          </a:xfrm>
          <a:prstGeom prst="straightConnector1">
            <a:avLst/>
          </a:prstGeom>
          <a:ln w="38100">
            <a:solidFill>
              <a:srgbClr val="007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4" idx="2"/>
            <a:endCxn id="12" idx="0"/>
          </p:cNvCxnSpPr>
          <p:nvPr/>
        </p:nvCxnSpPr>
        <p:spPr>
          <a:xfrm flipH="1">
            <a:off x="2724150" y="1989138"/>
            <a:ext cx="1884363" cy="1439862"/>
          </a:xfrm>
          <a:prstGeom prst="straightConnector1">
            <a:avLst/>
          </a:prstGeom>
          <a:ln w="38100">
            <a:solidFill>
              <a:srgbClr val="007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4" idx="2"/>
          </p:cNvCxnSpPr>
          <p:nvPr/>
        </p:nvCxnSpPr>
        <p:spPr>
          <a:xfrm flipH="1">
            <a:off x="3421063" y="1989138"/>
            <a:ext cx="1187450" cy="2879725"/>
          </a:xfrm>
          <a:prstGeom prst="straightConnector1">
            <a:avLst/>
          </a:prstGeom>
          <a:ln w="38100">
            <a:solidFill>
              <a:srgbClr val="007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4" idx="2"/>
          </p:cNvCxnSpPr>
          <p:nvPr/>
        </p:nvCxnSpPr>
        <p:spPr>
          <a:xfrm>
            <a:off x="4608513" y="1989138"/>
            <a:ext cx="1657350" cy="2879725"/>
          </a:xfrm>
          <a:prstGeom prst="straightConnector1">
            <a:avLst/>
          </a:prstGeom>
          <a:ln w="38100">
            <a:solidFill>
              <a:srgbClr val="007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16200000" flipH="1">
            <a:off x="2736850" y="3549650"/>
            <a:ext cx="4103688" cy="433388"/>
          </a:xfrm>
          <a:prstGeom prst="straightConnector1">
            <a:avLst/>
          </a:prstGeom>
          <a:ln w="38100">
            <a:solidFill>
              <a:srgbClr val="007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ctrTitle"/>
          </p:nvPr>
        </p:nvSpPr>
        <p:spPr>
          <a:xfrm>
            <a:off x="611188" y="836613"/>
            <a:ext cx="7772400" cy="663575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7000"/>
                </a:solidFill>
              </a:rPr>
              <a:t>В нашем уголке природы представлены:</a:t>
            </a:r>
          </a:p>
        </p:txBody>
      </p:sp>
      <p:sp>
        <p:nvSpPr>
          <p:cNvPr id="2048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50" y="1500188"/>
            <a:ext cx="6400800" cy="4105275"/>
          </a:xfrm>
        </p:spPr>
        <p:txBody>
          <a:bodyPr/>
          <a:lstStyle/>
          <a:p>
            <a:pPr marL="342900" indent="-342900" algn="l">
              <a:buFontTx/>
              <a:buBlip>
                <a:blip r:embed="rId2"/>
              </a:buBlip>
            </a:pPr>
            <a:r>
              <a:rPr lang="ru-RU" sz="1800" b="1" dirty="0" smtClean="0">
                <a:solidFill>
                  <a:srgbClr val="007000"/>
                </a:solidFill>
              </a:rPr>
              <a:t>Комнатные растения;</a:t>
            </a:r>
          </a:p>
          <a:p>
            <a:pPr marL="342900" indent="-342900" algn="l">
              <a:buFontTx/>
              <a:buBlip>
                <a:blip r:embed="rId2"/>
              </a:buBlip>
            </a:pPr>
            <a:r>
              <a:rPr lang="ru-RU" sz="1800" b="1" dirty="0" smtClean="0">
                <a:solidFill>
                  <a:srgbClr val="007000"/>
                </a:solidFill>
              </a:rPr>
              <a:t>Лейки, ведерки, грабельки, совочки для ухода за растениями;</a:t>
            </a:r>
          </a:p>
          <a:p>
            <a:pPr marL="342900" indent="-342900" algn="l">
              <a:buFontTx/>
              <a:buBlip>
                <a:blip r:embed="rId2"/>
              </a:buBlip>
            </a:pPr>
            <a:r>
              <a:rPr lang="ru-RU" sz="1800" b="1" dirty="0" smtClean="0">
                <a:solidFill>
                  <a:srgbClr val="007000"/>
                </a:solidFill>
              </a:rPr>
              <a:t>Иллюстрации и картины «Времена года»;</a:t>
            </a:r>
          </a:p>
          <a:p>
            <a:pPr marL="342900" indent="-342900" algn="l">
              <a:buFontTx/>
              <a:buBlip>
                <a:blip r:embed="rId2"/>
              </a:buBlip>
            </a:pPr>
            <a:r>
              <a:rPr lang="ru-RU" sz="1800" b="1" dirty="0" smtClean="0">
                <a:solidFill>
                  <a:srgbClr val="007000"/>
                </a:solidFill>
              </a:rPr>
              <a:t>Центр для игр «Песок - вода»;</a:t>
            </a:r>
          </a:p>
          <a:p>
            <a:pPr marL="342900" indent="-342900" algn="l">
              <a:buFontTx/>
              <a:buBlip>
                <a:blip r:embed="rId2"/>
              </a:buBlip>
            </a:pPr>
            <a:r>
              <a:rPr lang="ru-RU" sz="1800" b="1" dirty="0" smtClean="0">
                <a:solidFill>
                  <a:srgbClr val="007000"/>
                </a:solidFill>
              </a:rPr>
              <a:t>Картотека игр в центре «Песок - вода»;</a:t>
            </a:r>
          </a:p>
          <a:p>
            <a:pPr marL="342900" indent="-342900" algn="l">
              <a:buFontTx/>
              <a:buBlip>
                <a:blip r:embed="rId2"/>
              </a:buBlip>
            </a:pPr>
            <a:r>
              <a:rPr lang="ru-RU" sz="1800" b="1" dirty="0" smtClean="0">
                <a:solidFill>
                  <a:srgbClr val="007000"/>
                </a:solidFill>
              </a:rPr>
              <a:t>Дидактические игры по экологическому воспитанию;</a:t>
            </a:r>
          </a:p>
          <a:p>
            <a:pPr marL="342900" indent="-342900" algn="l">
              <a:buFontTx/>
              <a:buBlip>
                <a:blip r:embed="rId2"/>
              </a:buBlip>
            </a:pPr>
            <a:r>
              <a:rPr lang="ru-RU" sz="1800" b="1" dirty="0" smtClean="0">
                <a:solidFill>
                  <a:srgbClr val="007000"/>
                </a:solidFill>
              </a:rPr>
              <a:t>Предметные картинки «Домашние животные и их детеныши», «Времена года», «Дикие животные», «Овощи и фрукты» и др.;</a:t>
            </a:r>
          </a:p>
          <a:p>
            <a:pPr marL="342900" indent="-342900" algn="l">
              <a:buFontTx/>
              <a:buBlip>
                <a:blip r:embed="rId2"/>
              </a:buBlip>
            </a:pPr>
            <a:r>
              <a:rPr lang="ru-RU" sz="1800" b="1" dirty="0" smtClean="0">
                <a:solidFill>
                  <a:srgbClr val="007000"/>
                </a:solidFill>
              </a:rPr>
              <a:t>Фигурки домашних и диких животных; овощей и фруктов;</a:t>
            </a:r>
          </a:p>
          <a:p>
            <a:pPr marL="342900" indent="-342900" algn="l">
              <a:buFontTx/>
              <a:buBlip>
                <a:blip r:embed="rId2"/>
              </a:buBlip>
            </a:pPr>
            <a:r>
              <a:rPr lang="ru-RU" sz="1800" b="1" dirty="0" smtClean="0">
                <a:solidFill>
                  <a:srgbClr val="007000"/>
                </a:solidFill>
              </a:rPr>
              <a:t>Художественная литература про животных (сказки, песни, потешки);</a:t>
            </a:r>
          </a:p>
          <a:p>
            <a:pPr marL="342900" indent="-342900" algn="l">
              <a:buFontTx/>
              <a:buBlip>
                <a:blip r:embed="rId2"/>
              </a:buBlip>
            </a:pPr>
            <a:r>
              <a:rPr lang="ru-RU" sz="1800" b="1" dirty="0" smtClean="0">
                <a:solidFill>
                  <a:srgbClr val="007000"/>
                </a:solidFill>
              </a:rPr>
              <a:t>Природный материал (листья, шишки, камни, ракушки и т.д.).</a:t>
            </a:r>
          </a:p>
          <a:p>
            <a:pPr marL="342900" indent="-342900">
              <a:buFontTx/>
              <a:buBlip>
                <a:blip r:embed="rId3"/>
              </a:buBlip>
            </a:pPr>
            <a:endParaRPr lang="ru-RU" sz="1800" b="1" dirty="0" smtClean="0">
              <a:solidFill>
                <a:srgbClr val="007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ТО Лаборатория\DSC0040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7624" y="908720"/>
            <a:ext cx="6912768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2"/>
          <p:cNvSpPr>
            <a:spLocks noGrp="1"/>
          </p:cNvSpPr>
          <p:nvPr>
            <p:ph type="title" idx="4294967295"/>
          </p:nvPr>
        </p:nvSpPr>
        <p:spPr>
          <a:xfrm>
            <a:off x="285750" y="642938"/>
            <a:ext cx="8680450" cy="1152525"/>
          </a:xfrm>
        </p:spPr>
        <p:txBody>
          <a:bodyPr/>
          <a:lstStyle/>
          <a:p>
            <a:r>
              <a:rPr lang="ru-RU" sz="3200" b="1" u="sng" dirty="0" smtClean="0">
                <a:solidFill>
                  <a:srgbClr val="007000"/>
                </a:solidFill>
              </a:rPr>
              <a:t>Оборудование опытно-экспериментальной деятельности: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214282" y="1928802"/>
          <a:ext cx="3106604" cy="3571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1" name="Picture 3" descr="F:\ФОТО Лаборатория\DSC00419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635896" y="2060848"/>
            <a:ext cx="5184576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2" name="Прямоугольник 1"/>
          <p:cNvSpPr>
            <a:spLocks noChangeArrowheads="1"/>
          </p:cNvSpPr>
          <p:nvPr/>
        </p:nvSpPr>
        <p:spPr bwMode="auto">
          <a:xfrm>
            <a:off x="857250" y="642938"/>
            <a:ext cx="7286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u="sng" dirty="0">
                <a:solidFill>
                  <a:srgbClr val="007000"/>
                </a:solidFill>
              </a:rPr>
              <a:t>Экологическая тропа: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72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340768"/>
            <a:ext cx="3672408" cy="2952328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5123" name="Picture 3" descr="F:\участок д.сада и яблоч. спас 2015г\101MSDCF\DSC0056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4008" y="2708920"/>
            <a:ext cx="3960440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2898</TotalTime>
  <Words>506</Words>
  <Application>Microsoft Office PowerPoint</Application>
  <PresentationFormat>Экран (4:3)</PresentationFormat>
  <Paragraphs>71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Оформление по умолчанию</vt:lpstr>
      <vt:lpstr>«Воспитание экологической культуры у детей дошкольного возраста в контексте ФГОС» </vt:lpstr>
      <vt:lpstr>       АКТУАЛЬНОСТЬ</vt:lpstr>
      <vt:lpstr>Посадка аллеи березок ко Дню Победы </vt:lpstr>
      <vt:lpstr>                                                                        </vt:lpstr>
      <vt:lpstr>Модель взаимодействия педагога с  детьми дошкольного       возраста:</vt:lpstr>
      <vt:lpstr>В нашем уголке природы представлены:</vt:lpstr>
      <vt:lpstr>Слайд 7</vt:lpstr>
      <vt:lpstr>Оборудование опытно-экспериментальной деятельности:</vt:lpstr>
      <vt:lpstr>Слайд 9</vt:lpstr>
      <vt:lpstr>Слайд 10</vt:lpstr>
      <vt:lpstr>Слайд 11</vt:lpstr>
      <vt:lpstr>НОД по экологии «В гостях у Феи Радуги»:</vt:lpstr>
      <vt:lpstr>Слайд 13</vt:lpstr>
      <vt:lpstr>  ООД по экологии в библиотеке: </vt:lpstr>
      <vt:lpstr>Слайд 15</vt:lpstr>
      <vt:lpstr>Модель взаимодействия педагога с родителями:</vt:lpstr>
      <vt:lpstr>Слайд 17</vt:lpstr>
      <vt:lpstr>Слайд 18</vt:lpstr>
      <vt:lpstr>Выводы: </vt:lpstr>
      <vt:lpstr>          Спасибо за внимание !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VOVAN</cp:lastModifiedBy>
  <cp:revision>292</cp:revision>
  <dcterms:created xsi:type="dcterms:W3CDTF">2012-08-12T16:04:58Z</dcterms:created>
  <dcterms:modified xsi:type="dcterms:W3CDTF">2017-10-17T17:16:04Z</dcterms:modified>
</cp:coreProperties>
</file>