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56" r:id="rId3"/>
    <p:sldId id="258" r:id="rId4"/>
    <p:sldId id="257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BAF2E9-4F64-4896-820C-1BDE17876F5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A6C9B2-64F1-43F2-BD5F-FC5803D345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91369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«Что за прелесть эти сказки?</a:t>
            </a:r>
            <a:endParaRPr lang="ru-RU" sz="4800" b="1" cap="none" spc="0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743575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Каждая есть поэма!»</a:t>
            </a:r>
            <a:endParaRPr lang="ru-RU" sz="4800" b="1" cap="none" spc="0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5373216"/>
            <a:ext cx="36931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А.С. Пушкин</a:t>
            </a:r>
            <a:endParaRPr lang="ru-RU" sz="4400" b="1" cap="none" spc="0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" name="Рисунок 5" descr="PALEKH_Pushkin_kop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212976"/>
            <a:ext cx="3273552" cy="3486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Above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908720"/>
          <a:ext cx="8640960" cy="546793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56184"/>
                <a:gridCol w="3384376"/>
                <a:gridCol w="3600400"/>
              </a:tblGrid>
              <a:tr h="1109293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«Белоснежка и семь гномов»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«Сказка о мертвой царевне и о семи богатырях»</a:t>
                      </a:r>
                    </a:p>
                  </a:txBody>
                  <a:tcPr/>
                </a:tc>
              </a:tr>
              <a:tr h="301093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Развязка сюжета</a:t>
                      </a:r>
                    </a:p>
                    <a:p>
                      <a:r>
                        <a:rPr lang="ru-RU" sz="2800" dirty="0" smtClean="0"/>
                        <a:t>(финал сказки)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Мачеху казнят.</a:t>
                      </a:r>
                    </a:p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Добро побеждает зло. 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Зло наказано.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Мачеха умирает от тоски, злобы и зависти.</a:t>
                      </a:r>
                    </a:p>
                    <a:p>
                      <a:r>
                        <a:rPr lang="ru-RU" sz="2800" dirty="0" smtClean="0"/>
                        <a:t>Добро побеждает зло.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Зло наказано.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Торжествует любовь!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412776"/>
          <a:ext cx="8496943" cy="3609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13712"/>
                <a:gridCol w="3165034"/>
                <a:gridCol w="3818197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«Белоснежка и семь гномов»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«Сказка о мертвой царевне и о семи богатырях»</a:t>
                      </a:r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Язык сказки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Проза. </a:t>
                      </a:r>
                    </a:p>
                    <a:p>
                      <a:r>
                        <a:rPr lang="ru-RU" sz="3200" dirty="0" smtClean="0"/>
                        <a:t>Язык намеренно приближен к народному.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 стихах.</a:t>
                      </a:r>
                    </a:p>
                    <a:p>
                      <a:r>
                        <a:rPr lang="ru-RU" sz="3200" baseline="0" dirty="0" smtClean="0"/>
                        <a:t> Красивый литературный язык.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980728"/>
            <a:ext cx="873219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Тема урока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: Сравнение сказки 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братьев Гримм «Белоснежка» и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Сказки А.С. Пушкина «Сказка о мертвой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царевне и о семи богатырях»</a:t>
            </a:r>
          </a:p>
          <a:p>
            <a:endParaRPr lang="ru-RU" sz="3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– сравнить сказки.</a:t>
            </a:r>
          </a:p>
          <a:p>
            <a:endParaRPr lang="ru-RU" sz="3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Вопрос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: Чем похожи и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чем отличаются сказки?</a:t>
            </a:r>
            <a:endParaRPr lang="ru-RU" sz="3600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39552" y="1700808"/>
            <a:ext cx="2880320" cy="273630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Я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4283968" y="836712"/>
            <a:ext cx="4104456" cy="1956800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научился лучше</a:t>
            </a:r>
          </a:p>
          <a:p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сравнивать сказки?</a:t>
            </a:r>
          </a:p>
          <a:p>
            <a:pPr algn="ctr"/>
            <a:endParaRPr lang="ru-RU" dirty="0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4355976" y="3501008"/>
            <a:ext cx="4464496" cy="2388848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открыл что-то 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 новое</a:t>
            </a:r>
            <a:endParaRPr lang="ru-RU" sz="32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в известной сказке?</a:t>
            </a:r>
          </a:p>
        </p:txBody>
      </p:sp>
      <p:sp>
        <p:nvSpPr>
          <p:cNvPr id="15" name="Стрелка вправо 14"/>
          <p:cNvSpPr/>
          <p:nvPr/>
        </p:nvSpPr>
        <p:spPr>
          <a:xfrm rot="20266790">
            <a:off x="3221981" y="1947122"/>
            <a:ext cx="978408" cy="2880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61514">
            <a:off x="3077964" y="4107362"/>
            <a:ext cx="978408" cy="2880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1277927723_1277503278_shutterstock_19393759.jpg"/>
          <p:cNvPicPr>
            <a:picLocks noChangeAspect="1"/>
          </p:cNvPicPr>
          <p:nvPr/>
        </p:nvPicPr>
        <p:blipFill>
          <a:blip r:embed="rId2" cstate="print"/>
          <a:srcRect l="16002" r="22105"/>
          <a:stretch>
            <a:fillRect/>
          </a:stretch>
        </p:blipFill>
        <p:spPr>
          <a:xfrm>
            <a:off x="1475656" y="404664"/>
            <a:ext cx="1008112" cy="16288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exclamation-mark-6906263.jpg"/>
          <p:cNvPicPr>
            <a:picLocks noChangeAspect="1"/>
          </p:cNvPicPr>
          <p:nvPr/>
        </p:nvPicPr>
        <p:blipFill>
          <a:blip r:embed="rId3" cstate="print"/>
          <a:srcRect l="16450" r="13639" b="11539"/>
          <a:stretch>
            <a:fillRect/>
          </a:stretch>
        </p:blipFill>
        <p:spPr>
          <a:xfrm>
            <a:off x="1547664" y="3717032"/>
            <a:ext cx="1224136" cy="165618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16294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Ш.Перро</a:t>
            </a:r>
          </a:p>
          <a:p>
            <a:pPr algn="ctr"/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 Г.Х.Андерсен С.Т.Аксаков</a:t>
            </a:r>
          </a:p>
          <a:p>
            <a:pPr algn="ctr"/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2">
                    <a:lumMod val="50000"/>
                  </a:schemeClr>
                </a:solidFill>
              </a:rPr>
              <a:t>Я.и </a:t>
            </a: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В.Гримм</a:t>
            </a:r>
          </a:p>
          <a:p>
            <a:pPr algn="ctr"/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2">
                    <a:lumMod val="50000"/>
                  </a:schemeClr>
                </a:solidFill>
              </a:rPr>
              <a:t>А.С. </a:t>
            </a:r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Пушкин</a:t>
            </a:r>
          </a:p>
          <a:p>
            <a:pPr algn="ctr"/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6000" i="1" dirty="0">
                <a:solidFill>
                  <a:schemeClr val="accent2">
                    <a:lumMod val="50000"/>
                  </a:schemeClr>
                </a:solidFill>
              </a:rPr>
              <a:t>А. Афанасьев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040" y="1772816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Ш.Перро             С. Т. Аксаков</a:t>
            </a:r>
          </a:p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 Г.Х.Андерсен     А.С. Пушкин </a:t>
            </a:r>
          </a:p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Я.и В.Гримм       А. Афанасьев</a:t>
            </a:r>
          </a:p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800" dirty="0"/>
          </a:p>
        </p:txBody>
      </p:sp>
      <p:sp>
        <p:nvSpPr>
          <p:cNvPr id="3" name="Стрелка вправо 2"/>
          <p:cNvSpPr/>
          <p:nvPr/>
        </p:nvSpPr>
        <p:spPr>
          <a:xfrm rot="19618697">
            <a:off x="3987425" y="3236844"/>
            <a:ext cx="978408" cy="1891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980728"/>
            <a:ext cx="873219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Тема урока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: Сравнение сказки 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братьев Гримм «Белоснежка» и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Сказки А.С. Пушкина «Сказка о мертвой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царевне и о семи богатырях»</a:t>
            </a:r>
          </a:p>
          <a:p>
            <a:endParaRPr lang="ru-RU" sz="3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Задача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– сравнить сказки.</a:t>
            </a:r>
          </a:p>
          <a:p>
            <a:endParaRPr lang="ru-RU" sz="3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accent2">
                    <a:lumMod val="50000"/>
                  </a:schemeClr>
                </a:solidFill>
              </a:rPr>
              <a:t>Вопрос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: Чем похожи и</a:t>
            </a:r>
          </a:p>
          <a:p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чем отличаются сказки?</a:t>
            </a:r>
            <a:endParaRPr lang="ru-RU" sz="3600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px-Gri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3384376" cy="3668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_4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340768"/>
            <a:ext cx="3240360" cy="36205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11560" y="5229200"/>
            <a:ext cx="34533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err="1" smtClean="0">
                <a:solidFill>
                  <a:schemeClr val="accent2">
                    <a:lumMod val="50000"/>
                  </a:schemeClr>
                </a:solidFill>
              </a:rPr>
              <a:t>Якоб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и Вильгельм</a:t>
            </a:r>
          </a:p>
          <a:p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Гримм      1812 г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5301208"/>
            <a:ext cx="40509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Александр Сергеевич</a:t>
            </a:r>
          </a:p>
          <a:p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Пушкин      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1833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г.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76672"/>
            <a:ext cx="559255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1.Авторство</a:t>
            </a:r>
            <a:endParaRPr lang="ru-RU" sz="4800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2.Название</a:t>
            </a:r>
            <a:endParaRPr lang="ru-RU" sz="4800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800" i="1" dirty="0">
                <a:solidFill>
                  <a:schemeClr val="accent2">
                    <a:lumMod val="50000"/>
                  </a:schemeClr>
                </a:solidFill>
              </a:rPr>
              <a:t>3.Герои сказки:</a:t>
            </a:r>
          </a:p>
          <a:p>
            <a:r>
              <a:rPr lang="ru-RU" sz="4800" i="1" dirty="0">
                <a:solidFill>
                  <a:schemeClr val="accent2">
                    <a:lumMod val="50000"/>
                  </a:schemeClr>
                </a:solidFill>
              </a:rPr>
              <a:t>- положительные</a:t>
            </a:r>
          </a:p>
          <a:p>
            <a:r>
              <a:rPr lang="ru-RU" sz="4800" i="1" dirty="0">
                <a:solidFill>
                  <a:schemeClr val="accent2">
                    <a:lumMod val="50000"/>
                  </a:schemeClr>
                </a:solidFill>
              </a:rPr>
              <a:t>-отрицательные</a:t>
            </a:r>
          </a:p>
          <a:p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4.Сюжет</a:t>
            </a:r>
            <a:endParaRPr lang="ru-RU" sz="4800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800" i="1" dirty="0">
                <a:solidFill>
                  <a:schemeClr val="accent2">
                    <a:lumMod val="50000"/>
                  </a:schemeClr>
                </a:solidFill>
              </a:rPr>
              <a:t>5.Развязка </a:t>
            </a:r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сюжета</a:t>
            </a:r>
            <a:endParaRPr lang="ru-RU" sz="4800" i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800" i="1" dirty="0">
                <a:solidFill>
                  <a:schemeClr val="accent2">
                    <a:lumMod val="50000"/>
                  </a:schemeClr>
                </a:solidFill>
              </a:rPr>
              <a:t>6.Язык сказки</a:t>
            </a:r>
          </a:p>
          <a:p>
            <a:endParaRPr lang="ru-RU" sz="48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980728"/>
          <a:ext cx="8748465" cy="537652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944216"/>
                <a:gridCol w="3312368"/>
                <a:gridCol w="3491881"/>
              </a:tblGrid>
              <a:tr h="1014608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«Белоснежка и семь гномов»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«Сказка о мертвой царевне и о семи богатырях»</a:t>
                      </a:r>
                      <a:endParaRPr lang="ru-RU" dirty="0"/>
                    </a:p>
                  </a:txBody>
                  <a:tcPr/>
                </a:tc>
              </a:tr>
              <a:tr h="14494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Авторы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Братья Гримм, немецкие сказочники, переработали народную сказку.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А.С. Пушкин, русский поэт,</a:t>
                      </a:r>
                      <a:r>
                        <a:rPr lang="ru-RU" sz="1800" baseline="0" dirty="0" smtClean="0"/>
                        <a:t> Обработал народную сказку и создал литературную сказку.</a:t>
                      </a:r>
                      <a:endParaRPr lang="ru-RU" sz="1800" dirty="0"/>
                    </a:p>
                  </a:txBody>
                  <a:tcPr/>
                </a:tc>
              </a:tr>
              <a:tr h="14494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Название сказки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 названии указана главная героиня и</a:t>
                      </a:r>
                      <a:r>
                        <a:rPr lang="ru-RU" sz="1800" baseline="0" dirty="0" smtClean="0"/>
                        <a:t> семь помощников - гномов.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В названии указана главная героиня и</a:t>
                      </a:r>
                      <a:r>
                        <a:rPr lang="ru-RU" sz="1800" baseline="0" dirty="0" smtClean="0"/>
                        <a:t> семь помощников – русских богатырей.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</a:tr>
              <a:tr h="14494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Герои сказки:</a:t>
                      </a:r>
                    </a:p>
                    <a:p>
                      <a:r>
                        <a:rPr lang="ru-RU" sz="1800" dirty="0" smtClean="0"/>
                        <a:t>положительные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отрицательные</a:t>
                      </a:r>
                    </a:p>
                    <a:p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Белоснежка, 7 гномов, принц.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Мачеха.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Царевна, 7 богатырей, королевич </a:t>
                      </a:r>
                      <a:r>
                        <a:rPr lang="ru-RU" sz="1800" dirty="0" err="1" smtClean="0"/>
                        <a:t>Елисей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Мачеха.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9" y="764704"/>
          <a:ext cx="8640960" cy="568863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12167"/>
                <a:gridCol w="3456384"/>
                <a:gridCol w="3672409"/>
              </a:tblGrid>
              <a:tr h="1210347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«Белоснежка и семь гномов»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«Сказка о мертвой царевне и о семи богатырях»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47828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Сюжет </a:t>
                      </a:r>
                    </a:p>
                    <a:p>
                      <a:r>
                        <a:rPr lang="ru-RU" sz="2000" dirty="0" smtClean="0"/>
                        <a:t>(основные события сказки)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Рождение девочки у королевы-матери.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Смерть королевы-матери.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Женитьба короля.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Разговор мачехи с</a:t>
                      </a:r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зеркальцем.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Псарь по приказу отводит Белоснежку в лес.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Рождение девочки у царицы-матери.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Смерть царицы-матери.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Женитьба царя.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Разговор мачехи с зеркальцем.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Чернавка</a:t>
                      </a:r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приказу отводит царевну в лес.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908720"/>
          <a:ext cx="8784978" cy="53949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24114"/>
                <a:gridCol w="3395873"/>
                <a:gridCol w="376499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«Белоснежка и семь гномов»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«Сказка о мертвой царевне и о семи богатырях»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Сюжет </a:t>
                      </a:r>
                    </a:p>
                    <a:p>
                      <a:r>
                        <a:rPr lang="ru-RU" sz="1800" dirty="0" smtClean="0"/>
                        <a:t>(основные события сказки)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Белоснежка у семи гномов.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Королева узнает, что Белоснежка жива</a:t>
                      </a:r>
                      <a:r>
                        <a:rPr lang="ru-RU" baseline="0" dirty="0" smtClean="0"/>
                        <a:t> и пытается ее извести.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Королева 3 раза делает Белоснежке подарки, которые приводят к ее смерти.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Спасение Белоснежки.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Свадьба.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Смерть королевы.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Царевна в лесу у семи богатырей.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Царица узнает, что царевна жива</a:t>
                      </a:r>
                      <a:r>
                        <a:rPr lang="ru-RU" baseline="0" dirty="0" smtClean="0"/>
                        <a:t> и пытается ее извести.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Царица дарит царевне яблоко, которое приводит к ее смерти.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Поиски Королевича </a:t>
                      </a:r>
                      <a:r>
                        <a:rPr lang="ru-RU" baseline="0" dirty="0" err="1" smtClean="0"/>
                        <a:t>Елисея</a:t>
                      </a:r>
                      <a:r>
                        <a:rPr lang="ru-RU" baseline="0" dirty="0" smtClean="0"/>
                        <a:t>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Спасение царевны.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Смерть царицы.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Свадьба.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530</Words>
  <Application>Microsoft Office PowerPoint</Application>
  <PresentationFormat>Экран (4:3)</PresentationFormat>
  <Paragraphs>154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2017-02-07T18:34:19Z</dcterms:created>
  <dcterms:modified xsi:type="dcterms:W3CDTF">2017-02-08T17:57:13Z</dcterms:modified>
</cp:coreProperties>
</file>