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5" r:id="rId3"/>
    <p:sldId id="276" r:id="rId4"/>
    <p:sldId id="258" r:id="rId5"/>
    <p:sldId id="277" r:id="rId6"/>
    <p:sldId id="278" r:id="rId7"/>
    <p:sldId id="279" r:id="rId8"/>
    <p:sldId id="280" r:id="rId9"/>
    <p:sldId id="281" r:id="rId10"/>
    <p:sldId id="282" r:id="rId11"/>
    <p:sldId id="283" r:id="rId12"/>
    <p:sldId id="284" r:id="rId13"/>
    <p:sldId id="285" r:id="rId14"/>
    <p:sldId id="286" r:id="rId15"/>
    <p:sldId id="268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  <a:srgbClr val="FF0000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808" autoAdjust="0"/>
    <p:restoredTop sz="90929"/>
  </p:normalViewPr>
  <p:slideViewPr>
    <p:cSldViewPr>
      <p:cViewPr varScale="1">
        <p:scale>
          <a:sx n="68" d="100"/>
          <a:sy n="68" d="100"/>
        </p:scale>
        <p:origin x="1842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B7296E-34B3-4C0B-A13F-41B83CFE14F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BD83C6-C484-4A68-BCBA-3CC5CE8032F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123110-6C4D-4626-97F7-4CE0607B6B5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r>
              <a:rPr lang="ru-RU" smtClean="0"/>
              <a:t>Вставка клипа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339BDA3-E035-4B29-9276-2596A67E4AD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377F2F-6BA3-448C-9893-E124AA8B41A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39D3F9-5D7D-4AF7-9478-909C97545DD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B1DBAE-DA34-45ED-8686-F7E9C5EEB7F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806C92-AE7F-46FD-9023-1EA7181CC9F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4E67D3-AC41-4FD1-933D-48E708FEF61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472E26-0567-4E94-AB7C-058C991160F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3C018D-C2B2-421D-8B7B-16603D820BA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D2DCE0-EC36-4258-9F29-CCB39C7AD94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1DFF527-2133-4674-A207-36F840CC4D1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85800" y="642918"/>
            <a:ext cx="7772400" cy="3929089"/>
          </a:xfrm>
        </p:spPr>
        <p:txBody>
          <a:bodyPr/>
          <a:lstStyle/>
          <a:p>
            <a:r>
              <a:rPr lang="ru-RU" b="1" dirty="0" smtClean="0">
                <a:latin typeface="Monotype Corsiva" pitchFamily="66" charset="0"/>
              </a:rPr>
              <a:t>Организация исследовательской деятельности по экологии с детьми дошкольного возраста </a:t>
            </a:r>
            <a:endParaRPr lang="ru-RU" b="1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3357554" y="4786322"/>
            <a:ext cx="5429288" cy="1714512"/>
          </a:xfrm>
        </p:spPr>
        <p:txBody>
          <a:bodyPr/>
          <a:lstStyle/>
          <a:p>
            <a:r>
              <a:rPr lang="ru-RU" sz="2800" b="1" dirty="0" smtClean="0">
                <a:latin typeface="Monotype Corsiva" pitchFamily="66" charset="0"/>
              </a:rPr>
              <a:t>Воспитатель МБДОУ </a:t>
            </a:r>
            <a:r>
              <a:rPr lang="ru-RU" sz="2800" b="1" dirty="0" err="1" smtClean="0">
                <a:latin typeface="Monotype Corsiva" pitchFamily="66" charset="0"/>
              </a:rPr>
              <a:t>д</a:t>
            </a:r>
            <a:r>
              <a:rPr lang="ru-RU" sz="2800" b="1" dirty="0" smtClean="0">
                <a:latin typeface="Monotype Corsiva" pitchFamily="66" charset="0"/>
              </a:rPr>
              <a:t>/с № 76</a:t>
            </a:r>
          </a:p>
          <a:p>
            <a:r>
              <a:rPr lang="ru-RU" sz="2800" b="1" dirty="0" err="1" smtClean="0">
                <a:latin typeface="Monotype Corsiva" pitchFamily="66" charset="0"/>
              </a:rPr>
              <a:t>Лопырева</a:t>
            </a:r>
            <a:r>
              <a:rPr lang="ru-RU" sz="2800" b="1" dirty="0" smtClean="0">
                <a:latin typeface="Monotype Corsiva" pitchFamily="66" charset="0"/>
              </a:rPr>
              <a:t> Т.Е </a:t>
            </a:r>
          </a:p>
        </p:txBody>
      </p:sp>
      <p:pic>
        <p:nvPicPr>
          <p:cNvPr id="4" name="Рисунок 3" descr="3269813-55385a97e85f2ff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500438"/>
            <a:ext cx="3643306" cy="314327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490537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dirty="0" smtClean="0"/>
              <a:t>Ступени второго этапа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836613"/>
            <a:ext cx="8229600" cy="521811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800" dirty="0" smtClean="0"/>
              <a:t>на </a:t>
            </a:r>
            <a:r>
              <a:rPr lang="ru-RU" sz="2800" i="1" dirty="0" smtClean="0"/>
              <a:t>первой ступени </a:t>
            </a:r>
            <a:r>
              <a:rPr lang="ru-RU" sz="2800" dirty="0" smtClean="0"/>
              <a:t>используются проблемные и проблемно-игровые ситуации, стимулирующие интерес детей к исследованию. При этом обеспечивается развитие таких исследовательских умений как: умение принять проблему, поставленную взрослым; выдвигать гипотезы ее решения и совместно с воспитателем находить способы решения путем экспериментирования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33375"/>
            <a:ext cx="8229600" cy="5792788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400" dirty="0" smtClean="0"/>
              <a:t>На </a:t>
            </a:r>
            <a:r>
              <a:rPr lang="ru-RU" sz="2400" b="1" i="1" dirty="0" smtClean="0"/>
              <a:t>второй ступени</a:t>
            </a:r>
            <a:r>
              <a:rPr lang="ru-RU" sz="2400" b="1" dirty="0" smtClean="0"/>
              <a:t> </a:t>
            </a:r>
            <a:r>
              <a:rPr lang="ru-RU" sz="2400" dirty="0" smtClean="0"/>
              <a:t>используются проблемные ситуации, активизирующие стремление детей к самостоятельному воспроизведению способов экспериментирования с объектами в новых условиях предметно-развивающей среды (в детском саду и семье) в роли «разведчиков», «путешественников», «испытателей». При этом </a:t>
            </a:r>
            <a:r>
              <a:rPr lang="ru-RU" sz="2400" dirty="0" err="1" smtClean="0"/>
              <a:t>обеспечивется</a:t>
            </a:r>
            <a:r>
              <a:rPr lang="ru-RU" sz="2400" dirty="0" smtClean="0"/>
              <a:t> дальнейшее развитие умений принять проблему, требующую экспериментирования, найти новые способы решения, применить известные способы экспериментирования в новых условиях, получить результат адекватный поставленной цели.  Особое внимание уделяется развитию умения использовать приборы и инструменты для проведения исследования объектов и совместному со взрослыми (родителями, педагогами) созданию несложных приспособлений для экспериментирования. 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76250"/>
            <a:ext cx="8229600" cy="5649913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400" dirty="0" smtClean="0"/>
              <a:t>На </a:t>
            </a:r>
            <a:r>
              <a:rPr lang="ru-RU" sz="2400" b="1" i="1" dirty="0" smtClean="0"/>
              <a:t>третьей ступени</a:t>
            </a:r>
            <a:r>
              <a:rPr lang="ru-RU" sz="2400" b="1" dirty="0" smtClean="0"/>
              <a:t> </a:t>
            </a:r>
            <a:r>
              <a:rPr lang="ru-RU" sz="2400" dirty="0" smtClean="0"/>
              <a:t>используются проблемные ситуации, побуждающие детей к дальнейшему исследованию объектов в совместном экспериментировании с родителями; стимулируются стремление детей самостоятельно отражать ход и результаты эксперимента в виде простейших наглядных схем или условных изображений («Помоги </a:t>
            </a:r>
            <a:r>
              <a:rPr lang="ru-RU" sz="2400" dirty="0" err="1" smtClean="0"/>
              <a:t>Чебурашке</a:t>
            </a:r>
            <a:r>
              <a:rPr lang="ru-RU" sz="2400" dirty="0" smtClean="0"/>
              <a:t> выбрать нужное», «Составь письмо», «Убери лишнее», «Зарисуй», «Найди ошибки», «Проверь»). Особое внимание уделяется дальнейшему развитию необходимых для исследования умений сравнивать, анализировать, обобщать полученную экспериментальным путем информацию об объектах; умение самостоятельно осуществлять элементарный самоконтроль и взаимный контроль по ходу экспериментирования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76250"/>
            <a:ext cx="8229600" cy="5649913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b="1" dirty="0" smtClean="0"/>
              <a:t>На </a:t>
            </a:r>
            <a:r>
              <a:rPr lang="ru-RU" sz="2800" b="1" i="1" dirty="0" smtClean="0"/>
              <a:t>четвертой ступени</a:t>
            </a:r>
            <a:r>
              <a:rPr lang="ru-RU" sz="2800" b="1" dirty="0" smtClean="0"/>
              <a:t> </a:t>
            </a:r>
            <a:r>
              <a:rPr lang="ru-RU" sz="2800" dirty="0" smtClean="0"/>
              <a:t>широко </a:t>
            </a:r>
            <a:r>
              <a:rPr lang="ru-RU" sz="2800" dirty="0" err="1" smtClean="0"/>
              <a:t>использоуются</a:t>
            </a:r>
            <a:r>
              <a:rPr lang="ru-RU" sz="2800" dirty="0" smtClean="0"/>
              <a:t> проблемные ситуации, побуждающие проявление исследовательской активности в условиях  свободного детского экспериментирования «по выбору». При этом обеспечивается свобода выбора объектов экспериментирования, партнеров, схем, вариативных решений. На данной ступени происходит активизация всех групп исследовательских умений в рамках осуществляемых детьми мини-исследований в детском саду и семье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b="1" dirty="0" smtClean="0"/>
              <a:t>Что препятствует развитию исследовательской деятельности ребенка</a:t>
            </a:r>
            <a:r>
              <a:rPr lang="ru-RU" sz="2800" dirty="0" smtClean="0"/>
              <a:t>?</a:t>
            </a:r>
            <a:r>
              <a:rPr lang="ru-RU" sz="2800" b="0" dirty="0" smtClean="0"/>
              <a:t/>
            </a:r>
            <a:br>
              <a:rPr lang="ru-RU" sz="2800" b="0" dirty="0" smtClean="0"/>
            </a:br>
            <a:endParaRPr lang="ru-RU" sz="2800" b="0" dirty="0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28735"/>
            <a:ext cx="8229600" cy="4697427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b="1" dirty="0" smtClean="0"/>
              <a:t>Одинаково неблагоприятными представляются две противоположные ситуации: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 b="1" dirty="0" smtClean="0"/>
          </a:p>
          <a:p>
            <a:pPr marL="457200" indent="-457200" eaLnBrk="1" hangingPunct="1">
              <a:lnSpc>
                <a:spcPct val="80000"/>
              </a:lnSpc>
              <a:buFont typeface="Wingdings" pitchFamily="2" charset="2"/>
              <a:buAutoNum type="arabicPeriod"/>
              <a:defRPr/>
            </a:pPr>
            <a:r>
              <a:rPr lang="ru-RU" sz="2000" b="1" dirty="0" smtClean="0"/>
              <a:t>Условия, при которых все действия ребенка наталкиваются на неизменное сопротивление, тогда всякая активность, прежде всего поисковая, обесценивается в глазах ребенка, воспринимается им как бессмысленная и ведущая к наказанию. Ребенок постепенно убеждается, что поиск опасен  и не сулит удачи. </a:t>
            </a:r>
          </a:p>
          <a:p>
            <a:pPr marL="457200" indent="-457200" eaLnBrk="1" hangingPunct="1">
              <a:lnSpc>
                <a:spcPct val="80000"/>
              </a:lnSpc>
              <a:buFont typeface="Wingdings" pitchFamily="2" charset="2"/>
              <a:buAutoNum type="arabicPeriod"/>
              <a:defRPr/>
            </a:pPr>
            <a:endParaRPr lang="ru-RU" sz="20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/>
              <a:t>2.  </a:t>
            </a:r>
            <a:r>
              <a:rPr lang="ru-RU" sz="2000" b="1" dirty="0" smtClean="0"/>
              <a:t>Если все желания ребенка удовлетворяются немедленно и безо всяких усилий с его стороны, если родители оберегают его от малейшего проявления самостоятельности, если он выключен из контакта со сверстниками, в процессе которого волей-неволей приходится самостоятельно отстаивать свои интересы – потребность в поисковой активности также не развивается, угасает.  </a:t>
            </a:r>
          </a:p>
        </p:txBody>
      </p:sp>
      <p:pic>
        <p:nvPicPr>
          <p:cNvPr id="4" name="Рисунок 3" descr="3269794-3714101b8c4f0074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43670" y="5072050"/>
            <a:ext cx="2500330" cy="1785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2199907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84593582[1]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76262" y="3279830"/>
            <a:ext cx="4867738" cy="336388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792088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Актуальность темы</a:t>
            </a:r>
            <a:endParaRPr lang="ru-RU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5127848"/>
          </a:xfrm>
        </p:spPr>
        <p:txBody>
          <a:bodyPr/>
          <a:lstStyle/>
          <a:p>
            <a:pPr algn="just">
              <a:buNone/>
            </a:pPr>
            <a:r>
              <a:rPr lang="ru-RU" sz="2400" b="1" dirty="0" smtClean="0"/>
              <a:t>Воздействие людей на природу становится более мощным и приобретает планетарный характер.</a:t>
            </a:r>
          </a:p>
          <a:p>
            <a:pPr algn="just">
              <a:buNone/>
            </a:pPr>
            <a:r>
              <a:rPr lang="ru-RU" sz="2400" b="1" dirty="0" smtClean="0"/>
              <a:t>Природа сама не может залечить намеченные ей раны.</a:t>
            </a:r>
          </a:p>
          <a:p>
            <a:pPr algn="just">
              <a:buNone/>
            </a:pPr>
            <a:r>
              <a:rPr lang="ru-RU" sz="2400" b="1" dirty="0" smtClean="0"/>
              <a:t>Дошкольный возраст является </a:t>
            </a:r>
          </a:p>
          <a:p>
            <a:pPr algn="just">
              <a:buNone/>
            </a:pPr>
            <a:r>
              <a:rPr lang="ru-RU" sz="2400" b="1" dirty="0" smtClean="0"/>
              <a:t>важнейшим этапом образования </a:t>
            </a:r>
          </a:p>
          <a:p>
            <a:pPr algn="just">
              <a:buNone/>
            </a:pPr>
            <a:r>
              <a:rPr lang="ru-RU" sz="2400" b="1" dirty="0" smtClean="0"/>
              <a:t>и воспитания детей. Именно в это</a:t>
            </a:r>
          </a:p>
          <a:p>
            <a:pPr algn="just">
              <a:buNone/>
            </a:pPr>
            <a:r>
              <a:rPr lang="ru-RU" sz="2400" b="1" dirty="0" smtClean="0"/>
              <a:t> время формируется  экологические</a:t>
            </a:r>
          </a:p>
          <a:p>
            <a:pPr algn="just">
              <a:buNone/>
            </a:pPr>
            <a:r>
              <a:rPr lang="ru-RU" sz="2400" b="1" dirty="0" smtClean="0"/>
              <a:t> представления, являющиеся </a:t>
            </a:r>
          </a:p>
          <a:p>
            <a:pPr algn="just">
              <a:buNone/>
            </a:pPr>
            <a:r>
              <a:rPr lang="ru-RU" sz="2400" b="1" dirty="0" smtClean="0"/>
              <a:t>основой систематических </a:t>
            </a:r>
          </a:p>
          <a:p>
            <a:pPr algn="just">
              <a:buNone/>
            </a:pPr>
            <a:r>
              <a:rPr lang="ru-RU" sz="2400" b="1" dirty="0" smtClean="0"/>
              <a:t>знаний о природной среде</a:t>
            </a:r>
          </a:p>
          <a:p>
            <a:pPr algn="just">
              <a:buNone/>
            </a:pPr>
            <a:r>
              <a:rPr lang="ru-RU" sz="2400" b="1" dirty="0" smtClean="0"/>
              <a:t> и бережном</a:t>
            </a:r>
          </a:p>
          <a:p>
            <a:pPr algn="just">
              <a:buNone/>
            </a:pPr>
            <a:r>
              <a:rPr lang="ru-RU" sz="2400" b="1" dirty="0" smtClean="0"/>
              <a:t> отношении к ней.</a:t>
            </a:r>
            <a:endParaRPr lang="ru-RU" sz="2400" b="1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rataegus_monogyna_hagtorn[1]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893264"/>
          </a:xfrm>
        </p:spPr>
        <p:txBody>
          <a:bodyPr>
            <a:prstTxWarp prst="textFadeDown">
              <a:avLst/>
            </a:prstTxWarp>
            <a:normAutofit fontScale="90000"/>
          </a:bodyPr>
          <a:lstStyle/>
          <a:p>
            <a:pPr algn="ctr"/>
            <a:r>
              <a:rPr lang="ru-RU" sz="4000" b="1" i="1" dirty="0" smtClean="0">
                <a:ln w="17780" cmpd="sng">
                  <a:noFill/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Цели и задачи формирования экологической культуры:</a:t>
            </a:r>
            <a:br>
              <a:rPr lang="ru-RU" sz="4000" b="1" i="1" dirty="0" smtClean="0">
                <a:ln w="17780" cmpd="sng">
                  <a:noFill/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ru-RU" sz="3100" b="1" i="1" dirty="0" smtClean="0">
                <a:ln w="17780" cmpd="sng">
                  <a:noFill/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Прививать нравственные принципы, моральные и экологические нормы человека будущего, способного жить в гармонии  с обществом и окружающей средой.</a:t>
            </a:r>
            <a:br>
              <a:rPr lang="ru-RU" sz="3100" b="1" i="1" dirty="0" smtClean="0">
                <a:ln w="17780" cmpd="sng">
                  <a:noFill/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ru-RU" sz="3100" b="1" i="1" dirty="0" smtClean="0">
                <a:ln w="17780" cmpd="sng">
                  <a:noFill/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Обеспечение детей знаниями, навыками, ценностными ориентирами, необходимыми для формирования </a:t>
            </a:r>
            <a:r>
              <a:rPr lang="ru-RU" sz="3100" b="1" i="1" dirty="0" err="1" smtClean="0">
                <a:ln w="17780" cmpd="sng">
                  <a:noFill/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эколого</a:t>
            </a:r>
            <a:r>
              <a:rPr lang="ru-RU" sz="3100" b="1" i="1" dirty="0" smtClean="0">
                <a:ln w="17780" cmpd="sng">
                  <a:noFill/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– осознанного поведения в окружающей среде, включая сферу, продуктивную деятельность, межличностные и общественные отношения</a:t>
            </a:r>
            <a:r>
              <a:rPr lang="ru-RU" sz="4000" b="1" i="1" dirty="0" smtClean="0">
                <a:ln w="17780" cmpd="sng">
                  <a:noFill/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428596" y="428605"/>
            <a:ext cx="8029604" cy="1785949"/>
          </a:xfrm>
        </p:spPr>
        <p:txBody>
          <a:bodyPr/>
          <a:lstStyle/>
          <a:p>
            <a:pPr algn="just"/>
            <a:r>
              <a:rPr lang="ru-RU" sz="3200" b="1" dirty="0" smtClean="0">
                <a:latin typeface="Monotype Corsiva" pitchFamily="66" charset="0"/>
              </a:rPr>
              <a:t>Работа по экологическому воспитанию строится в системе педагогического взаимодействия:</a:t>
            </a:r>
            <a:endParaRPr lang="ru-RU" sz="3200" b="1" dirty="0">
              <a:latin typeface="Monotype Corsiva" pitchFamily="66" charset="0"/>
            </a:endParaRPr>
          </a:p>
        </p:txBody>
      </p:sp>
      <p:pic>
        <p:nvPicPr>
          <p:cNvPr id="4" name="Рисунок 3" descr="263481266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29454" y="4714884"/>
            <a:ext cx="2000264" cy="1914534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 rot="5400000">
            <a:off x="607191" y="1821645"/>
            <a:ext cx="2286016" cy="2643206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5857884" y="2071678"/>
            <a:ext cx="2786082" cy="2286016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tx1"/>
                </a:solidFill>
                <a:latin typeface="Monotype Corsiva" pitchFamily="66" charset="0"/>
              </a:rPr>
              <a:t>Специально организованное обучение</a:t>
            </a:r>
            <a:endParaRPr lang="ru-RU" sz="2400" b="1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 rot="5400000">
            <a:off x="3286116" y="4071942"/>
            <a:ext cx="2071702" cy="2928958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571472" y="2285992"/>
            <a:ext cx="23574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Monotype Corsiva" pitchFamily="66" charset="0"/>
              </a:rPr>
              <a:t>Совместная деятельность воспитателя с детьми</a:t>
            </a:r>
            <a:endParaRPr lang="ru-RU" b="1" dirty="0">
              <a:latin typeface="Monotype Corsiva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00364" y="5143512"/>
            <a:ext cx="26432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Monotype Corsiva" pitchFamily="66" charset="0"/>
              </a:rPr>
              <a:t>Самостоятельная деятельность детей</a:t>
            </a:r>
            <a:endParaRPr lang="ru-RU" b="1" dirty="0">
              <a:latin typeface="Monotype Corsiva" pitchFamily="66" charset="0"/>
            </a:endParaRPr>
          </a:p>
        </p:txBody>
      </p:sp>
      <p:sp>
        <p:nvSpPr>
          <p:cNvPr id="15" name="Двойная стрелка влево/вправо 14"/>
          <p:cNvSpPr/>
          <p:nvPr/>
        </p:nvSpPr>
        <p:spPr>
          <a:xfrm>
            <a:off x="3143240" y="2571744"/>
            <a:ext cx="2500330" cy="428628"/>
          </a:xfrm>
          <a:prstGeom prst="left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Двойная стрелка влево/вправо 15"/>
          <p:cNvSpPr/>
          <p:nvPr/>
        </p:nvSpPr>
        <p:spPr>
          <a:xfrm rot="18786818">
            <a:off x="5614039" y="5048224"/>
            <a:ext cx="2077730" cy="42862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Двойная стрелка влево/вправо 16"/>
          <p:cNvSpPr/>
          <p:nvPr/>
        </p:nvSpPr>
        <p:spPr>
          <a:xfrm rot="2561128">
            <a:off x="860270" y="4959191"/>
            <a:ext cx="2152620" cy="42862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33375"/>
            <a:ext cx="8229600" cy="5792788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800" dirty="0" smtClean="0"/>
              <a:t>    </a:t>
            </a:r>
            <a:r>
              <a:rPr lang="ru-RU" sz="1800" b="1" dirty="0" smtClean="0"/>
              <a:t>Дети по природе своей исследователи. Неутолимая жажда новых впечатлений, любознательность, постоянное стремление экспериментировать, самостоятельно искать новые сведения о мире традиционно рассматриваются как важнейшие черты детского поведения. Исследовательская, поисковая активность - естественное состояние ребёнка, он настроен на познание мира, он хочет его познать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800" b="1" dirty="0" smtClean="0"/>
              <a:t>    Развитие исследовательских способностей ребёнка - одна из важнейших задач современного образования. Знания, полученные в результате собственного эксперимента, исследовательского поиска значительно прочнее и надёжнее для ребёнка тех сведений о мире, что получены репродуктивным путём.</a:t>
            </a:r>
            <a:br>
              <a:rPr lang="ru-RU" sz="18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b="1" dirty="0" smtClean="0"/>
          </a:p>
        </p:txBody>
      </p:sp>
      <p:pic>
        <p:nvPicPr>
          <p:cNvPr id="3" name="Рисунок 2" descr="3269794-3714101b8c4f0074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43240" y="4000504"/>
            <a:ext cx="2500330" cy="1785950"/>
          </a:xfrm>
          <a:prstGeom prst="rect">
            <a:avLst/>
          </a:prstGeom>
        </p:spPr>
      </p:pic>
      <p:pic>
        <p:nvPicPr>
          <p:cNvPr id="4" name="Рисунок 3" descr="s335173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00826" y="3307378"/>
            <a:ext cx="2643174" cy="3550622"/>
          </a:xfrm>
          <a:prstGeom prst="rect">
            <a:avLst/>
          </a:prstGeom>
        </p:spPr>
      </p:pic>
      <p:pic>
        <p:nvPicPr>
          <p:cNvPr id="5" name="Рисунок 4" descr="водичка-водичк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268683"/>
            <a:ext cx="2500298" cy="358931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2"/>
            <a:ext cx="8229600" cy="865171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dirty="0" smtClean="0"/>
              <a:t>Группы исследовательских умений</a:t>
            </a:r>
            <a:r>
              <a:rPr lang="ru-RU" sz="4000" dirty="0" smtClean="0"/>
              <a:t> 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96975"/>
            <a:ext cx="8229600" cy="5256213"/>
          </a:xfrm>
        </p:spPr>
        <p:txBody>
          <a:bodyPr/>
          <a:lstStyle/>
          <a:p>
            <a:pPr marL="533400" indent="-533400" eaLnBrk="1" hangingPunct="1">
              <a:buFontTx/>
              <a:buAutoNum type="arabicPeriod"/>
              <a:defRPr/>
            </a:pPr>
            <a:r>
              <a:rPr lang="ru-RU" sz="2400" smtClean="0"/>
              <a:t>Умения, непосредственно связанные с  осуществлением детьми исследовательского поиска, организацией и проведением экспериментирования; </a:t>
            </a:r>
          </a:p>
          <a:p>
            <a:pPr marL="533400" indent="-533400" eaLnBrk="1" hangingPunct="1">
              <a:buFontTx/>
              <a:buAutoNum type="arabicPeriod"/>
              <a:defRPr/>
            </a:pPr>
            <a:r>
              <a:rPr lang="ru-RU" sz="2400" smtClean="0"/>
              <a:t>Умения, связанные с использованием приборов (оборудования, инструментов) в экспериментировании; </a:t>
            </a:r>
          </a:p>
          <a:p>
            <a:pPr marL="533400" indent="-533400" eaLnBrk="1" hangingPunct="1">
              <a:buFontTx/>
              <a:buAutoNum type="arabicPeriod"/>
              <a:defRPr/>
            </a:pPr>
            <a:r>
              <a:rPr lang="ru-RU" sz="2400" smtClean="0"/>
              <a:t>Умения, связанные с осуществлением детьми коллективного, совместного исследовательского поиска в экспериментировании; </a:t>
            </a:r>
          </a:p>
          <a:p>
            <a:pPr marL="533400" indent="-533400" eaLnBrk="1" hangingPunct="1">
              <a:buFontTx/>
              <a:buAutoNum type="arabicPeriod"/>
              <a:defRPr/>
            </a:pPr>
            <a:r>
              <a:rPr lang="ru-RU" sz="2400" smtClean="0"/>
              <a:t>Умения, связанные с наглядной фиксацией хода и результатов экспериментирования. 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5000636"/>
            <a:ext cx="1944216" cy="1677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 descr="44446854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15074" y="4786322"/>
            <a:ext cx="2928926" cy="20716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  В соответствии с законом  поэлементного усвоения нового и сложного содержания опыт исследовательской деятельности приобретается только </a:t>
            </a:r>
            <a:r>
              <a:rPr lang="ru-RU" b="1" dirty="0" smtClean="0"/>
              <a:t>поэлементно  и </a:t>
            </a:r>
            <a:r>
              <a:rPr lang="ru-RU" b="1" dirty="0" err="1" smtClean="0"/>
              <a:t>пооперационно</a:t>
            </a:r>
            <a:r>
              <a:rPr lang="ru-RU" b="1" dirty="0" smtClean="0"/>
              <a:t>.</a:t>
            </a: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9784" y="5000636"/>
            <a:ext cx="1944216" cy="1677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4857760"/>
            <a:ext cx="1944216" cy="1677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b="1" dirty="0" smtClean="0"/>
              <a:t>Этапы организации исследовательской деятельности с дошкольниками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b="1" dirty="0" smtClean="0"/>
              <a:t>     </a:t>
            </a:r>
            <a:r>
              <a:rPr lang="ru-RU" sz="2000" b="1" dirty="0" smtClean="0"/>
              <a:t>Первый этап - </a:t>
            </a:r>
            <a:r>
              <a:rPr lang="ru-RU" sz="2000" b="1" dirty="0" err="1" smtClean="0"/>
              <a:t>мотивационно-ориентировочный</a:t>
            </a:r>
            <a:r>
              <a:rPr lang="ru-RU" sz="2000" b="1" dirty="0" smtClean="0"/>
              <a:t> 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/>
              <a:t>– </a:t>
            </a:r>
            <a:r>
              <a:rPr lang="ru-RU" sz="2000" b="1" dirty="0" smtClean="0"/>
              <a:t>направлен на развитие интереса детей к экспериментированию, преодоление скованности детского мышления, боязни ошибок и неверных действий в решении познавательных проблем. </a:t>
            </a:r>
            <a:br>
              <a:rPr lang="ru-RU" sz="2000" b="1" dirty="0" smtClean="0"/>
            </a:br>
            <a:r>
              <a:rPr lang="ru-RU" sz="2000" b="1" dirty="0" smtClean="0"/>
              <a:t>Реализация цели обеспечивается за счет создания положительной атмосферы в группе, роста интереса дошкольников к экспериментированию. Создаются такие ситуации, которые вызывают интерес, удивление и эмоциональный отклик у детей. Для этого используются фокусы, проблемные ситуации, нарушающие привычный взгляд на вещи. Применяются приемы ТРИЗ, которые обеспечивают овладение умением наблюдать, анализировать, сравнивать, использовать схематические изображения состояния вещества. 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b="1" dirty="0" smtClean="0"/>
              <a:t>На данном этапе педагог занимает </a:t>
            </a:r>
            <a:r>
              <a:rPr lang="ru-RU" sz="1800" b="1" dirty="0" err="1" smtClean="0"/>
              <a:t>обучающе-организующую</a:t>
            </a:r>
            <a:r>
              <a:rPr lang="ru-RU" sz="1800" b="1" dirty="0" smtClean="0"/>
              <a:t> позицию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04813"/>
            <a:ext cx="8229600" cy="57213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b="1" dirty="0" smtClean="0"/>
              <a:t>  Второй этап.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b="1" dirty="0" err="1" smtClean="0"/>
              <a:t>Содержательно-деятельностный</a:t>
            </a:r>
            <a:r>
              <a:rPr lang="ru-RU" b="1" dirty="0" smtClean="0"/>
              <a:t> (основной).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b="1" dirty="0" smtClean="0"/>
              <a:t> </a:t>
            </a:r>
            <a:r>
              <a:rPr lang="ru-RU" dirty="0" smtClean="0"/>
              <a:t>Его цель состоит в обеспечении развития исследовательской активности детей в условиях постепенно усложняющегося экспериментирования.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ыступление 24.10.11">
  <a:themeElements>
    <a:clrScheme name="Тема Offic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выступление 24.10.11</Template>
  <TotalTime>261</TotalTime>
  <Words>543</Words>
  <Application>Microsoft Office PowerPoint</Application>
  <PresentationFormat>Экран (4:3)</PresentationFormat>
  <Paragraphs>46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Monotype Corsiva</vt:lpstr>
      <vt:lpstr>Times New Roman</vt:lpstr>
      <vt:lpstr>Wingdings</vt:lpstr>
      <vt:lpstr>выступление 24.10.11</vt:lpstr>
      <vt:lpstr>Организация исследовательской деятельности по экологии с детьми дошкольного возраста </vt:lpstr>
      <vt:lpstr>Актуальность темы</vt:lpstr>
      <vt:lpstr>Цели и задачи формирования экологической культуры: Прививать нравственные принципы, моральные и экологические нормы человека будущего, способного жить в гармонии  с обществом и окружающей средой. Обеспечение детей знаниями, навыками, ценностными ориентирами, необходимыми для формирования эколого – осознанного поведения в окружающей среде, включая сферу, продуктивную деятельность, межличностные и общественные отношения. </vt:lpstr>
      <vt:lpstr>Работа по экологическому воспитанию строится в системе педагогического взаимодействия:</vt:lpstr>
      <vt:lpstr>Презентация PowerPoint</vt:lpstr>
      <vt:lpstr>Группы исследовательских умений </vt:lpstr>
      <vt:lpstr>Презентация PowerPoint</vt:lpstr>
      <vt:lpstr>Этапы организации исследовательской деятельности с дошкольниками</vt:lpstr>
      <vt:lpstr>Презентация PowerPoint</vt:lpstr>
      <vt:lpstr>Ступени второго этапа</vt:lpstr>
      <vt:lpstr>Презентация PowerPoint</vt:lpstr>
      <vt:lpstr>Презентация PowerPoint</vt:lpstr>
      <vt:lpstr>Презентация PowerPoint</vt:lpstr>
      <vt:lpstr>Что препятствует развитию исследовательской деятельности ребенка? 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Методики диагностики личностных и коммуникативных УУД у учащихся 1-х классов</dc:title>
  <dc:creator>Nataliy</dc:creator>
  <cp:lastModifiedBy>Татяна лопырева</cp:lastModifiedBy>
  <cp:revision>18</cp:revision>
  <cp:lastPrinted>2012-10-23T16:37:08Z</cp:lastPrinted>
  <dcterms:created xsi:type="dcterms:W3CDTF">2012-10-16T11:38:30Z</dcterms:created>
  <dcterms:modified xsi:type="dcterms:W3CDTF">2017-09-04T13:16:04Z</dcterms:modified>
</cp:coreProperties>
</file>