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7" r:id="rId7"/>
    <p:sldId id="262" r:id="rId8"/>
    <p:sldId id="264" r:id="rId9"/>
    <p:sldId id="265" r:id="rId10"/>
    <p:sldId id="266" r:id="rId11"/>
    <p:sldId id="268" r:id="rId12"/>
    <p:sldId id="269" r:id="rId13"/>
    <p:sldId id="270" r:id="rId14"/>
    <p:sldId id="271" r:id="rId15"/>
    <p:sldId id="272" r:id="rId16"/>
    <p:sldId id="273" r:id="rId17"/>
    <p:sldId id="276" r:id="rId18"/>
    <p:sldId id="27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1262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A76A89-2A83-4CA3-9287-307B198C3DBF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174F6D-770F-462A-BD95-6BC29C9BD3C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5667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174F6D-770F-462A-BD95-6BC29C9BD3CB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83366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6EE53E-2491-4258-81CB-F8E2FDFB1741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29E9E9-C38E-4CD8-AFC3-23469FDE410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6EE53E-2491-4258-81CB-F8E2FDFB1741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29E9E9-C38E-4CD8-AFC3-23469FDE41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6EE53E-2491-4258-81CB-F8E2FDFB1741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29E9E9-C38E-4CD8-AFC3-23469FDE41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6EE53E-2491-4258-81CB-F8E2FDFB1741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29E9E9-C38E-4CD8-AFC3-23469FDE41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6EE53E-2491-4258-81CB-F8E2FDFB1741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29E9E9-C38E-4CD8-AFC3-23469FDE410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6EE53E-2491-4258-81CB-F8E2FDFB1741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29E9E9-C38E-4CD8-AFC3-23469FDE41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6EE53E-2491-4258-81CB-F8E2FDFB1741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29E9E9-C38E-4CD8-AFC3-23469FDE410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6EE53E-2491-4258-81CB-F8E2FDFB1741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29E9E9-C38E-4CD8-AFC3-23469FDE41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6EE53E-2491-4258-81CB-F8E2FDFB1741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29E9E9-C38E-4CD8-AFC3-23469FDE41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6EE53E-2491-4258-81CB-F8E2FDFB1741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29E9E9-C38E-4CD8-AFC3-23469FDE41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A26EE53E-2491-4258-81CB-F8E2FDFB1741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4A29E9E9-C38E-4CD8-AFC3-23469FDE41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26EE53E-2491-4258-81CB-F8E2FDFB1741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4A29E9E9-C38E-4CD8-AFC3-23469FDE410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500042"/>
            <a:ext cx="7772400" cy="1470025"/>
          </a:xfrm>
        </p:spPr>
        <p:txBody>
          <a:bodyPr/>
          <a:lstStyle/>
          <a:p>
            <a:pPr algn="ctr"/>
            <a:r>
              <a:rPr lang="ru-RU" sz="8800" dirty="0" smtClean="0"/>
              <a:t>НАЛОГИ</a:t>
            </a:r>
            <a:endParaRPr lang="ru-RU" sz="8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312060" y="5157192"/>
            <a:ext cx="2818656" cy="1508760"/>
          </a:xfrm>
        </p:spPr>
        <p:txBody>
          <a:bodyPr>
            <a:noAutofit/>
          </a:bodyPr>
          <a:lstStyle/>
          <a:p>
            <a:pPr algn="ctr"/>
            <a:r>
              <a:rPr lang="ru-RU" dirty="0" err="1" smtClean="0"/>
              <a:t>Вознова</a:t>
            </a:r>
            <a:r>
              <a:rPr lang="ru-RU" dirty="0" smtClean="0"/>
              <a:t> Елена Геннадьевна</a:t>
            </a:r>
          </a:p>
          <a:p>
            <a:pPr algn="ctr"/>
            <a:r>
              <a:rPr lang="ru-RU" dirty="0" smtClean="0"/>
              <a:t>Учитель истории и </a:t>
            </a:r>
            <a:r>
              <a:rPr lang="ru-RU" dirty="0" err="1" smtClean="0"/>
              <a:t>обществознаня</a:t>
            </a:r>
            <a:r>
              <a:rPr lang="ru-RU" dirty="0" smtClean="0"/>
              <a:t> </a:t>
            </a:r>
          </a:p>
          <a:p>
            <a:pPr algn="ctr"/>
            <a:r>
              <a:rPr lang="ru-RU" dirty="0" smtClean="0"/>
              <a:t>ГБОУ </a:t>
            </a:r>
            <a:r>
              <a:rPr lang="ru-RU" dirty="0" err="1" smtClean="0"/>
              <a:t>шкла</a:t>
            </a:r>
            <a:r>
              <a:rPr lang="ru-RU" dirty="0" smtClean="0"/>
              <a:t> 2299</a:t>
            </a:r>
          </a:p>
          <a:p>
            <a:pPr algn="ctr"/>
            <a:r>
              <a:rPr lang="ru-RU" dirty="0" smtClean="0"/>
              <a:t>Г. Москва</a:t>
            </a:r>
            <a:endParaRPr lang="ru-RU" dirty="0"/>
          </a:p>
        </p:txBody>
      </p:sp>
      <p:pic>
        <p:nvPicPr>
          <p:cNvPr id="4" name="Picture 6" descr="Рисунок103"/>
          <p:cNvPicPr>
            <a:picLocks noChangeAspect="1" noChangeArrowheads="1"/>
          </p:cNvPicPr>
          <p:nvPr/>
        </p:nvPicPr>
        <p:blipFill>
          <a:blip r:embed="rId2">
            <a:lum bright="6000" contrast="54000"/>
          </a:blip>
          <a:srcRect/>
          <a:stretch>
            <a:fillRect/>
          </a:stretch>
        </p:blipFill>
        <p:spPr bwMode="auto">
          <a:xfrm>
            <a:off x="827584" y="2378855"/>
            <a:ext cx="4716462" cy="39290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4414" y="285728"/>
            <a:ext cx="67151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/>
              <a:t>Классификация налогов</a:t>
            </a:r>
            <a:r>
              <a:rPr lang="en-US" sz="3200" dirty="0" smtClean="0"/>
              <a:t>: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428860" y="1285860"/>
            <a:ext cx="50369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dirty="0" smtClean="0">
                <a:latin typeface="Garamond" pitchFamily="18" charset="0"/>
              </a:rPr>
              <a:t>- </a:t>
            </a:r>
            <a:r>
              <a:rPr lang="ru-RU" sz="2800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По </a:t>
            </a:r>
            <a:r>
              <a:rPr lang="ru-RU" sz="2800" dirty="0" smtClean="0">
                <a:solidFill>
                  <a:srgbClr val="FFFF99"/>
                </a:solidFill>
                <a:latin typeface="Garamond" pitchFamily="18" charset="0"/>
              </a:rPr>
              <a:t>способам</a:t>
            </a:r>
            <a:r>
              <a:rPr lang="ru-RU" sz="2800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    их   взимания</a:t>
            </a:r>
            <a:r>
              <a:rPr lang="ru-RU" sz="2800" dirty="0" smtClean="0">
                <a:solidFill>
                  <a:srgbClr val="FFFF99"/>
                </a:solidFill>
                <a:latin typeface="Garamond" pitchFamily="18" charset="0"/>
              </a:rPr>
              <a:t> </a:t>
            </a:r>
            <a:endParaRPr lang="ru-RU" sz="2800" dirty="0">
              <a:solidFill>
                <a:srgbClr val="FFFF99"/>
              </a:solidFill>
              <a:latin typeface="Garamond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2143116"/>
            <a:ext cx="159851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Прямые</a:t>
            </a:r>
            <a:r>
              <a:rPr lang="ru-RU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 </a:t>
            </a:r>
            <a:endParaRPr lang="ru-RU" b="1" dirty="0">
              <a:effectLst>
                <a:outerShdw blurRad="38100" dist="38100" dir="2700000" algn="tl">
                  <a:srgbClr val="000000"/>
                </a:outerShdw>
              </a:effectLst>
              <a:latin typeface="Garamond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000760" y="2143116"/>
            <a:ext cx="211628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Косвенные</a:t>
            </a:r>
            <a:r>
              <a:rPr lang="ru-RU" dirty="0" smtClean="0">
                <a:latin typeface="Garamond" pitchFamily="18" charset="0"/>
              </a:rPr>
              <a:t> </a:t>
            </a:r>
            <a:endParaRPr lang="ru-RU" dirty="0">
              <a:latin typeface="Garamond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86116" y="2714620"/>
            <a:ext cx="225093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dirty="0" smtClean="0">
                <a:solidFill>
                  <a:srgbClr val="FFFF99"/>
                </a:solidFill>
                <a:latin typeface="Garamond" pitchFamily="18" charset="0"/>
              </a:rPr>
              <a:t>По</a:t>
            </a:r>
            <a:r>
              <a:rPr lang="ru-RU" sz="2800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 </a:t>
            </a:r>
            <a:r>
              <a:rPr lang="ru-RU" sz="2800" dirty="0" smtClean="0">
                <a:solidFill>
                  <a:srgbClr val="FFFF99"/>
                </a:solidFill>
                <a:latin typeface="Garamond" pitchFamily="18" charset="0"/>
              </a:rPr>
              <a:t>субъектам</a:t>
            </a:r>
            <a:endParaRPr lang="ru-RU" sz="2800" dirty="0">
              <a:solidFill>
                <a:srgbClr val="FFFF99"/>
              </a:solidFill>
              <a:latin typeface="Garamond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42910" y="3714752"/>
            <a:ext cx="29706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Юридические лица</a:t>
            </a:r>
            <a:r>
              <a:rPr lang="ru-RU" sz="2400" dirty="0" smtClean="0">
                <a:latin typeface="Garamond" pitchFamily="18" charset="0"/>
              </a:rPr>
              <a:t> </a:t>
            </a:r>
            <a:endParaRPr lang="ru-RU" sz="2400" dirty="0">
              <a:latin typeface="Garamond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643570" y="3714752"/>
            <a:ext cx="26885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Физические  лица</a:t>
            </a:r>
            <a:endParaRPr lang="ru-RU" sz="2400" b="1" dirty="0">
              <a:effectLst>
                <a:outerShdw blurRad="38100" dist="38100" dir="2700000" algn="tl">
                  <a:srgbClr val="000000"/>
                </a:outerShdw>
              </a:effectLst>
              <a:latin typeface="Garamond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643306" y="4357694"/>
            <a:ext cx="22910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dirty="0" smtClean="0">
                <a:latin typeface="Garamond" pitchFamily="18" charset="0"/>
              </a:rPr>
              <a:t>- </a:t>
            </a:r>
            <a:r>
              <a:rPr lang="ru-RU" sz="2800" dirty="0" smtClean="0">
                <a:solidFill>
                  <a:srgbClr val="FFFF99"/>
                </a:solidFill>
                <a:latin typeface="Garamond" pitchFamily="18" charset="0"/>
              </a:rPr>
              <a:t>По объектам</a:t>
            </a:r>
            <a:endParaRPr lang="ru-RU" sz="2800" dirty="0">
              <a:solidFill>
                <a:srgbClr val="FFFF99"/>
              </a:solidFill>
              <a:latin typeface="Garamond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14348" y="5429264"/>
            <a:ext cx="160492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С дохода</a:t>
            </a:r>
            <a:r>
              <a:rPr lang="ru-RU" sz="2800" dirty="0" smtClean="0">
                <a:latin typeface="Garamond" pitchFamily="18" charset="0"/>
              </a:rPr>
              <a:t> </a:t>
            </a:r>
            <a:endParaRPr lang="ru-RU" sz="2800" dirty="0">
              <a:latin typeface="Garamond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286248" y="5429264"/>
            <a:ext cx="208903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dirty="0" smtClean="0">
                <a:latin typeface="Garamond" pitchFamily="18" charset="0"/>
              </a:rPr>
              <a:t>С имущества</a:t>
            </a:r>
            <a:endParaRPr lang="ru-RU" sz="2800" dirty="0">
              <a:latin typeface="Garamond" pitchFamily="18" charset="0"/>
            </a:endParaRPr>
          </a:p>
        </p:txBody>
      </p:sp>
      <p:pic>
        <p:nvPicPr>
          <p:cNvPr id="12" name="Picture 28" descr="Рисунок9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32588" y="4437063"/>
            <a:ext cx="2014537" cy="2232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2" dur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7" dur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2" dur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7" dur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0034" y="428604"/>
            <a:ext cx="800105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3200" dirty="0" smtClean="0"/>
              <a:t>Налоги являются важнейшим источником доходов государства и местных органов</a:t>
            </a:r>
            <a:r>
              <a:rPr lang="en-US" sz="3200" dirty="0" smtClean="0"/>
              <a:t>    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1643050"/>
            <a:ext cx="742955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ru-RU" sz="3200" dirty="0" smtClean="0"/>
              <a:t>Налоги являются уникальным инструментом  в рыночной экономике 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2714620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dirty="0" smtClean="0"/>
              <a:t>Налоги выполняют ряд важнейших функций</a:t>
            </a:r>
            <a:r>
              <a:rPr lang="en-US" sz="3200" dirty="0" smtClean="0"/>
              <a:t>.  </a:t>
            </a:r>
            <a:endParaRPr lang="ru-RU" sz="3200" dirty="0"/>
          </a:p>
        </p:txBody>
      </p:sp>
      <p:pic>
        <p:nvPicPr>
          <p:cNvPr id="7" name="Picture 41" descr="Рисунок36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38357" y="3643315"/>
            <a:ext cx="4126256" cy="32146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357158" y="214290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tx2">
                    <a:satMod val="20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Функция налогов</a:t>
            </a:r>
            <a:r>
              <a:rPr kumimoji="0" lang="ru-RU" sz="4800" b="0" i="0" u="none" strike="noStrike" kern="1200" cap="none" spc="-100" normalizeH="0" baseline="0" noProof="0" dirty="0" smtClean="0">
                <a:ln>
                  <a:noFill/>
                </a:ln>
                <a:solidFill>
                  <a:schemeClr val="tx2">
                    <a:satMod val="20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ru-RU" sz="4800" b="0" i="0" u="none" strike="noStrike" kern="1200" cap="none" spc="-100" normalizeH="0" baseline="0" noProof="0" dirty="0">
              <a:ln>
                <a:noFill/>
              </a:ln>
              <a:solidFill>
                <a:schemeClr val="tx2">
                  <a:satMod val="20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5"/>
          <p:cNvSpPr txBox="1">
            <a:spLocks noChangeArrowheads="1"/>
          </p:cNvSpPr>
          <p:nvPr/>
        </p:nvSpPr>
        <p:spPr>
          <a:xfrm>
            <a:off x="0" y="1142984"/>
            <a:ext cx="3348038" cy="820738"/>
          </a:xfrm>
          <a:prstGeom prst="rect">
            <a:avLst/>
          </a:prstGeom>
        </p:spPr>
        <p:txBody>
          <a:bodyPr/>
          <a:lstStyle/>
          <a:p>
            <a:pPr marL="411480" marR="0" lvl="0" indent="-34290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kumimoji="0" lang="ru-RU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 </a:t>
            </a:r>
            <a:r>
              <a:rPr kumimoji="0" lang="ru-RU" sz="3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Регулирующая</a:t>
            </a:r>
            <a:r>
              <a:rPr kumimoji="0" lang="ru-RU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ru-RU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Rectangle 6"/>
          <p:cNvSpPr txBox="1">
            <a:spLocks noChangeArrowheads="1"/>
          </p:cNvSpPr>
          <p:nvPr/>
        </p:nvSpPr>
        <p:spPr>
          <a:xfrm>
            <a:off x="3348038" y="1169987"/>
            <a:ext cx="5795962" cy="5688013"/>
          </a:xfrm>
          <a:prstGeom prst="rect">
            <a:avLst/>
          </a:prstGeom>
        </p:spPr>
        <p:txBody>
          <a:bodyPr/>
          <a:lstStyle/>
          <a:p>
            <a:pPr marL="411480" marR="0" lvl="0" indent="-34290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buFont typeface="Wingdings"/>
              <a:buChar char="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-изменяя налоговые ставки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условия налогообложения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вводя льготы и штрафы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органы власти создают условия регулирующие экономические процессы </a:t>
            </a:r>
          </a:p>
          <a:p>
            <a:pPr marL="411480" marR="0" lvl="0" indent="-34290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 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деловую активность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переливания капиталов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…)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7" descr="Рисунок93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205038"/>
            <a:ext cx="2916238" cy="39386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750"/>
                            </p:stCondLst>
                            <p:childTnLst>
                              <p:par>
                                <p:cTn id="13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250"/>
                            </p:stCondLst>
                            <p:childTnLst>
                              <p:par>
                                <p:cTn id="18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950"/>
                            </p:stCondLst>
                            <p:childTnLst>
                              <p:par>
                                <p:cTn id="24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4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3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4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8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3" dur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4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6" dur="1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1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allAtOnce"/>
      <p:bldP spid="4" grpId="0" build="allAtOnce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0" y="260350"/>
            <a:ext cx="407193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dirty="0">
                <a:latin typeface="Garamond" pitchFamily="18" charset="0"/>
              </a:rPr>
              <a:t>2 </a:t>
            </a:r>
            <a:r>
              <a:rPr lang="ru-RU" sz="36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Стимулирующая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857620" y="785794"/>
            <a:ext cx="5286380" cy="4929222"/>
          </a:xfrm>
          <a:prstGeom prst="rect">
            <a:avLst/>
          </a:prstGeom>
        </p:spPr>
        <p:txBody>
          <a:bodyPr/>
          <a:lstStyle/>
          <a:p>
            <a:pPr marL="411480" marR="0" lvl="0" indent="-34290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buFont typeface="Wingdings"/>
              <a:buChar char=""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С помощью налогов государство поощряет такие экономические процессы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которые необходимы и выгодны обществу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" name="Picture 5" descr="аним4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071810"/>
            <a:ext cx="3168650" cy="33845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4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9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allAtOnce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0" y="285728"/>
            <a:ext cx="5003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dirty="0">
                <a:latin typeface="Garamond" pitchFamily="18" charset="0"/>
              </a:rPr>
              <a:t>3 </a:t>
            </a:r>
            <a:r>
              <a:rPr lang="ru-RU" sz="3200" b="1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Перераспределительная</a:t>
            </a:r>
            <a:endParaRPr lang="ru-RU" sz="3200" b="1" dirty="0">
              <a:effectLst>
                <a:outerShdw blurRad="38100" dist="38100" dir="2700000" algn="tl">
                  <a:srgbClr val="000000"/>
                </a:outerShdw>
              </a:effectLst>
              <a:latin typeface="Garamond" pitchFamily="18" charset="0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4859338" y="260350"/>
            <a:ext cx="4284662" cy="5905500"/>
          </a:xfrm>
          <a:prstGeom prst="rect">
            <a:avLst/>
          </a:prstGeom>
        </p:spPr>
        <p:txBody>
          <a:bodyPr/>
          <a:lstStyle/>
          <a:p>
            <a:pPr marL="41148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kumimoji="0" lang="ru-RU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Налоги фактически перераспределяют  госбюджет финансовые средства от налогоплательщиков к нуждающемся (пенсионерам, малообеспеченным семьям).</a:t>
            </a:r>
            <a:endParaRPr kumimoji="0" lang="ru-RU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" name="Picture 5" descr="Рисунок23"/>
          <p:cNvPicPr>
            <a:picLocks noChangeAspect="1" noChangeArrowheads="1" noCrop="1"/>
          </p:cNvPicPr>
          <p:nvPr/>
        </p:nvPicPr>
        <p:blipFill>
          <a:blip r:embed="rId3">
            <a:lum contrast="36000"/>
          </a:blip>
          <a:srcRect/>
          <a:stretch>
            <a:fillRect/>
          </a:stretch>
        </p:blipFill>
        <p:spPr bwMode="auto">
          <a:xfrm>
            <a:off x="539750" y="1844675"/>
            <a:ext cx="4032250" cy="41052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395288" y="620713"/>
            <a:ext cx="4105275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4 </a:t>
            </a:r>
            <a:r>
              <a:rPr lang="ru-RU" sz="3200" b="1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Фисксальная</a:t>
            </a:r>
            <a:r>
              <a:rPr lang="ru-RU" sz="32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 (касается интересов казны)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4500563" y="188913"/>
            <a:ext cx="4392612" cy="3887787"/>
          </a:xfrm>
          <a:prstGeom prst="rect">
            <a:avLst/>
          </a:prstGeom>
        </p:spPr>
        <p:txBody>
          <a:bodyPr/>
          <a:lstStyle/>
          <a:p>
            <a:pPr marL="411480" marR="0" lvl="0" indent="-34290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kumimoji="0" lang="ru-RU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Налоги покрывают расходы на содержание </a:t>
            </a:r>
            <a:r>
              <a:rPr kumimoji="0" lang="ru-RU" sz="3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гос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</a:t>
            </a:r>
            <a:r>
              <a:rPr kumimoji="0" lang="ru-RU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аппарата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</a:t>
            </a:r>
            <a:r>
              <a:rPr kumimoji="0" lang="ru-RU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обороны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ru-RU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образования 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</a:t>
            </a:r>
            <a:r>
              <a:rPr kumimoji="0" lang="ru-RU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здравоохранение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ru-RU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культуры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endParaRPr kumimoji="0" lang="ru-RU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" name="Picture 5" descr="Рисунок47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2060575"/>
            <a:ext cx="3960813" cy="43926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4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4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9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allAtOnce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j019581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071670" y="428604"/>
            <a:ext cx="4681538" cy="2857500"/>
          </a:xfrm>
          <a:prstGeom prst="rect">
            <a:avLst/>
          </a:prstGeom>
        </p:spPr>
      </p:pic>
      <p:sp>
        <p:nvSpPr>
          <p:cNvPr id="3" name="Rectangle 6"/>
          <p:cNvSpPr txBox="1">
            <a:spLocks noChangeArrowheads="1"/>
          </p:cNvSpPr>
          <p:nvPr/>
        </p:nvSpPr>
        <p:spPr>
          <a:xfrm>
            <a:off x="0" y="3643314"/>
            <a:ext cx="9144000" cy="2643206"/>
          </a:xfrm>
          <a:prstGeom prst="rect">
            <a:avLst/>
          </a:prstGeom>
        </p:spPr>
        <p:txBody>
          <a:bodyPr/>
          <a:lstStyle/>
          <a:p>
            <a:pPr marL="411480" marR="0" lvl="0" indent="-34290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 налогов есть один недостаток- их не любят налогоплательщики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Они всячески стараются уменьшить размеры уплачиваемых налогов и нарушить сроки их уплаты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800" b="1" u="sng" dirty="0" smtClean="0"/>
              <a:t>налогоплательщик</a:t>
            </a:r>
            <a:endParaRPr lang="ru-RU" sz="4800" b="1" u="sng" dirty="0"/>
          </a:p>
        </p:txBody>
      </p:sp>
      <p:sp>
        <p:nvSpPr>
          <p:cNvPr id="7" name="TextBox 6"/>
          <p:cNvSpPr txBox="1"/>
          <p:nvPr/>
        </p:nvSpPr>
        <p:spPr>
          <a:xfrm>
            <a:off x="1142976" y="1643050"/>
            <a:ext cx="29289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обязанности</a:t>
            </a:r>
            <a:endParaRPr lang="ru-RU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5357818" y="1714488"/>
            <a:ext cx="29289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права</a:t>
            </a:r>
            <a:endParaRPr lang="ru-RU" sz="36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071538" y="2428868"/>
            <a:ext cx="2857520" cy="364333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357818" y="2500306"/>
            <a:ext cx="2857520" cy="36433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/>
      <p:bldP spid="9" grpId="0" animBg="1"/>
      <p:bldP spid="1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284" name="Picture 4" descr="ganga3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1" y="620713"/>
            <a:ext cx="6299218" cy="5821807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9728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28596" y="428604"/>
            <a:ext cx="835824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dirty="0" smtClean="0">
                <a:solidFill>
                  <a:srgbClr val="FFFF99"/>
                </a:solidFill>
              </a:rPr>
              <a:t> Море, лес, река, поля –           Это Родина моя…</a:t>
            </a:r>
          </a:p>
          <a:p>
            <a:r>
              <a:rPr lang="ru-RU" sz="5400" dirty="0" smtClean="0">
                <a:solidFill>
                  <a:srgbClr val="FFFF99"/>
                </a:solidFill>
              </a:rPr>
              <a:t> Чтоб была сильна страна</a:t>
            </a:r>
          </a:p>
          <a:p>
            <a:r>
              <a:rPr lang="ru-RU" sz="5400" dirty="0" smtClean="0">
                <a:solidFill>
                  <a:srgbClr val="FFFF99"/>
                </a:solidFill>
              </a:rPr>
              <a:t> Заплати налог сполна!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3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Nature_2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Nature_1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7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$А$ПА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Nature_0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0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188" name="Picture 4" descr="150009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0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9318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212" name="Picture 4" descr="PVSCEN2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0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9421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5984" y="285728"/>
            <a:ext cx="642942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/>
              <a:t>Налог</a:t>
            </a:r>
            <a:r>
              <a:rPr lang="en-US" sz="3200" dirty="0" smtClean="0"/>
              <a:t>-</a:t>
            </a:r>
            <a:r>
              <a:rPr lang="ru-RU" sz="3200" dirty="0" smtClean="0"/>
              <a:t>обязательный взнос в бюджет </a:t>
            </a:r>
          </a:p>
          <a:p>
            <a:pPr algn="ctr"/>
            <a:r>
              <a:rPr lang="ru-RU" sz="3200" dirty="0" smtClean="0"/>
              <a:t>      соответствующего  уровня</a:t>
            </a:r>
            <a:r>
              <a:rPr lang="en-US" sz="3200" dirty="0" smtClean="0"/>
              <a:t>,</a:t>
            </a:r>
            <a:endParaRPr lang="ru-RU" sz="3200" dirty="0" smtClean="0"/>
          </a:p>
          <a:p>
            <a:pPr algn="ctr"/>
            <a:r>
              <a:rPr lang="ru-RU" sz="3200" dirty="0" smtClean="0"/>
              <a:t>                  осуществлявший плательщикам в </a:t>
            </a:r>
          </a:p>
          <a:p>
            <a:pPr algn="ctr"/>
            <a:r>
              <a:rPr lang="ru-RU" sz="3200" dirty="0" smtClean="0"/>
              <a:t> порядке и на условиях</a:t>
            </a:r>
            <a:r>
              <a:rPr lang="en-US" sz="3200" dirty="0" smtClean="0"/>
              <a:t>,</a:t>
            </a:r>
            <a:r>
              <a:rPr lang="ru-RU" sz="3200" dirty="0" smtClean="0"/>
              <a:t> </a:t>
            </a:r>
            <a:endParaRPr lang="en-US" sz="3200" dirty="0" smtClean="0"/>
          </a:p>
          <a:p>
            <a:pPr algn="ctr"/>
            <a:r>
              <a:rPr lang="ru-RU" sz="3200" dirty="0" smtClean="0"/>
              <a:t>                   определяемых законодательными                         актами</a:t>
            </a:r>
            <a:r>
              <a:rPr lang="en-US" sz="3200" dirty="0" smtClean="0"/>
              <a:t>.</a:t>
            </a:r>
            <a:endParaRPr lang="ru-RU" sz="3200" dirty="0"/>
          </a:p>
        </p:txBody>
      </p:sp>
      <p:pic>
        <p:nvPicPr>
          <p:cNvPr id="5" name="Picture 6" descr="Рисунок94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700213"/>
            <a:ext cx="2749539" cy="4229117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786182" y="5143512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dirty="0" smtClean="0"/>
              <a:t>Об основах налоговой системы</a:t>
            </a:r>
          </a:p>
          <a:p>
            <a:pPr algn="ctr"/>
            <a:r>
              <a:rPr lang="ru-RU" sz="2400" dirty="0" smtClean="0"/>
              <a:t>      в Российской Федерации</a:t>
            </a:r>
            <a:r>
              <a:rPr lang="en-US" sz="2400" dirty="0" smtClean="0"/>
              <a:t>.</a:t>
            </a:r>
          </a:p>
          <a:p>
            <a:pPr algn="ctr"/>
            <a:r>
              <a:rPr lang="ru-RU" sz="2400" dirty="0" smtClean="0"/>
              <a:t>                                                      </a:t>
            </a:r>
            <a:r>
              <a:rPr lang="en-US" sz="2400" dirty="0" smtClean="0"/>
              <a:t> </a:t>
            </a:r>
            <a:r>
              <a:rPr lang="ru-RU" sz="2400" dirty="0" smtClean="0"/>
              <a:t>Закон</a:t>
            </a:r>
            <a:r>
              <a:rPr lang="en-US" sz="2400" dirty="0" smtClean="0"/>
              <a:t>,</a:t>
            </a:r>
            <a:r>
              <a:rPr lang="ru-RU" sz="2400" dirty="0" smtClean="0"/>
              <a:t>1992г</a:t>
            </a:r>
            <a:r>
              <a:rPr lang="en-US" sz="2400" dirty="0" smtClean="0"/>
              <a:t>.</a:t>
            </a:r>
          </a:p>
          <a:p>
            <a:pPr algn="ctr"/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44</TotalTime>
  <Words>243</Words>
  <Application>Microsoft Office PowerPoint</Application>
  <PresentationFormat>Экран (4:3)</PresentationFormat>
  <Paragraphs>44</Paragraphs>
  <Slides>18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6" baseType="lpstr">
      <vt:lpstr>Calibri</vt:lpstr>
      <vt:lpstr>Consolas</vt:lpstr>
      <vt:lpstr>Corbel</vt:lpstr>
      <vt:lpstr>Garamond</vt:lpstr>
      <vt:lpstr>Wingdings</vt:lpstr>
      <vt:lpstr>Wingdings 2</vt:lpstr>
      <vt:lpstr>Wingdings 3</vt:lpstr>
      <vt:lpstr>Метро</vt:lpstr>
      <vt:lpstr>НАЛОГИ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налогоплательщик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НАЛОГИ</dc:title>
  <dc:creator>1</dc:creator>
  <cp:lastModifiedBy>user</cp:lastModifiedBy>
  <cp:revision>7</cp:revision>
  <dcterms:created xsi:type="dcterms:W3CDTF">2014-02-06T14:01:16Z</dcterms:created>
  <dcterms:modified xsi:type="dcterms:W3CDTF">2017-10-19T14:06:02Z</dcterms:modified>
</cp:coreProperties>
</file>