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50" d="100"/>
          <a:sy n="50" d="100"/>
        </p:scale>
        <p:origin x="-552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A0CB-A3AC-46C1-91B0-EC58000BBC59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42D-522C-4C45-8A45-E0CB227B6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988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A0CB-A3AC-46C1-91B0-EC58000BBC59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42D-522C-4C45-8A45-E0CB227B6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873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A0CB-A3AC-46C1-91B0-EC58000BBC59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42D-522C-4C45-8A45-E0CB227B6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653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A0CB-A3AC-46C1-91B0-EC58000BBC59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42D-522C-4C45-8A45-E0CB227B6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180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A0CB-A3AC-46C1-91B0-EC58000BBC59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42D-522C-4C45-8A45-E0CB227B6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794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A0CB-A3AC-46C1-91B0-EC58000BBC59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42D-522C-4C45-8A45-E0CB227B6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671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A0CB-A3AC-46C1-91B0-EC58000BBC59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42D-522C-4C45-8A45-E0CB227B6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281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A0CB-A3AC-46C1-91B0-EC58000BBC59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42D-522C-4C45-8A45-E0CB227B6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959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A0CB-A3AC-46C1-91B0-EC58000BBC59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42D-522C-4C45-8A45-E0CB227B6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67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A0CB-A3AC-46C1-91B0-EC58000BBC59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42D-522C-4C45-8A45-E0CB227B6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806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A0CB-A3AC-46C1-91B0-EC58000BBC59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42D-522C-4C45-8A45-E0CB227B6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516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5A0CB-A3AC-46C1-91B0-EC58000BBC59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2842D-522C-4C45-8A45-E0CB227B6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55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Противостояние на Кубе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                                                                           </a:t>
            </a:r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r>
              <a:rPr lang="ru-RU" sz="2200" dirty="0" smtClean="0"/>
              <a:t>Подготовил Якушин Святослав 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183175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Кубинский кризис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321" y="987425"/>
            <a:ext cx="4945933" cy="4873625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88724" y="2057400"/>
            <a:ext cx="4183302" cy="381158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Карибский кризис — исторический термин, определяющий чрезвычайно напряжённое политическое, дипломатическое и военное противостояние между Советским Союзом и Соединёнными Штатами в октябре 1962 года, которое было вызвано тайной переброской и размещением на Кубе военных частей и подразделений Вооружённых Сил СССР, техники и вооружения, включая ядерное оружие в ответ на предшествовавшее данным событиям размещение в 1961 году Соединёнными Штатами в Турции ракет средней дальности «Юпитер», которые могли достигнуть городов в западной части Советского Союза, включая Москву и главные промышленные центры СССР.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1725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620" y="457200"/>
            <a:ext cx="4438987" cy="160020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Обнаружение советских баллистических ракет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3369" y="987425"/>
            <a:ext cx="5871837" cy="4873625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619" y="2057400"/>
            <a:ext cx="4438987" cy="3811588"/>
          </a:xfrm>
        </p:spPr>
        <p:txBody>
          <a:bodyPr>
            <a:noAutofit/>
          </a:bodyPr>
          <a:lstStyle/>
          <a:p>
            <a:r>
              <a:rPr lang="ru-RU" dirty="0"/>
              <a:t>14 октября </a:t>
            </a:r>
            <a:r>
              <a:rPr lang="ru-RU" dirty="0" smtClean="0"/>
              <a:t>самолет-разведчик U-2, пилотируемый </a:t>
            </a:r>
            <a:r>
              <a:rPr lang="ru-RU" dirty="0"/>
              <a:t>майором Ричардом </a:t>
            </a:r>
            <a:r>
              <a:rPr lang="ru-RU" dirty="0" err="1"/>
              <a:t>Хейзером</a:t>
            </a:r>
            <a:r>
              <a:rPr lang="ru-RU" dirty="0"/>
              <a:t>, взлетел около 3 часов ночи с </a:t>
            </a:r>
            <a:r>
              <a:rPr lang="ru-RU" dirty="0" smtClean="0"/>
              <a:t>авиабазы </a:t>
            </a:r>
            <a:r>
              <a:rPr lang="ru-RU" dirty="0"/>
              <a:t>Эдвардс в Калифорнии. Через час после восхода солнца </a:t>
            </a:r>
            <a:r>
              <a:rPr lang="ru-RU" dirty="0" err="1"/>
              <a:t>Хейзер</a:t>
            </a:r>
            <a:r>
              <a:rPr lang="ru-RU" dirty="0"/>
              <a:t> достиг </a:t>
            </a:r>
            <a:r>
              <a:rPr lang="ru-RU" dirty="0" smtClean="0"/>
              <a:t>Кубы. Самолёт </a:t>
            </a:r>
            <a:r>
              <a:rPr lang="ru-RU" dirty="0"/>
              <a:t>пересёк всю Кубу почти точно с юга на </a:t>
            </a:r>
            <a:r>
              <a:rPr lang="ru-RU" dirty="0" smtClean="0"/>
              <a:t>север.</a:t>
            </a:r>
            <a:endParaRPr lang="ru-RU" dirty="0"/>
          </a:p>
          <a:p>
            <a:r>
              <a:rPr lang="ru-RU" dirty="0"/>
              <a:t>Приземлившись на авиабазе в южной Флориде, </a:t>
            </a:r>
            <a:r>
              <a:rPr lang="ru-RU" dirty="0" err="1"/>
              <a:t>Хейзер</a:t>
            </a:r>
            <a:r>
              <a:rPr lang="ru-RU" dirty="0"/>
              <a:t> вручил пленку ЦРУ. 15 октября аналитики ЦРУ установили, что на фотографиях — советские баллистические ракеты средней дальности </a:t>
            </a:r>
            <a:r>
              <a:rPr lang="ru-RU" dirty="0" smtClean="0"/>
              <a:t>Р-12. </a:t>
            </a:r>
            <a:r>
              <a:rPr lang="ru-RU" dirty="0"/>
              <a:t>Вечером того же дня эта информация была доведена до сведения высшего военного руководства </a:t>
            </a:r>
            <a:r>
              <a:rPr lang="ru-RU" dirty="0" smtClean="0"/>
              <a:t>США, а утром</a:t>
            </a:r>
            <a:r>
              <a:rPr lang="ru-RU" dirty="0"/>
              <a:t> 16 октября </a:t>
            </a:r>
            <a:r>
              <a:rPr lang="ru-RU" dirty="0" smtClean="0"/>
              <a:t>фотографии </a:t>
            </a:r>
            <a:r>
              <a:rPr lang="ru-RU" dirty="0"/>
              <a:t>показали президенту.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1008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5990" y="457200"/>
            <a:ext cx="4446740" cy="1600200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«Исполнительный комитет»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3" r="403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5989" y="2057400"/>
            <a:ext cx="4446740" cy="3811588"/>
          </a:xfrm>
        </p:spPr>
        <p:txBody>
          <a:bodyPr>
            <a:noAutofit/>
          </a:bodyPr>
          <a:lstStyle/>
          <a:p>
            <a:r>
              <a:rPr lang="ru-RU" sz="1800" dirty="0"/>
              <a:t>Получив фотографии, свидетельствующие о советских ракетных базах на Кубе, президент Кеннеди собрал особую группу советников на секретное совещание в Белом доме. </a:t>
            </a:r>
            <a:r>
              <a:rPr lang="ru-RU" sz="1800" dirty="0" smtClean="0"/>
              <a:t>Вскоре </a:t>
            </a:r>
            <a:r>
              <a:rPr lang="ru-RU" sz="1800" dirty="0"/>
              <a:t>комитет предложил президенту три возможных варианта разрешения ситуации: уничтожить ракеты точечными ударами, провести полномасштабную военную операцию на Кубе или ввести морскую блокаду острова</a:t>
            </a:r>
            <a:r>
              <a:rPr lang="ru-RU" sz="1800" dirty="0" smtClean="0"/>
              <a:t>.</a:t>
            </a:r>
            <a:r>
              <a:rPr lang="ru-RU" sz="1800" dirty="0"/>
              <a:t> Немедленный бомбовый удар был отвергнут сразу </a:t>
            </a:r>
            <a:r>
              <a:rPr lang="ru-RU" sz="1800" dirty="0" smtClean="0"/>
              <a:t>же. Реальными </a:t>
            </a:r>
            <a:r>
              <a:rPr lang="ru-RU" sz="1800" dirty="0"/>
              <a:t>вариантами действий, рассматриваемыми комитетом, были только военные меры. </a:t>
            </a:r>
          </a:p>
        </p:txBody>
      </p:sp>
    </p:spTree>
    <p:extLst>
      <p:ext uri="{BB962C8B-B14F-4D97-AF65-F5344CB8AC3E}">
        <p14:creationId xmlns:p14="http://schemas.microsoft.com/office/powerpoint/2010/main" val="2154965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995" y="457200"/>
            <a:ext cx="4784942" cy="1600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Решение о введении </a:t>
            </a:r>
            <a:r>
              <a:rPr lang="ru-RU" dirty="0"/>
              <a:t>«</a:t>
            </a:r>
            <a:r>
              <a:rPr lang="ru-RU" dirty="0" smtClean="0"/>
              <a:t>карантина»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7995" y="2057400"/>
            <a:ext cx="4784942" cy="3811588"/>
          </a:xfrm>
        </p:spPr>
        <p:txBody>
          <a:bodyPr>
            <a:noAutofit/>
          </a:bodyPr>
          <a:lstStyle/>
          <a:p>
            <a:r>
              <a:rPr lang="ru-RU" sz="1400" dirty="0"/>
              <a:t>Решение о введении блокады было принято на итоговом голосовании вечером 20 </a:t>
            </a:r>
            <a:r>
              <a:rPr lang="ru-RU" sz="1400" dirty="0" smtClean="0"/>
              <a:t>октября.</a:t>
            </a:r>
            <a:endParaRPr lang="ru-RU" sz="1400" dirty="0"/>
          </a:p>
          <a:p>
            <a:r>
              <a:rPr lang="ru-RU" sz="1400" dirty="0"/>
              <a:t>Однако согласно международному праву блокада является актом войны, в то время как ни размещение ракет в Турции, ни ответное размещение ракет на Кубе никаких соглашений не нарушало. Таким образом, США оказывались в роли стороны, развязавшей </a:t>
            </a:r>
            <a:r>
              <a:rPr lang="ru-RU" sz="1400" dirty="0" smtClean="0"/>
              <a:t>войну. </a:t>
            </a:r>
            <a:r>
              <a:rPr lang="ru-RU" sz="1400" dirty="0"/>
              <a:t>Опираясь на Пакт Рио,  Организации американских государств</a:t>
            </a:r>
            <a:r>
              <a:rPr lang="ru-RU" sz="1400" dirty="0" smtClean="0"/>
              <a:t> </a:t>
            </a:r>
            <a:r>
              <a:rPr lang="ru-RU" sz="1400" dirty="0"/>
              <a:t>единогласно поддержала введение санкций против Кубы. Акция была названа не «блокадой», а «карантином», что означало не полное прекращение морского сообщения, а лишь препятствие поставкам вооружений. Было решено ввести карантин 24 октября с 10 утра по местному времени.</a:t>
            </a:r>
          </a:p>
          <a:p>
            <a:r>
              <a:rPr lang="ru-RU" sz="1400" dirty="0" smtClean="0"/>
              <a:t>Но 19 </a:t>
            </a:r>
            <a:r>
              <a:rPr lang="ru-RU" sz="1400" dirty="0"/>
              <a:t>октября, данные съемок U-2 показали четыре законченные пусковые позиции. Поэтому </a:t>
            </a:r>
            <a:r>
              <a:rPr lang="ru-RU" sz="1400" dirty="0" smtClean="0"/>
              <a:t>США </a:t>
            </a:r>
            <a:r>
              <a:rPr lang="ru-RU" sz="1400" dirty="0"/>
              <a:t>начало подготовку к возможному вторжению по первому сигналу. На юг страны, в штат Джорджия, была переведена 1-я танковая </a:t>
            </a:r>
            <a:r>
              <a:rPr lang="ru-RU" sz="1400" dirty="0" smtClean="0"/>
              <a:t>дивизия.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090948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620" y="457200"/>
            <a:ext cx="4233405" cy="1600200"/>
          </a:xfrm>
        </p:spPr>
        <p:txBody>
          <a:bodyPr/>
          <a:lstStyle/>
          <a:p>
            <a:pPr algn="ctr"/>
            <a:r>
              <a:rPr lang="ru-RU" sz="4400" dirty="0"/>
              <a:t>Чёрная суббота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620" y="2057400"/>
            <a:ext cx="4233406" cy="3811588"/>
          </a:xfrm>
        </p:spPr>
        <p:txBody>
          <a:bodyPr>
            <a:noAutofit/>
          </a:bodyPr>
          <a:lstStyle/>
          <a:p>
            <a:r>
              <a:rPr lang="ru-RU" sz="1200" dirty="0"/>
              <a:t>Тем временем в Гаване политическая обстановка накалилась до </a:t>
            </a:r>
            <a:r>
              <a:rPr lang="ru-RU" sz="1200" dirty="0" smtClean="0"/>
              <a:t>предела. Фидель Кастро решил </a:t>
            </a:r>
            <a:r>
              <a:rPr lang="ru-RU" sz="1200" dirty="0"/>
              <a:t>написать Хрущёву письмо, чтобы подтолкнуть его к более решительным действиям. Ещё до того, как </a:t>
            </a:r>
            <a:r>
              <a:rPr lang="ru-RU" sz="1200" dirty="0" err="1" smtClean="0"/>
              <a:t>команданте</a:t>
            </a:r>
            <a:r>
              <a:rPr lang="ru-RU" sz="1200" dirty="0" smtClean="0"/>
              <a:t> </a:t>
            </a:r>
            <a:r>
              <a:rPr lang="ru-RU" sz="1200" dirty="0"/>
              <a:t>закончил письмо и отправил его в Кремль, глава резидентуры КГБ в Гаване известил Первого секретаря о сути послания: «По мнению Фиделя Кастро, интервенция почти неминуема и произойдёт в ближайшие 24-72 часа». Одновременно Малиновский получил донесение от командующего советскими войсками на Кубе генерала Плиева об усилившейся активности американской стратегической авиации в районе Карибского бассейна. </a:t>
            </a:r>
            <a:r>
              <a:rPr lang="ru-RU" sz="1200" dirty="0" smtClean="0"/>
              <a:t>В тот же день были сбиты 3 самолёта ВВС США при этом один человек погиб.</a:t>
            </a:r>
            <a:endParaRPr lang="ru-RU" sz="1200" dirty="0"/>
          </a:p>
          <a:p>
            <a:r>
              <a:rPr lang="ru-RU" sz="1200" dirty="0" smtClean="0"/>
              <a:t>Тем временем военные </a:t>
            </a:r>
            <a:r>
              <a:rPr lang="ru-RU" sz="1200" dirty="0"/>
              <a:t>советники Кеннеди пытались убедить президента до наступления понедельника отдать приказ о вторжении на Кубу, «пока ещё не поздно». Кеннеди уже не отвергал категорически такое развитие ситуации. Однако не оставлял надежды на мирное разрешение. </a:t>
            </a:r>
            <a:endParaRPr lang="ru-RU" sz="1200" dirty="0" smtClean="0"/>
          </a:p>
          <a:p>
            <a:r>
              <a:rPr lang="ru-RU" sz="1200" dirty="0" smtClean="0"/>
              <a:t>Принято </a:t>
            </a:r>
            <a:r>
              <a:rPr lang="ru-RU" sz="1200" dirty="0"/>
              <a:t>считать, что «Чёрная суббота» 27 октября 1962 — день, когда мир был ближе всего к глобальной ядерной войне.</a:t>
            </a:r>
            <a:br>
              <a:rPr lang="ru-RU" sz="1200" dirty="0"/>
            </a:b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258214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360" y="457200"/>
            <a:ext cx="4597051" cy="1600200"/>
          </a:xfrm>
        </p:spPr>
        <p:txBody>
          <a:bodyPr/>
          <a:lstStyle/>
          <a:p>
            <a:pPr algn="ctr"/>
            <a:r>
              <a:rPr lang="ru-RU" sz="4800" dirty="0"/>
              <a:t>Разрешение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67" r="11567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13360" y="1791222"/>
            <a:ext cx="4597052" cy="4069828"/>
          </a:xfrm>
        </p:spPr>
        <p:txBody>
          <a:bodyPr>
            <a:normAutofit fontScale="77500" lnSpcReduction="20000"/>
          </a:bodyPr>
          <a:lstStyle/>
          <a:p>
            <a:r>
              <a:rPr lang="ru-RU" sz="1500" dirty="0"/>
              <a:t>В ночь с 27 на 28 октября по заданию президента Роберт Кеннеди </a:t>
            </a:r>
            <a:r>
              <a:rPr lang="ru-RU" sz="1500" dirty="0" smtClean="0"/>
              <a:t>встретился </a:t>
            </a:r>
            <a:r>
              <a:rPr lang="ru-RU" sz="1500" dirty="0"/>
              <a:t>с советским послом Анатолием </a:t>
            </a:r>
            <a:r>
              <a:rPr lang="ru-RU" sz="1500" dirty="0" smtClean="0"/>
              <a:t>Добрыниным. Кеннеди </a:t>
            </a:r>
            <a:r>
              <a:rPr lang="ru-RU" sz="1500" dirty="0"/>
              <a:t>поделился с Добрыниным опасениями президента о том, что «ситуация вот-вот выйдет из под контроля и грозит породить цепную реакцию</a:t>
            </a:r>
            <a:r>
              <a:rPr lang="ru-RU" sz="1500" dirty="0" smtClean="0"/>
              <a:t>». </a:t>
            </a:r>
            <a:r>
              <a:rPr lang="ru-RU" sz="1500" dirty="0"/>
              <a:t>Роберт Кеннеди заявил, что его брат готов дать гарантии ненападения и скорейшего снятия блокады с Кубы</a:t>
            </a:r>
            <a:r>
              <a:rPr lang="ru-RU" sz="1500" dirty="0" smtClean="0"/>
              <a:t>. На </a:t>
            </a:r>
            <a:r>
              <a:rPr lang="ru-RU" sz="1500" dirty="0"/>
              <a:t>следующее утро в Кремль пришло сообщение от Кеннеди, где было </a:t>
            </a:r>
            <a:r>
              <a:rPr lang="ru-RU" sz="1500" dirty="0" smtClean="0"/>
              <a:t>указано: </a:t>
            </a:r>
          </a:p>
          <a:p>
            <a:r>
              <a:rPr lang="ru-RU" sz="1500" dirty="0" smtClean="0"/>
              <a:t>1)Вы </a:t>
            </a:r>
            <a:r>
              <a:rPr lang="ru-RU" sz="1500" dirty="0"/>
              <a:t>согласитесь вывести свои системы вооружения с Кубы под соответствующим наблюдением представителей ООН, а также предпринять, с соблюдением соответствующих мер безопасности, шаги по остановке поставок таких же систем вооружения на Кубу.</a:t>
            </a:r>
            <a:r>
              <a:rPr lang="ru-RU" sz="1500" dirty="0" smtClean="0"/>
              <a:t/>
            </a:r>
            <a:br>
              <a:rPr lang="ru-RU" sz="1500" dirty="0" smtClean="0"/>
            </a:br>
            <a:r>
              <a:rPr lang="ru-RU" sz="1500" dirty="0"/>
              <a:t>2) Мы же, со своей стороны, согласимся — при условии создания с помощью ООН системы адекватных мер, обеспечивающих выполнение данных обязательств, — а) быстро отменить введённые в настоящий момент блокадные мероприятия и б) дать гарантии ненападения на Кубу</a:t>
            </a:r>
            <a:r>
              <a:rPr lang="ru-RU" sz="1500" dirty="0" smtClean="0"/>
              <a:t>.</a:t>
            </a:r>
          </a:p>
          <a:p>
            <a:r>
              <a:rPr lang="ru-RU" sz="1500" dirty="0"/>
              <a:t>В полдень Хрущёв собрал Президиум </a:t>
            </a:r>
            <a:r>
              <a:rPr lang="ru-RU" sz="1500" dirty="0" smtClean="0"/>
              <a:t>ЦК. На </a:t>
            </a:r>
            <a:r>
              <a:rPr lang="ru-RU" sz="1500" dirty="0"/>
              <a:t>собрании шло обсуждение письма из </a:t>
            </a:r>
            <a:r>
              <a:rPr lang="ru-RU" sz="1500" dirty="0" smtClean="0"/>
              <a:t>Вашингтона. Хрущёв </a:t>
            </a:r>
            <a:r>
              <a:rPr lang="ru-RU" sz="1500" dirty="0"/>
              <a:t>сразу же пригласил стенографистку и начал диктовать согласие. Он также надиктовал два конфиденциальных письма лично Кеннеди. В одном он подтвердил факт того, что послание Роберта Кеннеди добралось до Москвы. Во втором — что он расценивает это послание как согласие на условие СССР по выводу советских ракет с Кубы — убрать ракеты из Турции.</a:t>
            </a:r>
            <a:endParaRPr lang="ru-RU" sz="1500" dirty="0" smtClean="0"/>
          </a:p>
          <a:p>
            <a:pPr marL="342900" indent="-342900">
              <a:buAutoNum type="arabicParenR"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816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411" y="457200"/>
            <a:ext cx="4534421" cy="1600200"/>
          </a:xfrm>
        </p:spPr>
        <p:txBody>
          <a:bodyPr/>
          <a:lstStyle/>
          <a:p>
            <a:pPr algn="ctr"/>
            <a:r>
              <a:rPr lang="ru-RU" sz="4400" dirty="0"/>
              <a:t>Последствия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21288" y="987425"/>
            <a:ext cx="6172200" cy="4873625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38411" y="2057400"/>
            <a:ext cx="4534421" cy="4280770"/>
          </a:xfrm>
        </p:spPr>
        <p:txBody>
          <a:bodyPr>
            <a:noAutofit/>
          </a:bodyPr>
          <a:lstStyle/>
          <a:p>
            <a:r>
              <a:rPr lang="ru-RU" sz="1400" dirty="0"/>
              <a:t>Мирное разрешение кризиса удовлетворило не всех. Смещение Хрущёва несколькими годами позже можно частично связать с раздражением в Политбюро ЦК КПСС относительно уступок Соединённым Штатам, сделанных Хрущёвым, и его неумелым лидерством, приведшим к кризису.</a:t>
            </a:r>
          </a:p>
          <a:p>
            <a:r>
              <a:rPr lang="ru-RU" sz="1400" dirty="0"/>
              <a:t>Коммунистическое руководство Кубы расценило компромисс как предательство со стороны Советского Союза, поскольку решение, положившее конец кризису, было принято исключительно Хрущёвым и </a:t>
            </a:r>
            <a:r>
              <a:rPr lang="ru-RU" sz="1400" dirty="0" smtClean="0"/>
              <a:t>Кеннеди.</a:t>
            </a:r>
            <a:endParaRPr lang="ru-RU" sz="1400" dirty="0"/>
          </a:p>
          <a:p>
            <a:r>
              <a:rPr lang="ru-RU" sz="1400" dirty="0"/>
              <a:t>Некоторые военачальники США также были недовольны результатом. </a:t>
            </a:r>
            <a:endParaRPr lang="ru-RU" sz="1400" dirty="0" smtClean="0"/>
          </a:p>
          <a:p>
            <a:r>
              <a:rPr lang="ru-RU" sz="1400" dirty="0" smtClean="0"/>
              <a:t>Кризис </a:t>
            </a:r>
            <a:r>
              <a:rPr lang="ru-RU" sz="1400" dirty="0"/>
              <a:t>стал переломным моментом в ядерной гонке и «холодной войне». Было положено начало разрядки международной напряженности. В западных странах началось антивоенное движение, пик которого пришёлся на 1960-е — 1970-е годы. В СССР также стали раздаваться голоса, призывающие к ограничению гонки ядерных вооружений и усилению роли общества в принятии политических </a:t>
            </a:r>
            <a:r>
              <a:rPr lang="ru-RU" sz="1400" dirty="0" smtClean="0"/>
              <a:t>решений.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860575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138</Words>
  <Application>Microsoft Office PowerPoint</Application>
  <PresentationFormat>Произвольный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Противостояние на Кубе</vt:lpstr>
      <vt:lpstr>Кубинский кризис</vt:lpstr>
      <vt:lpstr>Обнаружение советских баллистических ракет</vt:lpstr>
      <vt:lpstr>«Исполнительный комитет»</vt:lpstr>
      <vt:lpstr>Решение о введении «карантина»</vt:lpstr>
      <vt:lpstr>Чёрная суббота </vt:lpstr>
      <vt:lpstr>Разрешение </vt:lpstr>
      <vt:lpstr>Последствия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Противостояние на Кубе</dc:title>
  <dc:creator>Svyatoslav</dc:creator>
  <cp:lastModifiedBy>Ольга</cp:lastModifiedBy>
  <cp:revision>11</cp:revision>
  <dcterms:created xsi:type="dcterms:W3CDTF">2015-08-30T17:11:56Z</dcterms:created>
  <dcterms:modified xsi:type="dcterms:W3CDTF">2017-10-19T19:53:22Z</dcterms:modified>
</cp:coreProperties>
</file>