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70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BB50848-EEA8-4884-9193-092D3968E82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016BA7-2B91-46D5-A47B-98D3EA14B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REPORTED SPEECH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REPORTING VERBS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Refuse(</a:t>
            </a:r>
            <a:r>
              <a:rPr lang="ru-RU" b="1" dirty="0" smtClean="0"/>
              <a:t>отказаться)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Offer</a:t>
            </a:r>
            <a:r>
              <a:rPr lang="ru-RU" b="1" dirty="0" smtClean="0"/>
              <a:t> (предлагать)</a:t>
            </a:r>
            <a:endParaRPr lang="en-US" b="1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b="1" i="1" dirty="0" smtClean="0"/>
              <a:t>“I’ll drive you to school”, said my father. –</a:t>
            </a:r>
          </a:p>
          <a:p>
            <a:pPr>
              <a:buNone/>
            </a:pPr>
            <a:r>
              <a:rPr lang="en-US" b="1" i="1" dirty="0" smtClean="0"/>
              <a:t>My father offered (me) to drive to school.</a:t>
            </a:r>
            <a:endParaRPr lang="ru-RU" b="1" i="1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427984" y="1556792"/>
            <a:ext cx="216024" cy="9361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16016" y="184482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+ </a:t>
            </a:r>
            <a:r>
              <a:rPr lang="en-US" b="1" i="1" dirty="0" smtClean="0"/>
              <a:t>(object) + full Infinitive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OTHER REPORTING VERBS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268760"/>
            <a:ext cx="4752528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Agree (</a:t>
            </a:r>
            <a:r>
              <a:rPr lang="ru-RU" b="1" dirty="0" smtClean="0"/>
              <a:t>соглашаться)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Claim </a:t>
            </a:r>
            <a:r>
              <a:rPr lang="ru-RU" b="1" dirty="0" smtClean="0"/>
              <a:t>(требовать)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Promise</a:t>
            </a:r>
            <a:r>
              <a:rPr lang="ru-RU" b="1" dirty="0" smtClean="0"/>
              <a:t> (обещать)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Threaten</a:t>
            </a:r>
            <a:r>
              <a:rPr lang="ru-RU" b="1" dirty="0" smtClean="0"/>
              <a:t> (угрожать)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Warn </a:t>
            </a:r>
            <a:r>
              <a:rPr lang="ru-RU" b="1" dirty="0" smtClean="0"/>
              <a:t>(предупреждать)</a:t>
            </a:r>
            <a:endParaRPr lang="en-US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427984" y="1412776"/>
            <a:ext cx="648072" cy="2664296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111552" y="2564904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+ </a:t>
            </a:r>
            <a:r>
              <a:rPr lang="en-US" sz="1600" b="1" i="1" dirty="0" smtClean="0"/>
              <a:t>(object) + full Infinitive</a:t>
            </a:r>
            <a:r>
              <a:rPr lang="en-US" sz="1600" b="1" dirty="0" smtClean="0"/>
              <a:t> or </a:t>
            </a:r>
            <a:r>
              <a:rPr lang="en-US" sz="1600" b="1" i="1" dirty="0" smtClean="0"/>
              <a:t>that -clause </a:t>
            </a:r>
            <a:endParaRPr lang="ru-RU" sz="16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221088"/>
            <a:ext cx="835292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</a:p>
          <a:p>
            <a:r>
              <a:rPr lang="en-US" sz="2400" b="1" i="1" dirty="0" smtClean="0"/>
              <a:t>“I’ll drive </a:t>
            </a:r>
            <a:r>
              <a:rPr lang="en-US" sz="2400" b="1" i="1" smtClean="0"/>
              <a:t>you to school</a:t>
            </a:r>
            <a:r>
              <a:rPr lang="en-US" sz="2400" b="1" i="1" dirty="0" smtClean="0"/>
              <a:t>”, said my father. – </a:t>
            </a:r>
          </a:p>
          <a:p>
            <a:r>
              <a:rPr lang="en-US" sz="2400" b="1" i="1" dirty="0" smtClean="0"/>
              <a:t>My father promised (me) to drive to school.</a:t>
            </a:r>
          </a:p>
          <a:p>
            <a:r>
              <a:rPr lang="en-US" sz="2400" b="1" dirty="0" smtClean="0"/>
              <a:t>Or</a:t>
            </a:r>
          </a:p>
          <a:p>
            <a:r>
              <a:rPr lang="en-US" sz="2400" b="1" i="1" dirty="0" smtClean="0"/>
              <a:t>My father promised that he would drive me to school.</a:t>
            </a:r>
          </a:p>
          <a:p>
            <a:endParaRPr lang="ru-RU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99032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REPORTING VERBS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96752"/>
            <a:ext cx="7704856" cy="30243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/>
              <a:t>Accuse (</a:t>
            </a:r>
            <a:r>
              <a:rPr lang="en-US" sz="2400" b="1" dirty="0" err="1" smtClean="0"/>
              <a:t>sb</a:t>
            </a:r>
            <a:r>
              <a:rPr lang="en-US" sz="2400" b="1" dirty="0" smtClean="0"/>
              <a:t>) of </a:t>
            </a:r>
            <a:r>
              <a:rPr lang="ru-RU" sz="2400" b="1" dirty="0" smtClean="0"/>
              <a:t>(обвинять за)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err="1" smtClean="0"/>
              <a:t>Apologise</a:t>
            </a:r>
            <a:r>
              <a:rPr lang="en-US" sz="2400" b="1" dirty="0" smtClean="0"/>
              <a:t> for</a:t>
            </a:r>
            <a:r>
              <a:rPr lang="ru-RU" sz="2400" b="1" dirty="0" smtClean="0"/>
              <a:t> (извиниться за)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Blame for</a:t>
            </a:r>
            <a:r>
              <a:rPr lang="ru-RU" sz="2400" b="1" dirty="0" smtClean="0"/>
              <a:t> (винить за)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Insist on </a:t>
            </a:r>
            <a:r>
              <a:rPr lang="ru-RU" sz="2400" b="1" dirty="0" smtClean="0"/>
              <a:t>(настаивать на)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Complain (to </a:t>
            </a:r>
            <a:r>
              <a:rPr lang="en-US" sz="2400" b="1" dirty="0" err="1" smtClean="0"/>
              <a:t>sb</a:t>
            </a:r>
            <a:r>
              <a:rPr lang="en-US" sz="2400" b="1" dirty="0" smtClean="0"/>
              <a:t>) about (</a:t>
            </a:r>
            <a:r>
              <a:rPr lang="ru-RU" sz="2400" b="1" dirty="0" smtClean="0"/>
              <a:t>жаловаться (к.л.) на </a:t>
            </a:r>
            <a:r>
              <a:rPr lang="en-US" sz="2400" b="1" dirty="0" smtClean="0"/>
              <a:t>…</a:t>
            </a:r>
            <a:r>
              <a:rPr lang="ru-RU" sz="2400" b="1" dirty="0" smtClean="0"/>
              <a:t>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Admit (to) (</a:t>
            </a:r>
            <a:r>
              <a:rPr lang="ru-RU" sz="2400" b="1" dirty="0" smtClean="0"/>
              <a:t>признаваться)</a:t>
            </a:r>
          </a:p>
          <a:p>
            <a:pPr>
              <a:buNone/>
            </a:pPr>
            <a:r>
              <a:rPr lang="en-US" sz="2400" b="1" dirty="0" smtClean="0"/>
              <a:t>Deny (</a:t>
            </a:r>
            <a:r>
              <a:rPr lang="ru-RU" sz="2400" b="1" dirty="0" smtClean="0"/>
              <a:t>отрицать)</a:t>
            </a:r>
          </a:p>
          <a:p>
            <a:pPr>
              <a:buNone/>
            </a:pP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68344" y="2348880"/>
            <a:ext cx="147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+ </a:t>
            </a:r>
            <a:r>
              <a:rPr lang="en-US" b="1" i="1" dirty="0" err="1" smtClean="0"/>
              <a:t>ing</a:t>
            </a:r>
            <a:r>
              <a:rPr lang="en-US" b="1" i="1" dirty="0" smtClean="0"/>
              <a:t> form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149080"/>
            <a:ext cx="648072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</a:t>
            </a:r>
          </a:p>
          <a:p>
            <a:r>
              <a:rPr lang="en-US" sz="2800" b="1" i="1" dirty="0" smtClean="0"/>
              <a:t>“I’m sorry I’m late”, she said. –</a:t>
            </a:r>
          </a:p>
          <a:p>
            <a:r>
              <a:rPr lang="en-US" sz="2800" b="1" i="1" dirty="0" smtClean="0"/>
              <a:t>She </a:t>
            </a:r>
            <a:r>
              <a:rPr lang="en-US" sz="2800" b="1" i="1" dirty="0" err="1" smtClean="0"/>
              <a:t>apologised</a:t>
            </a:r>
            <a:r>
              <a:rPr lang="en-US" sz="2800" b="1" i="1" dirty="0" smtClean="0"/>
              <a:t> for being late.</a:t>
            </a:r>
            <a:endParaRPr lang="ru-RU" sz="2800" b="1" i="1" dirty="0" smtClean="0"/>
          </a:p>
          <a:p>
            <a:r>
              <a:rPr lang="en-US" sz="2800" b="1" i="1" dirty="0" smtClean="0"/>
              <a:t>“My coffee is too cold”, she said.</a:t>
            </a:r>
          </a:p>
          <a:p>
            <a:r>
              <a:rPr lang="en-US" sz="2800" b="1" i="1" dirty="0" smtClean="0"/>
              <a:t>She complained about her coffee being too cold.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7380312" y="1340768"/>
            <a:ext cx="360040" cy="24482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OTHER REPORTING VERBS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24048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Admit</a:t>
            </a:r>
            <a:r>
              <a:rPr lang="ru-RU" b="1" dirty="0" smtClean="0"/>
              <a:t> (признаваться)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Complain (</a:t>
            </a:r>
            <a:r>
              <a:rPr lang="ru-RU" b="1" dirty="0" smtClean="0"/>
              <a:t>жаловаться)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Deny</a:t>
            </a:r>
            <a:r>
              <a:rPr lang="ru-RU" b="1" dirty="0" smtClean="0"/>
              <a:t> (отрицать)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Explain (</a:t>
            </a:r>
            <a:r>
              <a:rPr lang="ru-RU" b="1" dirty="0" smtClean="0"/>
              <a:t>объяснять)</a:t>
            </a: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249289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+ </a:t>
            </a:r>
            <a:r>
              <a:rPr lang="en-US" b="1" i="1" dirty="0" smtClean="0"/>
              <a:t>(object) + that -clause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005064"/>
            <a:ext cx="655272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</a:p>
          <a:p>
            <a:r>
              <a:rPr lang="en-US" sz="2800" b="1" i="1" dirty="0" smtClean="0"/>
              <a:t>“My coffee is too cold”, she said.</a:t>
            </a:r>
          </a:p>
          <a:p>
            <a:r>
              <a:rPr lang="en-US" sz="2800" b="1" i="1" dirty="0" smtClean="0"/>
              <a:t>She complained that her coffee was too cold.</a:t>
            </a:r>
          </a:p>
          <a:p>
            <a:endParaRPr lang="ru-RU" dirty="0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4932040" y="1556792"/>
            <a:ext cx="360040" cy="23042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99032"/>
          </a:xfrm>
        </p:spPr>
        <p:txBody>
          <a:bodyPr/>
          <a:lstStyle/>
          <a:p>
            <a:pPr algn="ctr"/>
            <a:r>
              <a:rPr lang="en-US" b="1" dirty="0" smtClean="0"/>
              <a:t>OTHER REPORTING VERBS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u="sng" dirty="0" smtClean="0"/>
              <a:t>Suggest (</a:t>
            </a:r>
            <a:r>
              <a:rPr lang="ru-RU" u="sng" dirty="0" smtClean="0"/>
              <a:t>предлагать)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</a:p>
          <a:p>
            <a:pPr>
              <a:buNone/>
            </a:pPr>
            <a:r>
              <a:rPr lang="en-US" b="1" i="1" dirty="0" smtClean="0"/>
              <a:t>“Let’s play tennis”, said Lucy.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Lucy suggested playing tennis.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Lucy suggested that we play tennis.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Lucy suggested that we should play tennis.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620688"/>
            <a:ext cx="8517632" cy="4176464"/>
          </a:xfrm>
        </p:spPr>
        <p:txBody>
          <a:bodyPr>
            <a:normAutofit/>
          </a:bodyPr>
          <a:lstStyle/>
          <a:p>
            <a:pPr lvl="0"/>
            <a:r>
              <a:rPr lang="en-US" sz="3100" b="1" dirty="0" smtClean="0">
                <a:solidFill>
                  <a:schemeClr val="tx1"/>
                </a:solidFill>
                <a:effectLst/>
              </a:rPr>
              <a:t>“You'll sprain your ankle, Celia, if you run in those shoes," said her mother. -</a:t>
            </a:r>
            <a:r>
              <a:rPr lang="ru-RU" sz="3100" b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effectLst/>
              </a:rPr>
            </a:br>
            <a:r>
              <a:rPr lang="en-US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 Celia's mother warned (her) that she </a:t>
            </a:r>
            <a:r>
              <a:rPr lang="en-US" sz="31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would sprain</a:t>
            </a:r>
            <a:r>
              <a:rPr lang="en-US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 her ankle if she </a:t>
            </a:r>
            <a:r>
              <a:rPr lang="en-US" sz="31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ran</a:t>
            </a:r>
            <a:r>
              <a:rPr lang="en-US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 in those shoes. (that-clause)</a:t>
            </a:r>
            <a:br>
              <a:rPr lang="en-US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</a:br>
            <a:endParaRPr lang="ru-RU" sz="3100" b="1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35292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b="1" dirty="0" smtClean="0"/>
              <a:t>“You should exercise more,” the doctor said to me.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“Don’t  move the desks”, said the teacher to the students.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“Let’s go for a walk,” said Peter.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“I’m sorry, I’m late”, she said.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“Sorry, I forgot your name”, he said.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“Don’t forget to phone me when you arrive”, the mother said her daughter.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She said, “I’m fond of foreign languages and they come easy to me”.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The advertisement invited: “Come and spend your summer holidays with us!”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“We missed the plane and you’re responsible for it”, said the wife to him.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“He stole my money!” shouted the old lady.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52128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POSITIVE SENTENCES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1184682"/>
          <a:ext cx="8856984" cy="4540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3835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Direct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Reported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4701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Present Simple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Past Simple</a:t>
                      </a:r>
                      <a:endParaRPr lang="ru-RU" b="1" dirty="0"/>
                    </a:p>
                  </a:txBody>
                  <a:tcPr/>
                </a:tc>
              </a:tr>
              <a:tr h="383508">
                <a:tc>
                  <a:txBody>
                    <a:bodyPr/>
                    <a:lstStyle/>
                    <a:p>
                      <a:r>
                        <a:rPr lang="en-US" dirty="0" smtClean="0"/>
                        <a:t>She said, ”</a:t>
                      </a:r>
                      <a:r>
                        <a:rPr lang="en-US" u="sng" dirty="0" smtClean="0"/>
                        <a:t>I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like</a:t>
                      </a:r>
                      <a:r>
                        <a:rPr lang="en-US" dirty="0" smtClean="0"/>
                        <a:t> </a:t>
                      </a:r>
                      <a:r>
                        <a:rPr lang="en-US" u="sng" dirty="0" smtClean="0"/>
                        <a:t>this</a:t>
                      </a:r>
                      <a:r>
                        <a:rPr lang="en-US" dirty="0" smtClean="0"/>
                        <a:t> film”.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said (that) </a:t>
                      </a:r>
                      <a:r>
                        <a:rPr lang="en-US" u="sng" dirty="0" smtClean="0"/>
                        <a:t>she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liked</a:t>
                      </a:r>
                      <a:r>
                        <a:rPr lang="en-US" dirty="0" smtClean="0"/>
                        <a:t> </a:t>
                      </a:r>
                      <a:r>
                        <a:rPr lang="en-US" u="sng" dirty="0" smtClean="0"/>
                        <a:t>that</a:t>
                      </a:r>
                      <a:r>
                        <a:rPr lang="en-US" dirty="0" smtClean="0"/>
                        <a:t> film.</a:t>
                      </a:r>
                      <a:endParaRPr lang="ru-RU" dirty="0"/>
                    </a:p>
                  </a:txBody>
                  <a:tcPr/>
                </a:tc>
              </a:tr>
              <a:tr h="49735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Present Progressive</a:t>
                      </a:r>
                      <a:r>
                        <a:rPr lang="en-US" b="1" baseline="0" dirty="0" smtClean="0"/>
                        <a:t> (Continuous)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Past Progressive</a:t>
                      </a:r>
                      <a:r>
                        <a:rPr lang="en-US" b="1" baseline="0" dirty="0" smtClean="0"/>
                        <a:t> (Continuous)</a:t>
                      </a:r>
                      <a:endParaRPr lang="ru-RU" b="1" dirty="0" smtClean="0"/>
                    </a:p>
                  </a:txBody>
                  <a:tcPr/>
                </a:tc>
              </a:tr>
              <a:tr h="6711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They said, “</a:t>
                      </a:r>
                      <a:r>
                        <a:rPr lang="en-US" b="0" u="sng" dirty="0" smtClean="0"/>
                        <a:t>We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are planning</a:t>
                      </a:r>
                      <a:r>
                        <a:rPr lang="en-US" b="0" dirty="0" smtClean="0"/>
                        <a:t> to throw</a:t>
                      </a:r>
                      <a:r>
                        <a:rPr lang="en-US" b="0" baseline="0" dirty="0" smtClean="0"/>
                        <a:t> a big party”.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They said</a:t>
                      </a:r>
                      <a:r>
                        <a:rPr lang="en-US" b="0" baseline="0" dirty="0" smtClean="0"/>
                        <a:t> (that) </a:t>
                      </a:r>
                      <a:r>
                        <a:rPr lang="en-US" b="0" u="sng" dirty="0" smtClean="0"/>
                        <a:t>they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were planning </a:t>
                      </a:r>
                      <a:r>
                        <a:rPr lang="en-US" b="0" dirty="0" smtClean="0"/>
                        <a:t>to throw</a:t>
                      </a:r>
                      <a:r>
                        <a:rPr lang="en-US" b="0" baseline="0" dirty="0" smtClean="0"/>
                        <a:t> a big party.</a:t>
                      </a:r>
                      <a:endParaRPr lang="ru-RU" b="0" dirty="0" smtClean="0"/>
                    </a:p>
                  </a:txBody>
                  <a:tcPr/>
                </a:tc>
              </a:tr>
              <a:tr h="38350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Present Perfect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Past Perfect</a:t>
                      </a:r>
                      <a:endParaRPr lang="ru-RU" b="1" dirty="0" smtClean="0"/>
                    </a:p>
                  </a:txBody>
                  <a:tcPr/>
                </a:tc>
              </a:tr>
              <a:tr h="6711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“</a:t>
                      </a:r>
                      <a:r>
                        <a:rPr lang="en-US" b="0" u="sng" dirty="0" smtClean="0"/>
                        <a:t>We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en-US" b="0" dirty="0" smtClean="0"/>
                        <a:t> already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cleaned</a:t>
                      </a:r>
                      <a:r>
                        <a:rPr lang="en-US" b="0" dirty="0" smtClean="0"/>
                        <a:t> the car, </a:t>
                      </a: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Dad</a:t>
                      </a:r>
                      <a:r>
                        <a:rPr lang="en-US" b="0" dirty="0" smtClean="0"/>
                        <a:t>”, </a:t>
                      </a:r>
                      <a:r>
                        <a:rPr lang="en-US" b="0" u="sng" dirty="0" smtClean="0"/>
                        <a:t>said</a:t>
                      </a:r>
                      <a:r>
                        <a:rPr lang="en-US" b="0" dirty="0" smtClean="0"/>
                        <a:t> Sam.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Sam </a:t>
                      </a:r>
                      <a:r>
                        <a:rPr lang="en-US" b="0" u="sng" dirty="0" smtClean="0"/>
                        <a:t>told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his dad</a:t>
                      </a:r>
                      <a:r>
                        <a:rPr lang="en-US" b="0" dirty="0" smtClean="0"/>
                        <a:t> (that)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u="sng" baseline="0" dirty="0" smtClean="0"/>
                        <a:t>they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had </a:t>
                      </a:r>
                      <a:r>
                        <a:rPr lang="en-US" b="0" baseline="0" dirty="0" smtClean="0"/>
                        <a:t>already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cleaned</a:t>
                      </a:r>
                      <a:r>
                        <a:rPr lang="en-US" b="0" baseline="0" dirty="0" smtClean="0"/>
                        <a:t> the car.</a:t>
                      </a:r>
                      <a:r>
                        <a:rPr lang="en-US" b="0" dirty="0" smtClean="0"/>
                        <a:t> </a:t>
                      </a:r>
                      <a:endParaRPr lang="ru-RU" b="0" dirty="0" smtClean="0"/>
                    </a:p>
                  </a:txBody>
                  <a:tcPr/>
                </a:tc>
              </a:tr>
              <a:tr h="463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Pres. Perfect Progressive</a:t>
                      </a:r>
                      <a:r>
                        <a:rPr lang="en-US" b="1" baseline="0" dirty="0" smtClean="0"/>
                        <a:t> (Continuous)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Past Perfect Progressive</a:t>
                      </a:r>
                      <a:r>
                        <a:rPr lang="en-US" b="1" baseline="0" dirty="0" smtClean="0"/>
                        <a:t> (Continuous)</a:t>
                      </a:r>
                      <a:endParaRPr lang="ru-RU" b="1" dirty="0" smtClean="0"/>
                    </a:p>
                  </a:txBody>
                  <a:tcPr/>
                </a:tc>
              </a:tr>
              <a:tr h="55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/>
                        <a:t>He said, “</a:t>
                      </a:r>
                      <a:r>
                        <a:rPr lang="en-US" b="0" u="sng" baseline="0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’ve been trying</a:t>
                      </a:r>
                      <a:r>
                        <a:rPr lang="en-US" b="0" baseline="0" dirty="0" smtClean="0"/>
                        <a:t> to fix </a:t>
                      </a:r>
                      <a:r>
                        <a:rPr lang="en-US" b="0" u="sng" baseline="0" dirty="0" smtClean="0"/>
                        <a:t>my</a:t>
                      </a:r>
                      <a:r>
                        <a:rPr lang="en-US" b="0" baseline="0" dirty="0" smtClean="0"/>
                        <a:t> bike all day”.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He said (that) </a:t>
                      </a:r>
                      <a:r>
                        <a:rPr lang="en-US" b="0" u="sng" dirty="0" smtClean="0"/>
                        <a:t>he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had been trying</a:t>
                      </a:r>
                      <a:r>
                        <a:rPr lang="en-US" b="0" dirty="0" smtClean="0"/>
                        <a:t> to fix </a:t>
                      </a:r>
                      <a:r>
                        <a:rPr lang="en-US" b="0" u="sng" dirty="0" smtClean="0"/>
                        <a:t>his</a:t>
                      </a:r>
                      <a:r>
                        <a:rPr lang="en-US" b="0" dirty="0" smtClean="0"/>
                        <a:t> bike</a:t>
                      </a:r>
                      <a:r>
                        <a:rPr lang="en-US" b="0" baseline="0" dirty="0" smtClean="0"/>
                        <a:t> all day.</a:t>
                      </a:r>
                      <a:endParaRPr lang="ru-RU" b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399032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POSITIVE SENTENCES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0" y="1124744"/>
          <a:ext cx="8856984" cy="539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3616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Direct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Reported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2155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Past Simple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Past Perfect</a:t>
                      </a:r>
                      <a:endParaRPr lang="ru-RU" b="1" dirty="0" smtClean="0"/>
                    </a:p>
                  </a:txBody>
                  <a:tcPr/>
                </a:tc>
              </a:tr>
              <a:tr h="603627">
                <a:tc>
                  <a:txBody>
                    <a:bodyPr/>
                    <a:lstStyle/>
                    <a:p>
                      <a:r>
                        <a:rPr lang="en-US" dirty="0" smtClean="0"/>
                        <a:t>She said, ”</a:t>
                      </a:r>
                      <a:r>
                        <a:rPr lang="en-US" u="sng" dirty="0" smtClean="0"/>
                        <a:t>I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saw</a:t>
                      </a:r>
                      <a:r>
                        <a:rPr lang="en-US" dirty="0" smtClean="0"/>
                        <a:t> </a:t>
                      </a:r>
                      <a:r>
                        <a:rPr lang="en-US" u="sng" dirty="0" smtClean="0"/>
                        <a:t>this</a:t>
                      </a:r>
                      <a:r>
                        <a:rPr lang="en-US" dirty="0" smtClean="0"/>
                        <a:t> film </a:t>
                      </a:r>
                      <a:r>
                        <a:rPr lang="en-US" u="sng" dirty="0" smtClean="0"/>
                        <a:t>yesterday</a:t>
                      </a:r>
                      <a:r>
                        <a:rPr lang="en-US" dirty="0" smtClean="0"/>
                        <a:t>”.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said (that) </a:t>
                      </a:r>
                      <a:r>
                        <a:rPr lang="en-US" u="sng" dirty="0" smtClean="0"/>
                        <a:t>she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had seen</a:t>
                      </a:r>
                      <a:r>
                        <a:rPr lang="en-US" dirty="0" smtClean="0"/>
                        <a:t> </a:t>
                      </a:r>
                      <a:r>
                        <a:rPr lang="en-US" u="sng" dirty="0" smtClean="0"/>
                        <a:t>that</a:t>
                      </a:r>
                      <a:r>
                        <a:rPr lang="en-US" dirty="0" smtClean="0"/>
                        <a:t> film </a:t>
                      </a:r>
                      <a:r>
                        <a:rPr lang="en-US" u="sng" dirty="0" smtClean="0"/>
                        <a:t>the previous day</a:t>
                      </a:r>
                      <a:r>
                        <a:rPr lang="en-US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6036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Past Progressive</a:t>
                      </a:r>
                      <a:r>
                        <a:rPr lang="en-US" b="1" baseline="0" dirty="0" smtClean="0"/>
                        <a:t> (Continuous)</a:t>
                      </a: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Past Progressive</a:t>
                      </a:r>
                      <a:r>
                        <a:rPr lang="en-US" b="1" baseline="0" dirty="0" smtClean="0"/>
                        <a:t> (Continuous) or </a:t>
                      </a:r>
                      <a:endParaRPr lang="ru-RU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Past Perfect Progressive</a:t>
                      </a:r>
                      <a:r>
                        <a:rPr lang="en-US" b="1" baseline="0" dirty="0" smtClean="0"/>
                        <a:t> (Continuous)</a:t>
                      </a:r>
                      <a:endParaRPr lang="ru-RU" b="1" dirty="0" smtClean="0"/>
                    </a:p>
                  </a:txBody>
                  <a:tcPr/>
                </a:tc>
              </a:tr>
              <a:tr h="1121021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They said, “</a:t>
                      </a:r>
                      <a:r>
                        <a:rPr lang="en-US" b="0" u="sng" dirty="0" smtClean="0"/>
                        <a:t>We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were planning</a:t>
                      </a:r>
                      <a:r>
                        <a:rPr lang="en-US" b="0" dirty="0" smtClean="0"/>
                        <a:t> to throw</a:t>
                      </a:r>
                      <a:r>
                        <a:rPr lang="en-US" b="0" baseline="0" dirty="0" smtClean="0"/>
                        <a:t> a big party”.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They said</a:t>
                      </a:r>
                      <a:r>
                        <a:rPr lang="en-US" b="0" baseline="0" dirty="0" smtClean="0"/>
                        <a:t> (that) </a:t>
                      </a:r>
                      <a:r>
                        <a:rPr lang="en-US" b="0" u="sng" dirty="0" smtClean="0"/>
                        <a:t>they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were planning </a:t>
                      </a:r>
                      <a:r>
                        <a:rPr lang="en-US" b="0" dirty="0" smtClean="0"/>
                        <a:t>to throw</a:t>
                      </a:r>
                      <a:r>
                        <a:rPr lang="en-US" b="0" baseline="0" dirty="0" smtClean="0"/>
                        <a:t> a big party.</a:t>
                      </a:r>
                      <a:endParaRPr lang="en-US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They said</a:t>
                      </a:r>
                      <a:r>
                        <a:rPr lang="en-US" b="0" baseline="0" dirty="0" smtClean="0"/>
                        <a:t> (that) </a:t>
                      </a:r>
                      <a:r>
                        <a:rPr lang="en-US" b="0" u="sng" dirty="0" smtClean="0"/>
                        <a:t>they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had been planning </a:t>
                      </a:r>
                      <a:r>
                        <a:rPr lang="en-US" b="0" dirty="0" smtClean="0"/>
                        <a:t>to throw</a:t>
                      </a:r>
                      <a:r>
                        <a:rPr lang="en-US" b="0" baseline="0" dirty="0" smtClean="0"/>
                        <a:t> a big party.</a:t>
                      </a:r>
                      <a:endParaRPr lang="ru-RU" b="0" dirty="0" smtClean="0"/>
                    </a:p>
                  </a:txBody>
                  <a:tcPr/>
                </a:tc>
              </a:tr>
              <a:tr h="4162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Past Perfect</a:t>
                      </a: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Past Perfect</a:t>
                      </a:r>
                      <a:endParaRPr lang="ru-RU" b="1" dirty="0" smtClean="0"/>
                    </a:p>
                  </a:txBody>
                  <a:tcPr/>
                </a:tc>
              </a:tr>
              <a:tr h="6329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She said, “</a:t>
                      </a:r>
                      <a:r>
                        <a:rPr lang="en-US" b="0" u="sng" dirty="0" smtClean="0"/>
                        <a:t>I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had prepared </a:t>
                      </a:r>
                      <a:r>
                        <a:rPr lang="en-US" b="0" dirty="0" smtClean="0"/>
                        <a:t>everything by midnight”.</a:t>
                      </a:r>
                      <a:endParaRPr lang="ru-RU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She said (that) </a:t>
                      </a:r>
                      <a:r>
                        <a:rPr lang="en-US" b="0" u="sng" dirty="0" smtClean="0"/>
                        <a:t>she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had prepared </a:t>
                      </a:r>
                      <a:r>
                        <a:rPr lang="en-US" b="0" dirty="0" smtClean="0"/>
                        <a:t>everything by midnight.</a:t>
                      </a:r>
                      <a:endParaRPr lang="ru-RU" b="0" dirty="0" smtClean="0"/>
                    </a:p>
                  </a:txBody>
                  <a:tcPr/>
                </a:tc>
              </a:tr>
              <a:tr h="4400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Past Perfect Progressive</a:t>
                      </a:r>
                      <a:r>
                        <a:rPr lang="en-US" b="1" baseline="0" dirty="0" smtClean="0"/>
                        <a:t> (Continuous)</a:t>
                      </a: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Past Perfect Progressive</a:t>
                      </a:r>
                      <a:r>
                        <a:rPr lang="en-US" b="1" baseline="0" dirty="0" smtClean="0"/>
                        <a:t> (Continuous)</a:t>
                      </a:r>
                      <a:endParaRPr lang="ru-RU" b="1" dirty="0" smtClean="0"/>
                    </a:p>
                  </a:txBody>
                  <a:tcPr/>
                </a:tc>
              </a:tr>
              <a:tr h="4400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“</a:t>
                      </a:r>
                      <a:r>
                        <a:rPr lang="en-US" b="0" u="sng" dirty="0" smtClean="0"/>
                        <a:t>I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had been watching </a:t>
                      </a:r>
                      <a:r>
                        <a:rPr lang="en-US" b="0" dirty="0" smtClean="0"/>
                        <a:t>TV</a:t>
                      </a:r>
                      <a:r>
                        <a:rPr lang="en-US" b="0" baseline="0" dirty="0" smtClean="0"/>
                        <a:t> since 5 pm”, he said.</a:t>
                      </a:r>
                      <a:r>
                        <a:rPr lang="en-US" b="0" dirty="0" smtClean="0"/>
                        <a:t> </a:t>
                      </a:r>
                      <a:endParaRPr lang="ru-RU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He said (that) </a:t>
                      </a:r>
                      <a:r>
                        <a:rPr lang="en-US" b="0" u="sng" dirty="0" smtClean="0"/>
                        <a:t>he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had been watching </a:t>
                      </a:r>
                      <a:r>
                        <a:rPr lang="en-US" b="0" dirty="0" smtClean="0"/>
                        <a:t>TV</a:t>
                      </a:r>
                      <a:r>
                        <a:rPr lang="en-US" b="0" baseline="0" dirty="0" smtClean="0"/>
                        <a:t> since 5 pm.</a:t>
                      </a:r>
                      <a:endParaRPr lang="ru-RU" b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399032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POSITIVE SENTENCES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179512" y="1484784"/>
          <a:ext cx="8856984" cy="4962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3721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Direct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Reported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4701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Future Simple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dirty="0" smtClean="0"/>
                        <a:t>Future in the Past</a:t>
                      </a:r>
                      <a:endParaRPr lang="ru-RU" b="1" u="sng" dirty="0"/>
                    </a:p>
                  </a:txBody>
                  <a:tcPr/>
                </a:tc>
              </a:tr>
              <a:tr h="383508">
                <a:tc>
                  <a:txBody>
                    <a:bodyPr/>
                    <a:lstStyle/>
                    <a:p>
                      <a:r>
                        <a:rPr lang="en-US" dirty="0" smtClean="0"/>
                        <a:t>She said, ”</a:t>
                      </a:r>
                      <a:r>
                        <a:rPr lang="en-US" u="sng" dirty="0" smtClean="0"/>
                        <a:t>I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will see</a:t>
                      </a:r>
                      <a:r>
                        <a:rPr lang="en-US" dirty="0" smtClean="0"/>
                        <a:t> </a:t>
                      </a:r>
                      <a:r>
                        <a:rPr lang="en-US" u="sng" dirty="0" smtClean="0"/>
                        <a:t>this</a:t>
                      </a:r>
                      <a:r>
                        <a:rPr lang="en-US" dirty="0" smtClean="0"/>
                        <a:t> film </a:t>
                      </a:r>
                      <a:r>
                        <a:rPr lang="en-US" u="sng" dirty="0" smtClean="0"/>
                        <a:t>tomorrow</a:t>
                      </a:r>
                      <a:r>
                        <a:rPr lang="en-US" dirty="0" smtClean="0"/>
                        <a:t>”.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said (that) </a:t>
                      </a:r>
                      <a:r>
                        <a:rPr lang="en-US" u="sng" dirty="0" smtClean="0"/>
                        <a:t>she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would see</a:t>
                      </a:r>
                      <a:r>
                        <a:rPr lang="en-US" dirty="0" smtClean="0"/>
                        <a:t> </a:t>
                      </a:r>
                      <a:r>
                        <a:rPr lang="en-US" u="sng" dirty="0" smtClean="0"/>
                        <a:t>that</a:t>
                      </a:r>
                      <a:r>
                        <a:rPr lang="en-US" dirty="0" smtClean="0"/>
                        <a:t> </a:t>
                      </a:r>
                      <a:r>
                        <a:rPr lang="en-US" u="none" dirty="0" smtClean="0"/>
                        <a:t>film</a:t>
                      </a:r>
                      <a:r>
                        <a:rPr lang="en-US" u="sng" dirty="0" smtClean="0"/>
                        <a:t> the next day.</a:t>
                      </a:r>
                      <a:endParaRPr lang="ru-RU" u="sng" dirty="0"/>
                    </a:p>
                  </a:txBody>
                  <a:tcPr/>
                </a:tc>
              </a:tr>
              <a:tr h="49735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Future Progressive</a:t>
                      </a:r>
                      <a:r>
                        <a:rPr lang="en-US" b="1" baseline="0" dirty="0" smtClean="0"/>
                        <a:t> (Continuous)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</a:txBody>
                  <a:tcPr/>
                </a:tc>
              </a:tr>
              <a:tr h="6711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They said, “</a:t>
                      </a:r>
                      <a:r>
                        <a:rPr lang="en-US" b="0" u="sng" dirty="0" smtClean="0"/>
                        <a:t>We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will be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planning</a:t>
                      </a:r>
                      <a:r>
                        <a:rPr lang="en-US" b="0" dirty="0" smtClean="0"/>
                        <a:t> to throw</a:t>
                      </a:r>
                      <a:r>
                        <a:rPr lang="en-US" b="0" baseline="0" dirty="0" smtClean="0"/>
                        <a:t> a big party”.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They said</a:t>
                      </a:r>
                      <a:r>
                        <a:rPr lang="en-US" b="0" baseline="0" dirty="0" smtClean="0"/>
                        <a:t> (that) </a:t>
                      </a:r>
                      <a:r>
                        <a:rPr lang="en-US" b="0" u="sng" dirty="0" smtClean="0"/>
                        <a:t>they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would be planning </a:t>
                      </a:r>
                      <a:r>
                        <a:rPr lang="en-US" b="0" dirty="0" smtClean="0"/>
                        <a:t>to throw</a:t>
                      </a:r>
                      <a:r>
                        <a:rPr lang="en-US" b="0" baseline="0" dirty="0" smtClean="0"/>
                        <a:t> a big party.</a:t>
                      </a:r>
                      <a:endParaRPr lang="ru-RU" b="0" dirty="0" smtClean="0"/>
                    </a:p>
                  </a:txBody>
                  <a:tcPr/>
                </a:tc>
              </a:tr>
              <a:tr h="38350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Future Perfect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</a:txBody>
                  <a:tcPr/>
                </a:tc>
              </a:tr>
              <a:tr h="6711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“</a:t>
                      </a:r>
                      <a:r>
                        <a:rPr lang="en-US" b="0" u="sng" dirty="0" smtClean="0"/>
                        <a:t>We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will have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cleaned</a:t>
                      </a:r>
                      <a:r>
                        <a:rPr lang="en-US" b="0" dirty="0" smtClean="0"/>
                        <a:t> the car, </a:t>
                      </a: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Dad</a:t>
                      </a:r>
                      <a:r>
                        <a:rPr lang="en-US" b="0" dirty="0" smtClean="0"/>
                        <a:t>”, </a:t>
                      </a:r>
                      <a:r>
                        <a:rPr lang="en-US" b="0" u="sng" dirty="0" smtClean="0"/>
                        <a:t>said</a:t>
                      </a:r>
                      <a:r>
                        <a:rPr lang="en-US" b="0" dirty="0" smtClean="0"/>
                        <a:t> Sam.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Sam </a:t>
                      </a:r>
                      <a:r>
                        <a:rPr lang="en-US" b="0" u="sng" dirty="0" smtClean="0"/>
                        <a:t>told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his dad</a:t>
                      </a:r>
                      <a:r>
                        <a:rPr lang="en-US" b="0" dirty="0" smtClean="0"/>
                        <a:t> (that)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u="sng" baseline="0" dirty="0" smtClean="0"/>
                        <a:t>they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would have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cleaned</a:t>
                      </a:r>
                      <a:r>
                        <a:rPr lang="en-US" b="0" baseline="0" dirty="0" smtClean="0"/>
                        <a:t> the car.</a:t>
                      </a:r>
                      <a:r>
                        <a:rPr lang="en-US" b="0" dirty="0" smtClean="0"/>
                        <a:t> </a:t>
                      </a:r>
                      <a:endParaRPr lang="ru-RU" b="0" dirty="0" smtClean="0"/>
                    </a:p>
                  </a:txBody>
                  <a:tcPr/>
                </a:tc>
              </a:tr>
              <a:tr h="463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Future Perfect Progressive</a:t>
                      </a:r>
                      <a:r>
                        <a:rPr lang="en-US" b="1" baseline="0" dirty="0" smtClean="0"/>
                        <a:t> (Continuous)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</a:txBody>
                  <a:tcPr/>
                </a:tc>
              </a:tr>
              <a:tr h="55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/>
                        <a:t>He said, “</a:t>
                      </a:r>
                      <a:r>
                        <a:rPr lang="en-US" b="0" u="sng" baseline="0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will have been trying</a:t>
                      </a:r>
                      <a:r>
                        <a:rPr lang="en-US" b="0" baseline="0" dirty="0" smtClean="0"/>
                        <a:t> to fix </a:t>
                      </a:r>
                      <a:r>
                        <a:rPr lang="en-US" b="0" u="sng" baseline="0" dirty="0" smtClean="0"/>
                        <a:t>my</a:t>
                      </a:r>
                      <a:r>
                        <a:rPr lang="en-US" b="0" baseline="0" dirty="0" smtClean="0"/>
                        <a:t> bike”.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He said (that) </a:t>
                      </a:r>
                      <a:r>
                        <a:rPr lang="en-US" b="0" u="sng" dirty="0" smtClean="0"/>
                        <a:t>he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would have been trying</a:t>
                      </a:r>
                      <a:r>
                        <a:rPr lang="en-US" b="0" dirty="0" smtClean="0"/>
                        <a:t> to fix </a:t>
                      </a:r>
                      <a:r>
                        <a:rPr lang="en-US" b="0" u="sng" dirty="0" smtClean="0"/>
                        <a:t>his</a:t>
                      </a:r>
                      <a:r>
                        <a:rPr lang="en-US" b="0" dirty="0" smtClean="0"/>
                        <a:t> bike</a:t>
                      </a:r>
                      <a:r>
                        <a:rPr lang="en-US" b="0" baseline="0" dirty="0" smtClean="0"/>
                        <a:t>.</a:t>
                      </a:r>
                      <a:endParaRPr lang="ru-RU" b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615056"/>
          </a:xfrm>
        </p:spPr>
        <p:txBody>
          <a:bodyPr/>
          <a:lstStyle/>
          <a:p>
            <a:pPr algn="ctr"/>
            <a:r>
              <a:rPr lang="en-US" b="1" dirty="0" smtClean="0">
                <a:effectLst/>
              </a:rPr>
              <a:t>MODAL VERBS</a:t>
            </a:r>
            <a:endParaRPr lang="ru-RU" b="1" dirty="0">
              <a:effectLst/>
            </a:endParaRPr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/>
        </p:nvGraphicFramePr>
        <p:xfrm>
          <a:off x="0" y="1052737"/>
          <a:ext cx="8856984" cy="4788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38304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Direct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Reported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4147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can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could</a:t>
                      </a:r>
                      <a:endParaRPr lang="ru-RU" b="1" dirty="0" smtClean="0"/>
                    </a:p>
                  </a:txBody>
                  <a:tcPr/>
                </a:tc>
              </a:tr>
              <a:tr h="670322">
                <a:tc>
                  <a:txBody>
                    <a:bodyPr/>
                    <a:lstStyle/>
                    <a:p>
                      <a:r>
                        <a:rPr lang="en-US" dirty="0" smtClean="0"/>
                        <a:t>James said, “</a:t>
                      </a:r>
                      <a:r>
                        <a:rPr lang="en-US" u="sng" dirty="0" smtClean="0"/>
                        <a:t>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can</a:t>
                      </a:r>
                      <a:r>
                        <a:rPr lang="en-US" baseline="0" dirty="0" smtClean="0"/>
                        <a:t> whistle very loudly”.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James said (that) </a:t>
                      </a:r>
                      <a:r>
                        <a:rPr lang="en-US" u="sng" dirty="0" smtClean="0"/>
                        <a:t>he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could </a:t>
                      </a:r>
                      <a:r>
                        <a:rPr lang="en-US" baseline="0" dirty="0" smtClean="0"/>
                        <a:t>whistle very loudly.</a:t>
                      </a:r>
                      <a:endParaRPr lang="ru-RU" dirty="0"/>
                    </a:p>
                  </a:txBody>
                  <a:tcPr/>
                </a:tc>
              </a:tr>
              <a:tr h="4658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may</a:t>
                      </a: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might</a:t>
                      </a:r>
                      <a:endParaRPr lang="ru-RU" b="1" dirty="0" smtClean="0"/>
                    </a:p>
                  </a:txBody>
                  <a:tcPr/>
                </a:tc>
              </a:tr>
              <a:tr h="512372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“He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may</a:t>
                      </a:r>
                      <a:r>
                        <a:rPr lang="en-US" b="0" dirty="0" smtClean="0"/>
                        <a:t> be lost”, said Alice.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Alice said (that) he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might</a:t>
                      </a:r>
                      <a:r>
                        <a:rPr lang="en-US" b="0" dirty="0" smtClean="0"/>
                        <a:t> be lost.</a:t>
                      </a:r>
                      <a:endParaRPr lang="ru-RU" b="0" dirty="0" smtClean="0"/>
                    </a:p>
                  </a:txBody>
                  <a:tcPr/>
                </a:tc>
              </a:tr>
              <a:tr h="4358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must</a:t>
                      </a: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Had to (obligation); must (deduction)</a:t>
                      </a:r>
                      <a:endParaRPr lang="ru-RU" b="1" dirty="0" smtClean="0"/>
                    </a:p>
                  </a:txBody>
                  <a:tcPr/>
                </a:tc>
              </a:tr>
              <a:tr h="9576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“</a:t>
                      </a:r>
                      <a:r>
                        <a:rPr lang="en-US" b="0" u="sng" dirty="0" smtClean="0"/>
                        <a:t>You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must</a:t>
                      </a:r>
                      <a:r>
                        <a:rPr lang="en-US" b="0" baseline="0" dirty="0" smtClean="0"/>
                        <a:t> brush </a:t>
                      </a:r>
                      <a:r>
                        <a:rPr lang="en-US" b="0" u="sng" baseline="0" dirty="0" smtClean="0"/>
                        <a:t>your</a:t>
                      </a:r>
                      <a:r>
                        <a:rPr lang="en-US" b="0" baseline="0" dirty="0" smtClean="0"/>
                        <a:t> teeth, </a:t>
                      </a:r>
                      <a:r>
                        <a:rPr lang="en-US" b="1" u="none" baseline="0" dirty="0" smtClean="0">
                          <a:solidFill>
                            <a:srgbClr val="0070C0"/>
                          </a:solidFill>
                        </a:rPr>
                        <a:t>Bruce</a:t>
                      </a:r>
                      <a:r>
                        <a:rPr lang="en-US" b="0" baseline="0" dirty="0" smtClean="0"/>
                        <a:t>, said Mum.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/>
                        <a:t>“It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must</a:t>
                      </a:r>
                      <a:r>
                        <a:rPr lang="en-US" b="0" baseline="0" dirty="0" smtClean="0"/>
                        <a:t> be late”, said he.</a:t>
                      </a:r>
                      <a:endParaRPr lang="ru-RU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Mum </a:t>
                      </a: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told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0" u="sng" dirty="0" smtClean="0"/>
                        <a:t>Bruce</a:t>
                      </a:r>
                      <a:r>
                        <a:rPr lang="en-US" b="0" baseline="0" dirty="0" smtClean="0"/>
                        <a:t> (that) </a:t>
                      </a:r>
                      <a:r>
                        <a:rPr lang="en-US" b="0" u="sng" baseline="0" dirty="0" smtClean="0"/>
                        <a:t>he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1" u="none" baseline="0" dirty="0" smtClean="0">
                          <a:solidFill>
                            <a:srgbClr val="FF0000"/>
                          </a:solidFill>
                        </a:rPr>
                        <a:t>had to brush </a:t>
                      </a:r>
                      <a:r>
                        <a:rPr lang="en-US" b="0" u="sng" baseline="0" dirty="0" smtClean="0">
                          <a:solidFill>
                            <a:schemeClr val="bg1"/>
                          </a:solidFill>
                        </a:rPr>
                        <a:t>his</a:t>
                      </a:r>
                      <a:r>
                        <a:rPr lang="en-US" b="1" u="none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="0" u="none" baseline="0" dirty="0" smtClean="0">
                          <a:solidFill>
                            <a:schemeClr val="bg1"/>
                          </a:solidFill>
                        </a:rPr>
                        <a:t>teeth.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>
                          <a:solidFill>
                            <a:schemeClr val="bg1"/>
                          </a:solidFill>
                        </a:rPr>
                        <a:t>He said (that) it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must</a:t>
                      </a:r>
                      <a:r>
                        <a:rPr lang="en-US" b="0" baseline="0" dirty="0" smtClean="0">
                          <a:solidFill>
                            <a:schemeClr val="bg1"/>
                          </a:solidFill>
                        </a:rPr>
                        <a:t> be late.</a:t>
                      </a:r>
                      <a:endParaRPr lang="ru-RU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608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must not </a:t>
                      </a:r>
                      <a:endParaRPr lang="ru-RU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must not (prohibition)</a:t>
                      </a:r>
                      <a:endParaRPr lang="ru-RU" b="0" dirty="0" smtClean="0"/>
                    </a:p>
                  </a:txBody>
                  <a:tcPr/>
                </a:tc>
              </a:tr>
              <a:tr h="4608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“</a:t>
                      </a:r>
                      <a:r>
                        <a:rPr lang="en-US" b="0" u="sng" dirty="0" smtClean="0"/>
                        <a:t>You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mustn’t</a:t>
                      </a:r>
                      <a:r>
                        <a:rPr lang="en-US" b="0" dirty="0" smtClean="0"/>
                        <a:t> touch </a:t>
                      </a:r>
                      <a:r>
                        <a:rPr lang="en-US" b="0" u="sng" dirty="0" smtClean="0"/>
                        <a:t>this</a:t>
                      </a:r>
                      <a:r>
                        <a:rPr lang="en-US" b="0" dirty="0" smtClean="0"/>
                        <a:t>”,</a:t>
                      </a:r>
                      <a:r>
                        <a:rPr lang="en-US" b="0" baseline="0" dirty="0" smtClean="0"/>
                        <a:t> said Mike.</a:t>
                      </a:r>
                      <a:endParaRPr lang="ru-RU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Mike said (that)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u="sng" baseline="0" dirty="0" smtClean="0"/>
                        <a:t>I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mustn’t</a:t>
                      </a:r>
                      <a:r>
                        <a:rPr lang="en-US" b="0" baseline="0" dirty="0" smtClean="0"/>
                        <a:t> touch </a:t>
                      </a:r>
                      <a:r>
                        <a:rPr lang="en-US" b="0" u="sng" baseline="0" dirty="0" smtClean="0"/>
                        <a:t>that</a:t>
                      </a:r>
                      <a:r>
                        <a:rPr lang="en-US" b="0" baseline="0" dirty="0" smtClean="0"/>
                        <a:t>.</a:t>
                      </a:r>
                      <a:endParaRPr lang="ru-RU" b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399032"/>
          </a:xfrm>
        </p:spPr>
        <p:txBody>
          <a:bodyPr/>
          <a:lstStyle/>
          <a:p>
            <a:pPr algn="ctr"/>
            <a:r>
              <a:rPr lang="en-US" b="1" dirty="0" smtClean="0">
                <a:effectLst/>
              </a:rPr>
              <a:t>MODAL VERBS</a:t>
            </a:r>
            <a:endParaRPr lang="ru-RU" b="1" dirty="0">
              <a:effectLst/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107504" y="1556792"/>
          <a:ext cx="8856984" cy="3994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38304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Direct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Reported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4147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need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needed/had to</a:t>
                      </a:r>
                      <a:endParaRPr lang="ru-RU" b="1" dirty="0" smtClean="0"/>
                    </a:p>
                  </a:txBody>
                  <a:tcPr/>
                </a:tc>
              </a:tr>
              <a:tr h="670322">
                <a:tc>
                  <a:txBody>
                    <a:bodyPr/>
                    <a:lstStyle/>
                    <a:p>
                      <a:r>
                        <a:rPr lang="en-US" dirty="0" smtClean="0"/>
                        <a:t>They said, “</a:t>
                      </a:r>
                      <a:r>
                        <a:rPr lang="en-US" u="sng" dirty="0" smtClean="0"/>
                        <a:t>We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need</a:t>
                      </a:r>
                      <a:r>
                        <a:rPr lang="en-US" baseline="0" dirty="0" smtClean="0"/>
                        <a:t> paint </a:t>
                      </a:r>
                      <a:r>
                        <a:rPr lang="en-US" u="sng" baseline="0" dirty="0" smtClean="0"/>
                        <a:t>our</a:t>
                      </a:r>
                      <a:r>
                        <a:rPr lang="en-US" baseline="0" dirty="0" smtClean="0"/>
                        <a:t> house”.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They said (that) </a:t>
                      </a:r>
                      <a:r>
                        <a:rPr lang="en-US" u="sng" dirty="0" smtClean="0"/>
                        <a:t>they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had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to</a:t>
                      </a:r>
                      <a:r>
                        <a:rPr lang="en-US" baseline="0" dirty="0" smtClean="0"/>
                        <a:t> paint </a:t>
                      </a:r>
                      <a:r>
                        <a:rPr lang="en-US" u="sng" baseline="0" dirty="0" smtClean="0"/>
                        <a:t>their</a:t>
                      </a:r>
                      <a:r>
                        <a:rPr lang="en-US" baseline="0" dirty="0" smtClean="0"/>
                        <a:t> house. </a:t>
                      </a:r>
                      <a:endParaRPr lang="ru-RU" dirty="0"/>
                    </a:p>
                  </a:txBody>
                  <a:tcPr/>
                </a:tc>
              </a:tr>
              <a:tr h="4658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needn’t </a:t>
                      </a: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smtClean="0"/>
                        <a:t>needn’t </a:t>
                      </a:r>
                      <a:r>
                        <a:rPr lang="en-US" b="1" dirty="0" smtClean="0"/>
                        <a:t>/didn’t have to (present)</a:t>
                      </a:r>
                      <a:endParaRPr lang="ru-RU" b="1" dirty="0" smtClean="0"/>
                    </a:p>
                  </a:txBody>
                  <a:tcPr/>
                </a:tc>
              </a:tr>
              <a:tr h="512372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She said, “</a:t>
                      </a:r>
                      <a:r>
                        <a:rPr lang="en-US" b="0" u="sng" dirty="0" smtClean="0"/>
                        <a:t>You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needn’t</a:t>
                      </a:r>
                      <a:r>
                        <a:rPr lang="en-US" b="0" dirty="0" smtClean="0"/>
                        <a:t> eat all</a:t>
                      </a:r>
                      <a:r>
                        <a:rPr lang="en-US" b="0" baseline="0" dirty="0" smtClean="0"/>
                        <a:t> this food”.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She said (that) </a:t>
                      </a:r>
                      <a:r>
                        <a:rPr lang="en-US" b="0" i="0" u="sng" dirty="0" smtClean="0"/>
                        <a:t>I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didn’t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eat all </a:t>
                      </a:r>
                      <a:r>
                        <a:rPr lang="en-US" b="0" u="sng" dirty="0" smtClean="0">
                          <a:solidFill>
                            <a:schemeClr val="bg1"/>
                          </a:solidFill>
                        </a:rPr>
                        <a:t>that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 food.</a:t>
                      </a:r>
                      <a:endParaRPr lang="ru-RU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358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Wouldn’t have to (future)</a:t>
                      </a:r>
                      <a:endParaRPr lang="ru-RU" b="1" dirty="0" smtClean="0"/>
                    </a:p>
                  </a:txBody>
                  <a:tcPr/>
                </a:tc>
              </a:tr>
              <a:tr h="9576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He said, “</a:t>
                      </a:r>
                      <a:r>
                        <a:rPr lang="en-US" b="0" u="sng" dirty="0" smtClean="0"/>
                        <a:t>You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needn’t</a:t>
                      </a:r>
                      <a:r>
                        <a:rPr lang="en-US" b="0" dirty="0" smtClean="0"/>
                        <a:t> phone </a:t>
                      </a:r>
                      <a:r>
                        <a:rPr lang="en-US" b="0" u="sng" dirty="0" smtClean="0"/>
                        <a:t>us</a:t>
                      </a:r>
                      <a:r>
                        <a:rPr lang="en-US" b="0" dirty="0" smtClean="0"/>
                        <a:t> tonight”.</a:t>
                      </a:r>
                      <a:endParaRPr lang="ru-RU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He said (that) </a:t>
                      </a:r>
                      <a:r>
                        <a:rPr lang="en-US" b="0" u="sng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wouldn’t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  <a:r>
                        <a:rPr lang="en-US" b="0" dirty="0" smtClean="0">
                          <a:solidFill>
                            <a:schemeClr val="bg1"/>
                          </a:solidFill>
                        </a:rPr>
                        <a:t> phone </a:t>
                      </a:r>
                      <a:r>
                        <a:rPr lang="en-US" b="0" u="sng" dirty="0" smtClean="0">
                          <a:solidFill>
                            <a:schemeClr val="bg1"/>
                          </a:solidFill>
                        </a:rPr>
                        <a:t>them</a:t>
                      </a:r>
                      <a:r>
                        <a:rPr lang="en-US" b="0" u="non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0" u="sng" dirty="0" smtClean="0">
                          <a:solidFill>
                            <a:schemeClr val="bg1"/>
                          </a:solidFill>
                        </a:rPr>
                        <a:t>that night.</a:t>
                      </a:r>
                      <a:endParaRPr lang="ru-RU" b="0" u="sng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3850" y="476672"/>
          <a:ext cx="8229600" cy="5486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126"/>
                <a:gridCol w="4197474"/>
              </a:tblGrid>
              <a:tr h="72008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spc="3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TIME EXPRESSIONS</a:t>
                      </a:r>
                      <a:endParaRPr lang="ru-RU" sz="3200" spc="3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now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then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today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that day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tonight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that night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yesterday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the previous day/the day before</a:t>
                      </a:r>
                      <a:endParaRPr lang="ru-RU" b="1" dirty="0"/>
                    </a:p>
                  </a:txBody>
                  <a:tcPr/>
                </a:tc>
              </a:tr>
              <a:tr h="457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last week (month, year …)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the previous week (month, year …), the week (month, year …)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dirty="0" smtClean="0"/>
                        <a:t>before </a:t>
                      </a:r>
                      <a:endParaRPr lang="ru-RU" b="1" dirty="0"/>
                    </a:p>
                  </a:txBody>
                  <a:tcPr/>
                </a:tc>
              </a:tr>
              <a:tr h="457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ago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before</a:t>
                      </a:r>
                      <a:endParaRPr lang="ru-RU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tomorrow</a:t>
                      </a: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the next/following day</a:t>
                      </a:r>
                      <a:endParaRPr lang="ru-RU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next week (month, year …)</a:t>
                      </a: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the following week (month, year …)</a:t>
                      </a:r>
                      <a:endParaRPr lang="ru-RU" b="1" dirty="0" smtClean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spc="3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</a:rPr>
                        <a:t>OTHER CHANGES</a:t>
                      </a:r>
                      <a:endParaRPr lang="ru-RU" sz="3200" b="1" spc="3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spc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this/these</a:t>
                      </a:r>
                      <a:endParaRPr lang="ru-RU" sz="1800" b="1" spc="0" dirty="0" smtClean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that/those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spc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here</a:t>
                      </a:r>
                      <a:endParaRPr lang="ru-RU" sz="1800" b="1" spc="0" dirty="0" smtClean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there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COMMANDS-REQUESTS-ADVICE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5760640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tell (</a:t>
            </a:r>
            <a:r>
              <a:rPr lang="ru-RU" sz="2400" b="1" dirty="0" smtClean="0"/>
              <a:t>сказать)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ask</a:t>
            </a:r>
            <a:r>
              <a:rPr lang="ru-RU" sz="2400" b="1" dirty="0" smtClean="0"/>
              <a:t> (просить)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beg</a:t>
            </a:r>
            <a:r>
              <a:rPr lang="ru-RU" sz="2400" b="1" dirty="0" smtClean="0"/>
              <a:t> (просить, умолять)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order</a:t>
            </a:r>
            <a:r>
              <a:rPr lang="ru-RU" sz="2400" b="1" dirty="0" smtClean="0"/>
              <a:t> (распоряжаться)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command</a:t>
            </a:r>
            <a:r>
              <a:rPr lang="ru-RU" sz="2400" b="1" dirty="0" smtClean="0"/>
              <a:t> (приказать)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advise</a:t>
            </a:r>
            <a:r>
              <a:rPr lang="ru-RU" sz="2400" b="1" dirty="0" smtClean="0"/>
              <a:t> (советовать)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forbid</a:t>
            </a:r>
            <a:r>
              <a:rPr lang="ru-RU" sz="2400" b="1" dirty="0" smtClean="0"/>
              <a:t> (запрещать)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warn</a:t>
            </a:r>
            <a:r>
              <a:rPr lang="ru-RU" sz="2400" b="1" dirty="0" smtClean="0"/>
              <a:t> (предупреждать)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encourage</a:t>
            </a:r>
            <a:r>
              <a:rPr lang="ru-RU" sz="2400" b="1" dirty="0" smtClean="0"/>
              <a:t> (поощрять, ободрять)</a:t>
            </a:r>
            <a:endParaRPr lang="en-US" sz="2400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24128" y="3068960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+ </a:t>
            </a:r>
            <a:r>
              <a:rPr lang="en-US" b="1" i="1" dirty="0" smtClean="0"/>
              <a:t>object +</a:t>
            </a:r>
            <a:r>
              <a:rPr lang="ru-RU" b="1" i="1" dirty="0" smtClean="0"/>
              <a:t> </a:t>
            </a:r>
            <a:r>
              <a:rPr lang="en-US" b="1" i="1" dirty="0" smtClean="0"/>
              <a:t>full Infinitive (to …)</a:t>
            </a:r>
            <a:endParaRPr lang="ru-RU" b="1" i="1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5148064" y="1124744"/>
            <a:ext cx="648072" cy="43204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i="1" dirty="0" smtClean="0"/>
              <a:t>“You’re not going to the concert”, said Mum. - Mum forbade me to go to the concert.</a:t>
            </a:r>
          </a:p>
          <a:p>
            <a:pPr>
              <a:buNone/>
            </a:pPr>
            <a:r>
              <a:rPr lang="en-US" b="1" i="1" dirty="0" smtClean="0"/>
              <a:t>“Please, Dad, let me go to the football match”, said Garry. – Garry begged his dad to let him go to the football match.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349</TotalTime>
  <Words>1265</Words>
  <Application>Microsoft Office PowerPoint</Application>
  <PresentationFormat>Экран (4:3)</PresentationFormat>
  <Paragraphs>196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REPORTED SPEECH</vt:lpstr>
      <vt:lpstr>POSITIVE SENTENCES</vt:lpstr>
      <vt:lpstr>POSITIVE SENTENCES</vt:lpstr>
      <vt:lpstr>POSITIVE SENTENCES</vt:lpstr>
      <vt:lpstr>MODAL VERBS</vt:lpstr>
      <vt:lpstr>MODAL VERBS</vt:lpstr>
      <vt:lpstr>Презентация PowerPoint</vt:lpstr>
      <vt:lpstr>COMMANDS-REQUESTS-ADVICE</vt:lpstr>
      <vt:lpstr>Презентация PowerPoint</vt:lpstr>
      <vt:lpstr>OTHER REPORTING VERBS</vt:lpstr>
      <vt:lpstr>OTHER REPORTING VERBS</vt:lpstr>
      <vt:lpstr>OTHER REPORTING VERBS</vt:lpstr>
      <vt:lpstr>OTHER REPORTING VERBS</vt:lpstr>
      <vt:lpstr>OTHER REPORTING VERBS</vt:lpstr>
      <vt:lpstr>“You'll sprain your ankle, Celia, if you run in those shoes," said her mother. -  Celia's mother warned (her) that she would sprain her ankle if she ran in those shoes. (that-clause)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Reported speech</dc:title>
  <dc:creator>Admin</dc:creator>
  <cp:lastModifiedBy>User</cp:lastModifiedBy>
  <cp:revision>39</cp:revision>
  <dcterms:created xsi:type="dcterms:W3CDTF">2015-10-12T15:18:45Z</dcterms:created>
  <dcterms:modified xsi:type="dcterms:W3CDTF">2017-10-19T10:18:54Z</dcterms:modified>
</cp:coreProperties>
</file>