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6" r:id="rId10"/>
    <p:sldId id="264" r:id="rId11"/>
    <p:sldId id="268" r:id="rId12"/>
    <p:sldId id="269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9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4D217-7737-41BF-BB70-F9042CBDE92E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82B-3EE4-4E0D-9327-16B618748AB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4D217-7737-41BF-BB70-F9042CBDE92E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82B-3EE4-4E0D-9327-16B618748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4D217-7737-41BF-BB70-F9042CBDE92E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82B-3EE4-4E0D-9327-16B618748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4D217-7737-41BF-BB70-F9042CBDE92E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82B-3EE4-4E0D-9327-16B618748AB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4D217-7737-41BF-BB70-F9042CBDE92E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82B-3EE4-4E0D-9327-16B618748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4D217-7737-41BF-BB70-F9042CBDE92E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82B-3EE4-4E0D-9327-16B618748AB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4D217-7737-41BF-BB70-F9042CBDE92E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82B-3EE4-4E0D-9327-16B618748AB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4D217-7737-41BF-BB70-F9042CBDE92E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82B-3EE4-4E0D-9327-16B618748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4D217-7737-41BF-BB70-F9042CBDE92E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82B-3EE4-4E0D-9327-16B618748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4D217-7737-41BF-BB70-F9042CBDE92E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82B-3EE4-4E0D-9327-16B618748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4D217-7737-41BF-BB70-F9042CBDE92E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182B-3EE4-4E0D-9327-16B618748AB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D04D217-7737-41BF-BB70-F9042CBDE92E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32B182B-3EE4-4E0D-9327-16B618748AB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8568952" cy="2088232"/>
          </a:xfrm>
        </p:spPr>
        <p:txBody>
          <a:bodyPr/>
          <a:lstStyle/>
          <a:p>
            <a:pPr marL="182880" indent="0" algn="r">
              <a:buNone/>
            </a:pPr>
            <a:r>
              <a:rPr lang="ru-RU" sz="9600" dirty="0" smtClean="0">
                <a:solidFill>
                  <a:srgbClr val="7030A0"/>
                </a:solidFill>
                <a:latin typeface="Comic Sans MS" pitchFamily="66" charset="0"/>
              </a:rPr>
              <a:t>Строение  электронных оболочек.</a:t>
            </a:r>
            <a:endParaRPr lang="ru-RU" sz="96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26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87849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Свойства химических элементов повторяются </a:t>
            </a:r>
            <a:r>
              <a:rPr lang="ru-RU" sz="4800" b="1" smtClean="0">
                <a:solidFill>
                  <a:srgbClr val="C00000"/>
                </a:solidFill>
                <a:latin typeface="Comic Sans MS" pitchFamily="66" charset="0"/>
              </a:rPr>
              <a:t>периодически </a:t>
            </a:r>
            <a:r>
              <a:rPr lang="ru-RU" sz="4800" b="1" smtClean="0">
                <a:solidFill>
                  <a:srgbClr val="C00000"/>
                </a:solidFill>
                <a:latin typeface="Comic Sans MS" pitchFamily="66" charset="0"/>
              </a:rPr>
              <a:t>потому</a:t>
            </a:r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, что периодически повторяется одинаковое  строение внешних энергетических уровней.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37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9" y="88646"/>
            <a:ext cx="5400600" cy="7368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955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2175" r="10946" b="11202"/>
          <a:stretch/>
        </p:blipFill>
        <p:spPr bwMode="auto">
          <a:xfrm>
            <a:off x="2193921" y="116632"/>
            <a:ext cx="4804610" cy="655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553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osobiya.ru/SREDN_SKOOL/HIMIA/N306/images/ob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2" r="4658" b="3637"/>
          <a:stretch/>
        </p:blipFill>
        <p:spPr bwMode="auto">
          <a:xfrm>
            <a:off x="2396770" y="22847"/>
            <a:ext cx="4456294" cy="681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391909"/>
              </p:ext>
            </p:extLst>
          </p:nvPr>
        </p:nvGraphicFramePr>
        <p:xfrm>
          <a:off x="96506" y="476672"/>
          <a:ext cx="9047494" cy="5555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3747"/>
                <a:gridCol w="4523747"/>
              </a:tblGrid>
              <a:tr h="96705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Валентность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Химические элементы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7937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H, Na, K, Li, Ag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45854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O, Be, Mg, </a:t>
                      </a:r>
                      <a:r>
                        <a:rPr lang="en-US" sz="3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Ca</a:t>
                      </a:r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, Ba, Zn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594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Al, B</a:t>
                      </a:r>
                    </a:p>
                  </a:txBody>
                  <a:tcPr/>
                </a:tc>
              </a:tr>
              <a:tr h="58594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ru-RU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Cu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594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lang="en-US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 </a:t>
                      </a:r>
                      <a:r>
                        <a:rPr lang="en-US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Fe, Co, Ni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594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II </a:t>
                      </a:r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ru-RU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IV 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Sn</a:t>
                      </a:r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en-US" sz="3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Pb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594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III </a:t>
                      </a:r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ru-RU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V 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256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20688"/>
            <a:ext cx="7200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Comic Sans MS" pitchFamily="66" charset="0"/>
              </a:rPr>
              <a:t>Как располагаются электроны вокруг ядра атома?</a:t>
            </a:r>
            <a:endParaRPr lang="ru-RU" sz="7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86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707904" y="3212976"/>
            <a:ext cx="1008112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6588224" y="1412776"/>
            <a:ext cx="1663007" cy="17365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/>
              <a:t>E</a:t>
            </a:r>
            <a:endParaRPr lang="ru-RU" sz="7200" dirty="0"/>
          </a:p>
        </p:txBody>
      </p:sp>
      <p:sp>
        <p:nvSpPr>
          <p:cNvPr id="4" name="TextBox 3"/>
          <p:cNvSpPr txBox="1"/>
          <p:nvPr/>
        </p:nvSpPr>
        <p:spPr>
          <a:xfrm>
            <a:off x="3383868" y="1989620"/>
            <a:ext cx="16561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b="1" dirty="0" smtClean="0">
                <a:latin typeface="Comic Sans MS" pitchFamily="66" charset="0"/>
                <a:cs typeface="Calibri"/>
              </a:rPr>
              <a:t>ē</a:t>
            </a:r>
            <a:endParaRPr lang="ru-RU" sz="20000" b="1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505" y="332656"/>
            <a:ext cx="73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Квант </a:t>
            </a:r>
            <a:r>
              <a:rPr lang="ru-RU" sz="3600" b="1" dirty="0" smtClean="0">
                <a:solidFill>
                  <a:srgbClr val="7030A0"/>
                </a:solidFill>
                <a:latin typeface="Comic Sans MS" pitchFamily="66" charset="0"/>
              </a:rPr>
              <a:t>- определенная порция энергии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237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7.40741E-7 C -0.01077 -0.01042 -0.04809 -0.0206 -0.06111 -0.0206 C -0.14358 -0.0206 -0.2283 0.1412 -0.2283 0.30301 C -0.2283 0.2213 -0.27083 0.1412 -0.31094 0.1412 C -0.35295 0.1412 -0.39306 0.22268 -0.39306 0.30301 C -0.39306 0.26273 -0.41441 0.2213 -0.43577 0.2213 C -0.45695 0.2213 -0.47761 0.26157 -0.47761 0.30301 C -0.47761 0.28218 -0.48837 0.26273 -0.49896 0.26273 C -0.50955 0.26273 -0.52031 0.28333 -0.52031 0.30301 C -0.52031 0.29236 -0.5257 0.28218 -0.5309 0.28218 C -0.53351 0.28218 -0.54149 0.29259 -0.54149 0.30301 C -0.54149 0.29768 -0.54393 0.29236 -0.54688 0.29236 C -0.54688 0.2912 -0.55209 0.29745 -0.55209 0.30301 C -0.55209 0.30023 -0.55209 0.29768 -0.55504 0.29768 C -0.55504 0.29907 -0.55764 0.30046 -0.55764 0.30301 C -0.55764 0.30162 -0.55764 0.30023 -0.55764 0.29907 C -0.56077 0.29907 -0.56077 0.30023 -0.56077 0.30162 C -0.56337 0.30162 -0.56337 0.30046 -0.56337 0.29907 C -0.56615 0.29907 -0.56615 0.30023 -0.56615 0.30162 " pathEditMode="relative" rAng="0" ptsTypes="fffffffffffffffffff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16" y="14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75 0.09097 L 0.0217 0.20949 C 0.01198 0.26273 -0.09531 0.29699 -0.17205 0.27153 L -0.34393 0.21458 " pathEditMode="relative" rAng="6235997" ptsTypes="FfFF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92" y="6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04664"/>
            <a:ext cx="74168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omic Sans MS" pitchFamily="66" charset="0"/>
              </a:rPr>
              <a:t>Значение энергии электрона  в атомах задается </a:t>
            </a:r>
            <a:endParaRPr lang="en-US" sz="3600" dirty="0" smtClean="0">
              <a:latin typeface="Comic Sans MS" pitchFamily="66" charset="0"/>
            </a:endParaRPr>
          </a:p>
          <a:p>
            <a:r>
              <a:rPr lang="ru-RU" sz="3600" dirty="0" smtClean="0">
                <a:latin typeface="Comic Sans MS" pitchFamily="66" charset="0"/>
              </a:rPr>
              <a:t>главным квантовым числом </a:t>
            </a:r>
            <a:r>
              <a:rPr lang="en-US" sz="9600" dirty="0" smtClean="0">
                <a:solidFill>
                  <a:srgbClr val="C00000"/>
                </a:solidFill>
                <a:latin typeface="Comic Sans MS" pitchFamily="66" charset="0"/>
              </a:rPr>
              <a:t>n</a:t>
            </a:r>
            <a:r>
              <a:rPr lang="en-US" sz="3600" dirty="0" smtClean="0">
                <a:latin typeface="Comic Sans MS" pitchFamily="66" charset="0"/>
              </a:rPr>
              <a:t>, </a:t>
            </a:r>
            <a:r>
              <a:rPr lang="ru-RU" sz="3600" dirty="0" smtClean="0">
                <a:latin typeface="Comic Sans MS" pitchFamily="66" charset="0"/>
              </a:rPr>
              <a:t>которое выражают только целыми числами: 1,2,3,4 и т. д.</a:t>
            </a:r>
            <a:endParaRPr lang="ru-RU" sz="96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8063" y="4494366"/>
            <a:ext cx="407194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C00000"/>
                </a:solidFill>
                <a:latin typeface="Comic Sans MS" pitchFamily="66" charset="0"/>
              </a:rPr>
              <a:t>N = 2n</a:t>
            </a:r>
            <a:r>
              <a:rPr lang="en-US" sz="8800" baseline="50000" dirty="0" smtClean="0">
                <a:solidFill>
                  <a:srgbClr val="C00000"/>
                </a:solidFill>
                <a:latin typeface="Comic Sans MS" pitchFamily="66" charset="0"/>
              </a:rPr>
              <a:t>2</a:t>
            </a:r>
            <a:endParaRPr lang="ru-RU" sz="8800" baseline="50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0032" y="4581128"/>
            <a:ext cx="41404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omic Sans MS" pitchFamily="66" charset="0"/>
              </a:rPr>
              <a:t>Максимальное число электронов на уровне</a:t>
            </a:r>
            <a:endParaRPr lang="ru-RU" sz="3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01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6322" y="94982"/>
            <a:ext cx="24208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latin typeface="Comic Sans MS" pitchFamily="66" charset="0"/>
              </a:rPr>
              <a:t>n= 1</a:t>
            </a:r>
            <a:endParaRPr lang="ru-RU" sz="8000" b="1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3767" y="1988840"/>
            <a:ext cx="24208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latin typeface="Comic Sans MS" pitchFamily="66" charset="0"/>
              </a:rPr>
              <a:t>n= 2</a:t>
            </a:r>
            <a:endParaRPr lang="ru-RU" sz="8000" b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3263" y="3573016"/>
            <a:ext cx="24208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latin typeface="Comic Sans MS" pitchFamily="66" charset="0"/>
              </a:rPr>
              <a:t>n= 3</a:t>
            </a:r>
            <a:endParaRPr lang="ru-RU" sz="8000" b="1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1519" y="5153583"/>
            <a:ext cx="24208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latin typeface="Comic Sans MS" pitchFamily="66" charset="0"/>
              </a:rPr>
              <a:t>n= 4</a:t>
            </a:r>
            <a:endParaRPr lang="ru-RU" sz="8000" b="1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23337" y="222885"/>
            <a:ext cx="7489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C00000"/>
                </a:solidFill>
                <a:latin typeface="Comic Sans MS" pitchFamily="66" charset="0"/>
              </a:rPr>
              <a:t>2</a:t>
            </a:r>
            <a:endParaRPr lang="ru-RU" sz="7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03811" y="2050394"/>
            <a:ext cx="7489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C00000"/>
                </a:solidFill>
                <a:latin typeface="Comic Sans MS" pitchFamily="66" charset="0"/>
              </a:rPr>
              <a:t>8</a:t>
            </a:r>
            <a:endParaRPr lang="ru-RU" sz="7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8546" y="3693259"/>
            <a:ext cx="13131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C00000"/>
                </a:solidFill>
                <a:latin typeface="Comic Sans MS" pitchFamily="66" charset="0"/>
              </a:rPr>
              <a:t>18</a:t>
            </a:r>
            <a:endParaRPr lang="ru-RU" sz="7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1674" y="5215137"/>
            <a:ext cx="13131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C00000"/>
                </a:solidFill>
                <a:latin typeface="Comic Sans MS" pitchFamily="66" charset="0"/>
              </a:rPr>
              <a:t>32</a:t>
            </a:r>
            <a:endParaRPr lang="ru-RU" sz="7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685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75" y="404664"/>
            <a:ext cx="8897250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579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332656"/>
            <a:ext cx="9073008" cy="1224136"/>
          </a:xfrm>
        </p:spPr>
        <p:txBody>
          <a:bodyPr/>
          <a:lstStyle/>
          <a:p>
            <a:pPr marL="0" indent="0">
              <a:buNone/>
            </a:pPr>
            <a:r>
              <a:rPr lang="ru-RU" sz="6000" dirty="0" smtClean="0">
                <a:latin typeface="Comic Sans MS" pitchFamily="66" charset="0"/>
              </a:rPr>
              <a:t>Электронные облака =</a:t>
            </a:r>
            <a:br>
              <a:rPr lang="ru-RU" sz="6000" dirty="0" smtClean="0">
                <a:latin typeface="Comic Sans MS" pitchFamily="66" charset="0"/>
              </a:rPr>
            </a:br>
            <a:r>
              <a:rPr lang="ru-RU" sz="6000" dirty="0" err="1" smtClean="0">
                <a:solidFill>
                  <a:srgbClr val="C00000"/>
                </a:solidFill>
                <a:latin typeface="Comic Sans MS" pitchFamily="66" charset="0"/>
              </a:rPr>
              <a:t>орбитали</a:t>
            </a:r>
            <a:endParaRPr lang="ru-RU" sz="6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4149080"/>
            <a:ext cx="82809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На одной </a:t>
            </a:r>
            <a:r>
              <a:rPr lang="ru-RU" sz="4000" b="1" dirty="0" err="1" smtClean="0">
                <a:latin typeface="Comic Sans MS" pitchFamily="66" charset="0"/>
              </a:rPr>
              <a:t>орбитали</a:t>
            </a:r>
            <a:r>
              <a:rPr lang="ru-RU" sz="4000" b="1" dirty="0" smtClean="0">
                <a:latin typeface="Comic Sans MS" pitchFamily="66" charset="0"/>
              </a:rPr>
              <a:t> может находиться лишь </a:t>
            </a:r>
            <a:r>
              <a:rPr lang="ru-RU" sz="4000" b="1" dirty="0" smtClean="0">
                <a:solidFill>
                  <a:srgbClr val="C00000"/>
                </a:solidFill>
                <a:latin typeface="Comic Sans MS" pitchFamily="66" charset="0"/>
              </a:rPr>
              <a:t>два</a:t>
            </a:r>
            <a:r>
              <a:rPr lang="ru-RU" sz="4000" b="1" dirty="0" smtClean="0">
                <a:latin typeface="Comic Sans MS" pitchFamily="66" charset="0"/>
              </a:rPr>
              <a:t> электрона, обладающих противоположными спинами.</a:t>
            </a:r>
            <a:endParaRPr lang="ru-RU" sz="4000" b="1" dirty="0">
              <a:latin typeface="Comic Sans MS" pitchFamily="66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627784" y="2276872"/>
            <a:ext cx="1152128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860032" y="2420888"/>
            <a:ext cx="4104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omic Sans MS" pitchFamily="66" charset="0"/>
              </a:rPr>
              <a:t>Спин - вращение электрона вокруг своей оси.</a:t>
            </a:r>
            <a:endParaRPr lang="ru-RU" sz="3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49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199585" y="3113942"/>
            <a:ext cx="828799" cy="67509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09111" y="3113942"/>
            <a:ext cx="715217" cy="67509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203848" y="498738"/>
            <a:ext cx="3207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Форма электронного облака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03326"/>
            <a:ext cx="6264696" cy="136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58242"/>
            <a:ext cx="5800890" cy="2131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6" t="21376"/>
          <a:stretch/>
        </p:blipFill>
        <p:spPr bwMode="auto">
          <a:xfrm>
            <a:off x="1899138" y="1348154"/>
            <a:ext cx="1935642" cy="176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92080" y="1556792"/>
            <a:ext cx="648072" cy="64807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11777" y="3113942"/>
            <a:ext cx="536487" cy="67509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>
              <a:latin typeface="Comic Sans MS" pitchFamily="66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516216" y="5173788"/>
            <a:ext cx="2528311" cy="631475"/>
            <a:chOff x="7075967" y="5173789"/>
            <a:chExt cx="1968560" cy="459074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8261300" y="5173789"/>
              <a:ext cx="392471" cy="459074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7868829" y="5173789"/>
              <a:ext cx="392471" cy="459074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7468438" y="5173789"/>
              <a:ext cx="392471" cy="459074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7075967" y="5173789"/>
              <a:ext cx="392471" cy="459074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8652056" y="5173789"/>
              <a:ext cx="392471" cy="459074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578422" y="1496107"/>
            <a:ext cx="4587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latin typeface="Comic Sans MS" pitchFamily="66" charset="0"/>
              </a:rPr>
              <a:t>s</a:t>
            </a:r>
            <a:endParaRPr lang="ru-RU" sz="4400" dirty="0"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41153" y="2873521"/>
            <a:ext cx="4860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p</a:t>
            </a:r>
            <a:endParaRPr lang="ru-RU" sz="4400" dirty="0"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84168" y="5173788"/>
            <a:ext cx="5164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d</a:t>
            </a:r>
            <a:endParaRPr lang="ru-RU" sz="4400" dirty="0"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47664" y="1805915"/>
            <a:ext cx="5485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latin typeface="Comic Sans MS" pitchFamily="66" charset="0"/>
              </a:rPr>
              <a:t>x</a:t>
            </a:r>
            <a:endParaRPr lang="ru-RU" sz="4800" b="1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55776" y="725795"/>
            <a:ext cx="5245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Comic Sans MS" pitchFamily="66" charset="0"/>
              </a:rPr>
              <a:t>у</a:t>
            </a:r>
          </a:p>
        </p:txBody>
      </p:sp>
    </p:spTree>
    <p:extLst>
      <p:ext uri="{BB962C8B-B14F-4D97-AF65-F5344CB8AC3E}">
        <p14:creationId xmlns:p14="http://schemas.microsoft.com/office/powerpoint/2010/main" val="69631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704856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План составления схемы строения электронных оболочек: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2204864"/>
            <a:ext cx="86409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3600" dirty="0" smtClean="0">
                <a:latin typeface="Comic Sans MS" pitchFamily="66" charset="0"/>
              </a:rPr>
              <a:t>Определить общее число электронов по порядковому номеру.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600" dirty="0" smtClean="0">
                <a:latin typeface="Comic Sans MS" pitchFamily="66" charset="0"/>
              </a:rPr>
              <a:t>Определить число энергетических уровней в электронной оболочке по номеру периода.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600" dirty="0" smtClean="0">
                <a:latin typeface="Comic Sans MS" pitchFamily="66" charset="0"/>
              </a:rPr>
              <a:t>Определить число электронов на каждом энергетическом уровне.</a:t>
            </a:r>
            <a:endParaRPr lang="ru-RU" sz="3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4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173</TotalTime>
  <Words>198</Words>
  <Application>Microsoft Office PowerPoint</Application>
  <PresentationFormat>Экран (4:3)</PresentationFormat>
  <Paragraphs>47</Paragraphs>
  <Slides>13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Строение  электронных оболочек.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Электронные облака = орбитали</vt:lpstr>
      <vt:lpstr>Презентация PowerPoint</vt:lpstr>
      <vt:lpstr>План составления схемы строения электронных оболочек: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 электронных оболочек.</dc:title>
  <dc:creator>Irina</dc:creator>
  <cp:lastModifiedBy>Irina</cp:lastModifiedBy>
  <cp:revision>14</cp:revision>
  <dcterms:created xsi:type="dcterms:W3CDTF">2012-10-12T01:54:38Z</dcterms:created>
  <dcterms:modified xsi:type="dcterms:W3CDTF">2017-10-19T19:36:45Z</dcterms:modified>
</cp:coreProperties>
</file>