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90" r:id="rId2"/>
    <p:sldId id="289" r:id="rId3"/>
    <p:sldId id="259" r:id="rId4"/>
    <p:sldId id="260" r:id="rId5"/>
    <p:sldId id="258" r:id="rId6"/>
    <p:sldId id="261" r:id="rId7"/>
    <p:sldId id="263" r:id="rId8"/>
    <p:sldId id="264" r:id="rId9"/>
    <p:sldId id="265" r:id="rId10"/>
    <p:sldId id="266" r:id="rId11"/>
    <p:sldId id="287" r:id="rId12"/>
    <p:sldId id="267" r:id="rId13"/>
    <p:sldId id="269" r:id="rId14"/>
    <p:sldId id="270" r:id="rId15"/>
    <p:sldId id="273" r:id="rId16"/>
    <p:sldId id="271" r:id="rId17"/>
    <p:sldId id="272" r:id="rId18"/>
    <p:sldId id="279" r:id="rId19"/>
    <p:sldId id="274" r:id="rId20"/>
    <p:sldId id="275" r:id="rId21"/>
    <p:sldId id="280" r:id="rId22"/>
    <p:sldId id="281" r:id="rId23"/>
    <p:sldId id="283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CC33"/>
    <a:srgbClr val="FF0066"/>
    <a:srgbClr val="FFCCFF"/>
    <a:srgbClr val="FF00FF"/>
    <a:srgbClr val="C511C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F0A02-F6EF-4C27-819E-CFE8244CA154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E6414F-A768-4AFA-B08B-28290F4825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6414F-A768-4AFA-B08B-28290F4825C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7F579A-22F8-46F6-8BDC-BFA37FD8B0AF}" type="slidenum">
              <a:rPr lang="ru-RU"/>
              <a:pPr/>
              <a:t>18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2B3C6-10B2-41C1-8AD6-2E5C12BCD476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7.jpeg"/><Relationship Id="rId11" Type="http://schemas.openxmlformats.org/officeDocument/2006/relationships/image" Target="../media/image22.png"/><Relationship Id="rId5" Type="http://schemas.openxmlformats.org/officeDocument/2006/relationships/image" Target="../media/image16.jpe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254125" y="857233"/>
            <a:ext cx="6961213" cy="507209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alibri" pitchFamily="34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alibri" pitchFamily="34" charset="0"/>
              </a:rPr>
              <a:t>Урок математики  в 4 классе  по программе «Школа России» Учитель начальных классов МБОУ «Знаменская   СОШ»  Боградского района </a:t>
            </a:r>
          </a:p>
          <a:p>
            <a:pPr algn="ctr">
              <a:buNone/>
            </a:pPr>
            <a:r>
              <a:rPr lang="ru-RU" sz="40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alibri" pitchFamily="34" charset="0"/>
              </a:rPr>
              <a:t>Пугина</a:t>
            </a:r>
            <a:r>
              <a:rPr lang="ru-RU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alibri" pitchFamily="34" charset="0"/>
              </a:rPr>
              <a:t>  Ирина Аркадьевна</a:t>
            </a:r>
          </a:p>
          <a:p>
            <a:pPr algn="just"/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:\PC03001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4500570"/>
            <a:ext cx="1609344" cy="21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Алгоритм деления: 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12605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первое неполное делимое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 количество цифр в частном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Округли делитель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самое большое число, которое меньше неполного делимого и делится на делитель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Сделай проверку: умножь делитель на подобранную цифру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Повтори действия с 4 и дальше</a:t>
            </a:r>
          </a:p>
        </p:txBody>
      </p:sp>
      <p:pic>
        <p:nvPicPr>
          <p:cNvPr id="10" name="Рисунок 9" descr="http://im6-tub-ru.yandex.net/i?id=249839929-58-7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4500570"/>
            <a:ext cx="228601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Задания от Буратино:</a:t>
            </a:r>
            <a:endParaRPr lang="ru-RU" sz="66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686304" cy="4840303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13300:700=</a:t>
            </a:r>
            <a:endParaRPr lang="ru-RU" sz="44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18720:78=</a:t>
            </a:r>
            <a:endParaRPr lang="ru-RU" sz="44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97446:447=</a:t>
            </a:r>
            <a:endParaRPr lang="ru-RU" sz="44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20904:13=</a:t>
            </a:r>
            <a:endParaRPr lang="ru-RU" sz="44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2" name="Содержимое 11" descr="http://im0-tub-ru.yandex.net/i?id=477448371-19-72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785926"/>
            <a:ext cx="3500461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Ответы  от Буратино:</a:t>
            </a:r>
            <a:endParaRPr lang="ru-RU" sz="66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686304" cy="4840303"/>
          </a:xfrm>
        </p:spPr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13300:700= </a:t>
            </a:r>
            <a:r>
              <a:rPr lang="ru-RU" sz="7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endParaRPr lang="ru-RU" sz="44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18720:78= </a:t>
            </a:r>
            <a:r>
              <a:rPr lang="ru-RU" sz="7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ru-RU" sz="44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97446:447= </a:t>
            </a:r>
            <a:r>
              <a:rPr lang="ru-RU" sz="6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ru-RU" sz="44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20904:13= </a:t>
            </a:r>
            <a:r>
              <a:rPr lang="ru-RU" sz="6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….</a:t>
            </a:r>
            <a:endParaRPr lang="ru-RU" sz="44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2" name="Содержимое 11" descr="http://im0-tub-ru.yandex.net/i?id=477448371-19-72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785926"/>
            <a:ext cx="3500461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4" name="AutoShape 38"/>
          <p:cNvSpPr>
            <a:spLocks noChangeArrowheads="1"/>
          </p:cNvSpPr>
          <p:nvPr/>
        </p:nvSpPr>
        <p:spPr bwMode="auto">
          <a:xfrm rot="510243">
            <a:off x="465138" y="1665288"/>
            <a:ext cx="2663825" cy="1504950"/>
          </a:xfrm>
          <a:prstGeom prst="cloudCallout">
            <a:avLst>
              <a:gd name="adj1" fmla="val -16060"/>
              <a:gd name="adj2" fmla="val 2074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14376" name="AutoShape 40"/>
          <p:cNvSpPr>
            <a:spLocks noChangeArrowheads="1"/>
          </p:cNvSpPr>
          <p:nvPr/>
        </p:nvSpPr>
        <p:spPr bwMode="auto">
          <a:xfrm rot="510243">
            <a:off x="2263775" y="4487863"/>
            <a:ext cx="3024188" cy="1612900"/>
          </a:xfrm>
          <a:prstGeom prst="cloudCallout">
            <a:avLst>
              <a:gd name="adj1" fmla="val -91597"/>
              <a:gd name="adj2" fmla="val 4464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9685338" y="260350"/>
            <a:ext cx="2951162" cy="1873250"/>
          </a:xfrm>
          <a:prstGeom prst="cloudCallout">
            <a:avLst>
              <a:gd name="adj1" fmla="val -51722"/>
              <a:gd name="adj2" fmla="val 28981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14358" name="Picture 22" descr="j04339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35938" y="0"/>
            <a:ext cx="1008062" cy="1008063"/>
          </a:xfrm>
          <a:prstGeom prst="rect">
            <a:avLst/>
          </a:prstGeom>
          <a:noFill/>
        </p:spPr>
      </p:pic>
      <p:pic>
        <p:nvPicPr>
          <p:cNvPr id="14359" name="Picture 23" descr="j04339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981075"/>
            <a:ext cx="1008063" cy="1008063"/>
          </a:xfrm>
          <a:prstGeom prst="rect">
            <a:avLst/>
          </a:prstGeom>
          <a:noFill/>
        </p:spPr>
      </p:pic>
      <p:pic>
        <p:nvPicPr>
          <p:cNvPr id="14360" name="Picture 24" descr="j04339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2060575"/>
            <a:ext cx="1008062" cy="1008063"/>
          </a:xfrm>
          <a:prstGeom prst="rect">
            <a:avLst/>
          </a:prstGeom>
          <a:noFill/>
        </p:spPr>
      </p:pic>
      <p:pic>
        <p:nvPicPr>
          <p:cNvPr id="14361" name="Picture 25" descr="j04339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2997200"/>
            <a:ext cx="1008062" cy="1008063"/>
          </a:xfrm>
          <a:prstGeom prst="rect">
            <a:avLst/>
          </a:prstGeom>
          <a:noFill/>
        </p:spPr>
      </p:pic>
      <p:pic>
        <p:nvPicPr>
          <p:cNvPr id="14362" name="Picture 26" descr="j04339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3860800"/>
            <a:ext cx="1008063" cy="1008063"/>
          </a:xfrm>
          <a:prstGeom prst="rect">
            <a:avLst/>
          </a:prstGeom>
          <a:noFill/>
        </p:spPr>
      </p:pic>
      <p:pic>
        <p:nvPicPr>
          <p:cNvPr id="14363" name="Picture 27" descr="j04339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5150" y="4797425"/>
            <a:ext cx="1008063" cy="1008063"/>
          </a:xfrm>
          <a:prstGeom prst="rect">
            <a:avLst/>
          </a:prstGeom>
          <a:noFill/>
        </p:spPr>
      </p:pic>
      <p:pic>
        <p:nvPicPr>
          <p:cNvPr id="14364" name="Picture 28" descr="j04339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5849938"/>
            <a:ext cx="1008062" cy="1008062"/>
          </a:xfrm>
          <a:prstGeom prst="rect">
            <a:avLst/>
          </a:prstGeom>
          <a:noFill/>
        </p:spPr>
      </p:pic>
      <p:pic>
        <p:nvPicPr>
          <p:cNvPr id="14365" name="Picture 29" descr="j04339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859607">
            <a:off x="8135938" y="5849938"/>
            <a:ext cx="1008062" cy="1008062"/>
          </a:xfrm>
          <a:prstGeom prst="rect">
            <a:avLst/>
          </a:prstGeom>
          <a:noFill/>
        </p:spPr>
      </p:pic>
      <p:pic>
        <p:nvPicPr>
          <p:cNvPr id="14366" name="Picture 30" descr="j04339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049210">
            <a:off x="6732588" y="4941888"/>
            <a:ext cx="1008062" cy="1008062"/>
          </a:xfrm>
          <a:prstGeom prst="rect">
            <a:avLst/>
          </a:prstGeom>
          <a:noFill/>
        </p:spPr>
      </p:pic>
      <p:pic>
        <p:nvPicPr>
          <p:cNvPr id="14367" name="Picture 31" descr="j04339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205796">
            <a:off x="5364162" y="3860801"/>
            <a:ext cx="1008063" cy="1008062"/>
          </a:xfrm>
          <a:prstGeom prst="rect">
            <a:avLst/>
          </a:prstGeom>
          <a:noFill/>
        </p:spPr>
      </p:pic>
      <p:pic>
        <p:nvPicPr>
          <p:cNvPr id="14368" name="Picture 32" descr="j04339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361115">
            <a:off x="4284662" y="2924176"/>
            <a:ext cx="1008063" cy="1008062"/>
          </a:xfrm>
          <a:prstGeom prst="rect">
            <a:avLst/>
          </a:prstGeom>
          <a:noFill/>
        </p:spPr>
      </p:pic>
      <p:pic>
        <p:nvPicPr>
          <p:cNvPr id="14369" name="Picture 33" descr="j04339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181524">
            <a:off x="2916237" y="2060576"/>
            <a:ext cx="1008063" cy="1008062"/>
          </a:xfrm>
          <a:prstGeom prst="rect">
            <a:avLst/>
          </a:prstGeom>
          <a:noFill/>
        </p:spPr>
      </p:pic>
      <p:pic>
        <p:nvPicPr>
          <p:cNvPr id="14370" name="Picture 34" descr="j04339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026024">
            <a:off x="1619251" y="1125537"/>
            <a:ext cx="1008062" cy="1008063"/>
          </a:xfrm>
          <a:prstGeom prst="rect">
            <a:avLst/>
          </a:prstGeom>
          <a:noFill/>
        </p:spPr>
      </p:pic>
      <p:pic>
        <p:nvPicPr>
          <p:cNvPr id="14371" name="Picture 35" descr="j04339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625289">
            <a:off x="323851" y="188912"/>
            <a:ext cx="1008062" cy="1008063"/>
          </a:xfrm>
          <a:prstGeom prst="rect">
            <a:avLst/>
          </a:prstGeom>
          <a:noFill/>
        </p:spPr>
      </p:pic>
      <p:sp>
        <p:nvSpPr>
          <p:cNvPr id="14372" name="AutoShape 36"/>
          <p:cNvSpPr>
            <a:spLocks noChangeArrowheads="1"/>
          </p:cNvSpPr>
          <p:nvPr/>
        </p:nvSpPr>
        <p:spPr bwMode="auto">
          <a:xfrm>
            <a:off x="-2700338" y="4149725"/>
            <a:ext cx="2374900" cy="1800225"/>
          </a:xfrm>
          <a:prstGeom prst="cloudCallout">
            <a:avLst>
              <a:gd name="adj1" fmla="val -67648"/>
              <a:gd name="adj2" fmla="val 31833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14375" name="AutoShape 39"/>
          <p:cNvSpPr>
            <a:spLocks noChangeArrowheads="1"/>
          </p:cNvSpPr>
          <p:nvPr/>
        </p:nvSpPr>
        <p:spPr bwMode="auto">
          <a:xfrm rot="510243">
            <a:off x="3630613" y="230188"/>
            <a:ext cx="2736850" cy="1504950"/>
          </a:xfrm>
          <a:prstGeom prst="cloudCallout">
            <a:avLst>
              <a:gd name="adj1" fmla="val -103481"/>
              <a:gd name="adj2" fmla="val -170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14377" name="AutoShape 41"/>
          <p:cNvSpPr>
            <a:spLocks noChangeArrowheads="1"/>
          </p:cNvSpPr>
          <p:nvPr/>
        </p:nvSpPr>
        <p:spPr bwMode="auto">
          <a:xfrm rot="510243">
            <a:off x="5797550" y="2738438"/>
            <a:ext cx="2376488" cy="1144587"/>
          </a:xfrm>
          <a:prstGeom prst="cloudCallout">
            <a:avLst>
              <a:gd name="adj1" fmla="val -127273"/>
              <a:gd name="adj2" fmla="val 4209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14350" name="Oval 14"/>
          <p:cNvSpPr>
            <a:spLocks noChangeArrowheads="1"/>
          </p:cNvSpPr>
          <p:nvPr/>
        </p:nvSpPr>
        <p:spPr bwMode="auto">
          <a:xfrm>
            <a:off x="6804025" y="476250"/>
            <a:ext cx="1657350" cy="165576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4351" name="Oval 15"/>
          <p:cNvSpPr>
            <a:spLocks noChangeArrowheads="1"/>
          </p:cNvSpPr>
          <p:nvPr/>
        </p:nvSpPr>
        <p:spPr bwMode="auto">
          <a:xfrm>
            <a:off x="3779838" y="2420938"/>
            <a:ext cx="1728787" cy="1727200"/>
          </a:xfrm>
          <a:prstGeom prst="ellipse">
            <a:avLst/>
          </a:prstGeom>
          <a:gradFill rotWithShape="1">
            <a:gsLst>
              <a:gs pos="0">
                <a:srgbClr val="FF0066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pic>
        <p:nvPicPr>
          <p:cNvPr id="14381" name="Picture 45" descr="мед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339388" y="260350"/>
            <a:ext cx="1619250" cy="1728788"/>
          </a:xfrm>
          <a:prstGeom prst="rect">
            <a:avLst/>
          </a:prstGeom>
          <a:noFill/>
        </p:spPr>
      </p:pic>
      <p:pic>
        <p:nvPicPr>
          <p:cNvPr id="14382" name="Picture 46" descr="ёж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-1981200" y="4149725"/>
            <a:ext cx="1341437" cy="1698625"/>
          </a:xfrm>
          <a:prstGeom prst="rect">
            <a:avLst/>
          </a:prstGeom>
          <a:noFill/>
        </p:spPr>
      </p:pic>
      <p:sp>
        <p:nvSpPr>
          <p:cNvPr id="14384" name="AutoShape 48"/>
          <p:cNvSpPr>
            <a:spLocks noChangeArrowheads="1"/>
          </p:cNvSpPr>
          <p:nvPr/>
        </p:nvSpPr>
        <p:spPr bwMode="auto">
          <a:xfrm>
            <a:off x="2700338" y="2205038"/>
            <a:ext cx="4764087" cy="2876550"/>
          </a:xfrm>
          <a:prstGeom prst="cloudCallout">
            <a:avLst>
              <a:gd name="adj1" fmla="val -95833"/>
              <a:gd name="adj2" fmla="val 2325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14383" name="Picture 47" descr="ёж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-483351">
            <a:off x="3492500" y="2781300"/>
            <a:ext cx="1341438" cy="1698625"/>
          </a:xfrm>
          <a:prstGeom prst="rect">
            <a:avLst/>
          </a:prstGeom>
          <a:noFill/>
        </p:spPr>
      </p:pic>
      <p:pic>
        <p:nvPicPr>
          <p:cNvPr id="14385" name="Picture 49" descr="мед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363" y="2349500"/>
            <a:ext cx="1955800" cy="2087563"/>
          </a:xfrm>
          <a:prstGeom prst="rect">
            <a:avLst/>
          </a:prstGeom>
          <a:noFill/>
        </p:spPr>
      </p:pic>
      <p:pic>
        <p:nvPicPr>
          <p:cNvPr id="14386" name="Picture 5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обл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7092950" y="6381750"/>
            <a:ext cx="304800" cy="304800"/>
          </a:xfrm>
          <a:prstGeom prst="rect">
            <a:avLst/>
          </a:prstGeom>
          <a:noFill/>
        </p:spPr>
      </p:pic>
      <p:pic>
        <p:nvPicPr>
          <p:cNvPr id="14393" name="Picture 57" descr="2493def5ff67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-1167255">
            <a:off x="1747838" y="2579688"/>
            <a:ext cx="2162175" cy="2951162"/>
          </a:xfrm>
          <a:prstGeom prst="rect">
            <a:avLst/>
          </a:prstGeom>
          <a:noFill/>
        </p:spPr>
      </p:pic>
      <p:pic>
        <p:nvPicPr>
          <p:cNvPr id="14394" name="Picture 58" descr="2493def5ff67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-1167255">
            <a:off x="3135313" y="4232275"/>
            <a:ext cx="1644650" cy="2232025"/>
          </a:xfrm>
          <a:prstGeom prst="rect">
            <a:avLst/>
          </a:prstGeom>
          <a:noFill/>
        </p:spPr>
      </p:pic>
      <p:pic>
        <p:nvPicPr>
          <p:cNvPr id="14395" name="Picture 59" descr="2493def5ff67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1368888" flipH="1">
            <a:off x="4059238" y="4233863"/>
            <a:ext cx="1714500" cy="2303462"/>
          </a:xfrm>
          <a:prstGeom prst="rect">
            <a:avLst/>
          </a:prstGeom>
          <a:noFill/>
        </p:spPr>
      </p:pic>
      <p:pic>
        <p:nvPicPr>
          <p:cNvPr id="14396" name="Picture 60" descr="2493def5ff67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rot="1491115">
            <a:off x="6048375" y="2660650"/>
            <a:ext cx="2476500" cy="3455988"/>
          </a:xfrm>
          <a:prstGeom prst="rect">
            <a:avLst/>
          </a:prstGeom>
          <a:noFill/>
        </p:spPr>
      </p:pic>
      <p:pic>
        <p:nvPicPr>
          <p:cNvPr id="14397" name="Picture 61" descr="2493def5ff67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 rot="538294">
            <a:off x="5662613" y="4437063"/>
            <a:ext cx="1265237" cy="1871662"/>
          </a:xfrm>
          <a:prstGeom prst="rect">
            <a:avLst/>
          </a:prstGeom>
          <a:noFill/>
        </p:spPr>
      </p:pic>
      <p:pic>
        <p:nvPicPr>
          <p:cNvPr id="14398" name="Picture 62" descr="2493def5ff67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 rot="-856815">
            <a:off x="4284663" y="1844675"/>
            <a:ext cx="1265237" cy="2028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2" presetID="7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6 L 5E-6 0.54537 L -0.63369 0.54537 L -0.63369 -3.7037E-6 L 5E-6 -3.7037E-6 Z " pathEditMode="relative" rAng="5400000" ptsTypes="FFFFF">
                                      <p:cBhvr>
                                        <p:cTn id="123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" y="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2500"/>
                            </p:stCondLst>
                            <p:childTnLst>
                              <p:par>
                                <p:cTn id="12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3000"/>
                            </p:stCondLst>
                            <p:childTnLst>
                              <p:par>
                                <p:cTn id="129" presetID="3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36" presetID="4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239 0.33587 L -0.17396 -0.06227 C -0.11093 -0.15186 -0.01701 -0.19954 0.08056 -0.19954 C 0.19236 -0.19954 0.28177 -0.15186 0.34479 -0.06227 L 0.64584 0.33587 " pathEditMode="relative" rAng="0" ptsTypes="FffFF">
                                      <p:cBhvr>
                                        <p:cTn id="137" dur="3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" y="-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2000"/>
                            </p:stCondLst>
                            <p:childTnLst>
                              <p:par>
                                <p:cTn id="1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7000"/>
                            </p:stCondLst>
                            <p:childTnLst>
                              <p:par>
                                <p:cTn id="1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2000"/>
                            </p:stCondLst>
                            <p:childTnLst>
                              <p:par>
                                <p:cTn id="157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49 -0.02871 L 0.13264 -0.01667 C 0.15799 -0.01482 0.18681 0.00162 0.21215 0.02778 C 0.2408 0.05741 0.25886 0.08935 0.26615 0.12153 L 0.30417 0.26898 " pathEditMode="relative" rAng="2270933" ptsTypes="FffFF">
                                      <p:cBhvr>
                                        <p:cTn id="158" dur="20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1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44000"/>
                            </p:stCondLst>
                            <p:childTnLst>
                              <p:par>
                                <p:cTn id="160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49 0.01065 L -0.03125 0.15347 C -0.04149 0.18333 -0.06441 0.2169 -0.09184 0.24305 C -0.12326 0.27338 -0.15243 0.28842 -0.17812 0.2919 L -0.29635 0.31088 " pathEditMode="relative" rAng="8679121" ptsTypes="FffFF">
                                      <p:cBhvr>
                                        <p:cTn id="161" dur="20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1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163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1343 L -0.09878 -0.025 C -0.11875 -0.03264 -0.14028 -0.05324 -0.15885 -0.08078 C -0.18003 -0.11203 -0.19184 -0.1412 -0.19566 -0.16898 L -0.21319 -0.29629 " pathEditMode="relative" rAng="2888534" ptsTypes="FffFF">
                                      <p:cBhvr>
                                        <p:cTn id="164" dur="20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" y="-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8000"/>
                            </p:stCondLst>
                            <p:childTnLst>
                              <p:par>
                                <p:cTn id="166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0.04566 -0.1199 C 0.05521 -0.14652 0.07482 -0.17268 0.09896 -0.19236 C 0.12639 -0.21481 0.15191 -0.22546 0.17361 -0.22477 L 0.27448 -0.22662 " pathEditMode="relative" rAng="-1901190" ptsTypes="FffFF">
                                      <p:cBhvr>
                                        <p:cTn id="167" dur="20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" y="-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00"/>
                            </p:stCondLst>
                            <p:childTnLst>
                              <p:par>
                                <p:cTn id="169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0" dur="2000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2000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2000"/>
                            </p:stCondLst>
                            <p:childTnLst>
                              <p:par>
                                <p:cTn id="174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5" dur="10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10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3000"/>
                            </p:stCondLst>
                            <p:childTnLst>
                              <p:par>
                                <p:cTn id="179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3000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3000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6000"/>
                            </p:stCondLst>
                            <p:childTnLst>
                              <p:par>
                                <p:cTn id="184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5" dur="3000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3000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90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9500"/>
                            </p:stCondLst>
                            <p:childTnLst>
                              <p:par>
                                <p:cTn id="1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4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4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14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60500"/>
                            </p:stCondLst>
                            <p:childTnLst>
                              <p:par>
                                <p:cTn id="20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10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1000" fill="hold"/>
                                        <p:tgtEl>
                                          <p:spTgt spid="14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1000" fill="hold"/>
                                        <p:tgtEl>
                                          <p:spTgt spid="14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1000" fill="hold"/>
                                        <p:tgtEl>
                                          <p:spTgt spid="14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1000" fill="hold"/>
                                        <p:tgtEl>
                                          <p:spTgt spid="1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61500"/>
                            </p:stCondLst>
                            <p:childTnLst>
                              <p:par>
                                <p:cTn id="2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4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4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62000"/>
                            </p:stCondLst>
                            <p:childTnLst>
                              <p:par>
                                <p:cTn id="22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4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4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86"/>
                </p:tgtEl>
              </p:cMediaNode>
            </p:audio>
          </p:childTnLst>
        </p:cTn>
      </p:par>
    </p:tnLst>
    <p:bldLst>
      <p:bldP spid="14374" grpId="0" animBg="1"/>
      <p:bldP spid="14374" grpId="1" animBg="1"/>
      <p:bldP spid="14376" grpId="0" animBg="1"/>
      <p:bldP spid="14376" grpId="1" animBg="1"/>
      <p:bldP spid="14349" grpId="0" animBg="1"/>
      <p:bldP spid="14372" grpId="0" animBg="1"/>
      <p:bldP spid="14375" grpId="0" animBg="1"/>
      <p:bldP spid="14375" grpId="1" animBg="1"/>
      <p:bldP spid="14377" grpId="0" animBg="1"/>
      <p:bldP spid="14377" grpId="1" animBg="1"/>
      <p:bldP spid="14350" grpId="0" animBg="1"/>
      <p:bldP spid="14350" grpId="1" animBg="1"/>
      <p:bldP spid="14350" grpId="2" animBg="1"/>
      <p:bldP spid="14351" grpId="0" animBg="1"/>
      <p:bldP spid="14351" grpId="1" animBg="1"/>
      <p:bldP spid="1438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Колобок катится навстречу лисе. Сейчас между ними 900 м.  Скорость колобка 70 м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мин, а лисы 80 м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мин. Через какое время они встретятся?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http://im4-tub-ru.yandex.net/i?id=216552714-39-72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358082" y="5214950"/>
            <a:ext cx="14287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5-tub-ru.yandex.net/i?id=356797918-46-7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929198"/>
            <a:ext cx="1068070" cy="142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>
            <a:stCxn id="13" idx="2"/>
          </p:cNvCxnSpPr>
          <p:nvPr/>
        </p:nvCxnSpPr>
        <p:spPr>
          <a:xfrm rot="10800000" flipH="1" flipV="1">
            <a:off x="1500166" y="6215082"/>
            <a:ext cx="564360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>
            <a:off x="5857884" y="5214950"/>
            <a:ext cx="135732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Блок-схема: узел 12"/>
          <p:cNvSpPr/>
          <p:nvPr/>
        </p:nvSpPr>
        <p:spPr>
          <a:xfrm>
            <a:off x="1500166" y="6143644"/>
            <a:ext cx="214314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7072330" y="6143644"/>
            <a:ext cx="214314" cy="142876"/>
          </a:xfrm>
          <a:prstGeom prst="flowChartConnector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571604" y="5143512"/>
            <a:ext cx="1143008" cy="1588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Блок-схема: перфолента 15"/>
          <p:cNvSpPr/>
          <p:nvPr/>
        </p:nvSpPr>
        <p:spPr>
          <a:xfrm>
            <a:off x="4429124" y="5500702"/>
            <a:ext cx="500066" cy="285752"/>
          </a:xfrm>
          <a:prstGeom prst="flowChartPunchedTape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4214810" y="6000768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от </a:t>
            </a:r>
            <a:r>
              <a:rPr lang="ru-RU" sz="60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Винни-Пуха</a:t>
            </a:r>
            <a:r>
              <a:rPr lang="ru-RU" sz="6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6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Ребята , предлагаю вам карточки с задачами по выбору желтого и красного цвета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http://im2-tub-ru.yandex.net/i?id=212509292-62-72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364333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4786314" y="4214818"/>
            <a:ext cx="1785950" cy="1357322"/>
          </a:xfrm>
          <a:prstGeom prst="cloudCallou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/>
        </p:nvSpPr>
        <p:spPr>
          <a:xfrm>
            <a:off x="7215206" y="4214818"/>
            <a:ext cx="1500198" cy="1000132"/>
          </a:xfrm>
          <a:prstGeom prst="cloud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 flipH="1">
            <a:off x="142844" y="642918"/>
            <a:ext cx="8643998" cy="5429288"/>
          </a:xfrm>
          <a:prstGeom prst="cloud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110000:50=2200м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 flipH="1">
            <a:off x="214282" y="0"/>
            <a:ext cx="9286940" cy="6429420"/>
          </a:xfrm>
          <a:prstGeom prst="cloudCallout">
            <a:avLst/>
          </a:prstGeom>
          <a:solidFill>
            <a:srgbClr val="FFCCFF"/>
          </a:solidFill>
          <a:effectLst>
            <a:glow rad="101600">
              <a:srgbClr val="FFCCFF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30+35+40=105 (м)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8400:105=80(кг)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</a:t>
            </a: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x30=2400(</a:t>
            </a: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кг</a:t>
            </a: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50000"/>
              </a:lnSpc>
              <a:buFontTx/>
              <a:buNone/>
            </a:pPr>
            <a:r>
              <a:rPr lang="ru-RU" sz="43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физкультминутка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3600" b="1" dirty="0" smtClean="0">
                <a:solidFill>
                  <a:srgbClr val="1C1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Покачайтесь</a:t>
            </a:r>
            <a:r>
              <a:rPr lang="ru-RU" sz="3600" b="1" dirty="0">
                <a:solidFill>
                  <a:srgbClr val="1C1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, покружитесь,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3600" b="1" dirty="0">
                <a:solidFill>
                  <a:srgbClr val="1C1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потянитесь, распрямитесь,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3600" b="1" dirty="0">
                <a:solidFill>
                  <a:srgbClr val="1C1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Приседайте, приседайте,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3600" b="1" dirty="0">
                <a:solidFill>
                  <a:srgbClr val="1C1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Пошагайте, пошагайте.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3600" b="1" dirty="0">
                <a:solidFill>
                  <a:srgbClr val="1C1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Глубоко теперь вздохните,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3600" b="1" dirty="0">
                <a:solidFill>
                  <a:srgbClr val="1C1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Сядьте тихо, отдохните.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3600" b="1" dirty="0">
                <a:solidFill>
                  <a:srgbClr val="1C1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Всё в порядок приведите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3600" b="1" dirty="0">
                <a:solidFill>
                  <a:srgbClr val="1C1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 писать, друзья , начните.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3200" dirty="0">
              <a:solidFill>
                <a:srgbClr val="1C1CB4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</p:txBody>
      </p:sp>
      <p:pic>
        <p:nvPicPr>
          <p:cNvPr id="4" name="Рисунок 4" descr="baby2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52" y="1000108"/>
            <a:ext cx="3286148" cy="5428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143140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Давайте ребята, будем считать,</a:t>
            </a:r>
            <a:b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Делить все примеры только на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</a:t>
            </a: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Запомните все, что без точного счета</a:t>
            </a:r>
            <a:b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сдвинется с места  любая работа</a:t>
            </a:r>
            <a:r>
              <a:rPr lang="ru-RU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500306"/>
            <a:ext cx="4038600" cy="41434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вариант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97500:125=                           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28085:137=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29841:147=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3791:17=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17640:35=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2643182"/>
            <a:ext cx="4038600" cy="4000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вариант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44720:215=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5768:103=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97446:447=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23374:29=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15180:44=</a:t>
            </a:r>
          </a:p>
          <a:p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http://im5-tub-ru.yandex.net/i?id=299987368-01-7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757" y="400591"/>
            <a:ext cx="1874684" cy="2071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07963"/>
            <a:ext cx="8642350" cy="6100762"/>
          </a:xfrm>
          <a:noFill/>
          <a:ln/>
        </p:spPr>
      </p:pic>
      <p:sp>
        <p:nvSpPr>
          <p:cNvPr id="12296" name="WordArt 8"/>
          <p:cNvSpPr>
            <a:spLocks noChangeArrowheads="1" noChangeShapeType="1" noTextEdit="1"/>
          </p:cNvSpPr>
          <p:nvPr/>
        </p:nvSpPr>
        <p:spPr bwMode="auto">
          <a:xfrm>
            <a:off x="2627313" y="188913"/>
            <a:ext cx="6265862" cy="15843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CC0066"/>
              </a:solid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2297" name="Picture 9" descr="AN09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79613" cy="1581150"/>
          </a:xfrm>
          <a:prstGeom prst="rect">
            <a:avLst/>
          </a:prstGeom>
          <a:noFill/>
        </p:spPr>
      </p:pic>
      <p:pic>
        <p:nvPicPr>
          <p:cNvPr id="12300" name="Picture 12" descr="milash7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2852738"/>
            <a:ext cx="2400300" cy="287972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85786" y="3244334"/>
            <a:ext cx="6143668" cy="12003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ПУТЕШЕСТВИЕ В СТРАНУ СКАЗОК</a:t>
            </a:r>
            <a:endParaRPr lang="ru-RU" sz="3600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33CC33"/>
          </a:solidFill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Ответы от </a:t>
            </a:r>
            <a:r>
              <a:rPr lang="ru-RU" sz="6600" b="1" dirty="0" err="1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Мальвины</a:t>
            </a:r>
            <a:endParaRPr lang="ru-RU" sz="66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142845" y="1600200"/>
          <a:ext cx="4352955" cy="15587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591"/>
                <a:gridCol w="870591"/>
                <a:gridCol w="870591"/>
                <a:gridCol w="870591"/>
                <a:gridCol w="870591"/>
              </a:tblGrid>
              <a:tr h="735805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</a:t>
                      </a:r>
                      <a:endParaRPr lang="ru-RU" sz="4800" b="1" dirty="0"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</a:t>
                      </a:r>
                      <a:endParaRPr lang="ru-RU" sz="4800" b="1" dirty="0"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</a:t>
                      </a:r>
                      <a:endParaRPr lang="ru-RU" sz="4800" b="1" dirty="0"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</a:t>
                      </a:r>
                      <a:endParaRPr lang="ru-RU" sz="4800" b="1" dirty="0"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err="1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х</a:t>
                      </a:r>
                      <a:endParaRPr lang="ru-RU" sz="4800" b="1" dirty="0"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73580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203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223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205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780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504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http://im5-tub-ru.yandex.net/i?id=336186186-39-7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286124"/>
            <a:ext cx="214314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714876" y="1571612"/>
            <a:ext cx="4038600" cy="4525963"/>
          </a:xfrm>
        </p:spPr>
        <p:txBody>
          <a:bodyPr/>
          <a:lstStyle/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endParaRPr lang="ru-RU" dirty="0"/>
          </a:p>
        </p:txBody>
      </p:sp>
      <p:graphicFrame>
        <p:nvGraphicFramePr>
          <p:cNvPr id="9" name="Содержимое 5"/>
          <p:cNvGraphicFramePr>
            <a:graphicFrameLocks/>
          </p:cNvGraphicFramePr>
          <p:nvPr/>
        </p:nvGraphicFramePr>
        <p:xfrm>
          <a:off x="4714876" y="1571612"/>
          <a:ext cx="4071965" cy="1497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393"/>
                <a:gridCol w="814393"/>
                <a:gridCol w="814393"/>
                <a:gridCol w="814393"/>
                <a:gridCol w="814393"/>
              </a:tblGrid>
              <a:tr h="735805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</a:t>
                      </a:r>
                      <a:endParaRPr lang="ru-RU" sz="4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err="1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</a:t>
                      </a:r>
                      <a:endParaRPr lang="ru-RU" sz="4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</a:t>
                      </a:r>
                      <a:endParaRPr lang="ru-RU" sz="4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</a:t>
                      </a:r>
                      <a:endParaRPr lang="ru-RU" sz="4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</a:t>
                      </a:r>
                      <a:endParaRPr lang="ru-RU" sz="4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3580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218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56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208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806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345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 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http://im7-tub-ru.yandex.net/i?id=240773865-32-72"/>
          <p:cNvPicPr>
            <a:picLocks noGrp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8" y="1714488"/>
            <a:ext cx="842965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://i051.radikal.ru/0812/87/8958aa3d4b84.jpg"/>
          <p:cNvPicPr>
            <a:picLocks noGrp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85720" y="214290"/>
            <a:ext cx="382586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4643438" y="285728"/>
            <a:ext cx="4214842" cy="584043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замку вовремя успели, </a:t>
            </a:r>
          </a:p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расступитесь сосны, ели!</a:t>
            </a:r>
          </a:p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злодеев победили,</a:t>
            </a:r>
          </a:p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друзей освободили.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Рисунок 12" descr="http://im7-tub-ru.yandex.net/i?id=285799909-05-7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7790" y="4286256"/>
            <a:ext cx="1426210" cy="142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Красная шапочка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9058" y="5639863"/>
            <a:ext cx="1758543" cy="121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im8-tub-ru.yandex.net/i?id=324799781-71-7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5786446" y="2500306"/>
            <a:ext cx="197466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im8-tub-ru.yandex.net/i?id=352383759-60-72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2714620"/>
            <a:ext cx="142621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im5-tub-ru.yandex.net/i?id=333483349-71-72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4286256"/>
            <a:ext cx="1053465" cy="142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im4-tub-ru.yandex.net/i?id=37198716-45-72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5877560"/>
            <a:ext cx="980440" cy="98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im2-tub-ru.yandex.net/i?id=61683548-58-72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0" y="3286124"/>
            <a:ext cx="1075055" cy="142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im2-tub-ru.yandex.net/i?id=154698756-46-72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43702" y="2500306"/>
            <a:ext cx="2214578" cy="1659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7" y="4429132"/>
            <a:ext cx="1285884" cy="523210"/>
          </a:xfrm>
          <a:prstGeom prst="rect">
            <a:avLst/>
          </a:prstGeom>
          <a:noFill/>
        </p:spPr>
        <p:txBody>
          <a:bodyPr wrap="square" lIns="91430" tIns="45715" rIns="91430" bIns="45715">
            <a:spAutoFit/>
          </a:bodyPr>
          <a:lstStyle/>
          <a:p>
            <a:pPr algn="ctr">
              <a:defRPr/>
            </a:pPr>
            <a:endParaRPr lang="ru-RU" sz="28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MS Gothic" charset="-128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3071810"/>
            <a:ext cx="8358246" cy="4062641"/>
          </a:xfrm>
          <a:prstGeom prst="rect">
            <a:avLst/>
          </a:prstGeom>
          <a:noFill/>
        </p:spPr>
        <p:txBody>
          <a:bodyPr wrap="square" lIns="91430" tIns="45715" rIns="91430" bIns="45715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Gothic" charset="-128"/>
                <a:cs typeface="Calibri" pitchFamily="34" charset="0"/>
              </a:rPr>
              <a:t> </a:t>
            </a: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Gothic" charset="-128"/>
                <a:cs typeface="Calibri" pitchFamily="34" charset="0"/>
              </a:rPr>
              <a:t>1. Урок полезен, все понятно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Gothic" charset="-128"/>
                <a:cs typeface="Calibri" pitchFamily="34" charset="0"/>
              </a:rPr>
              <a:t>2. </a:t>
            </a:r>
            <a:r>
              <a:rPr lang="ru-RU" sz="3600" b="1" dirty="0" smtClean="0">
                <a:ln w="1905"/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Gothic" charset="-128"/>
                <a:cs typeface="Calibri" pitchFamily="34" charset="0"/>
              </a:rPr>
              <a:t>Лишь кое-что чуть –</a:t>
            </a:r>
            <a:r>
              <a:rPr lang="ru-RU" sz="3600" b="1" dirty="0" err="1" smtClean="0">
                <a:ln w="1905"/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Gothic" charset="-128"/>
                <a:cs typeface="Calibri" pitchFamily="34" charset="0"/>
              </a:rPr>
              <a:t>чуть</a:t>
            </a:r>
            <a:r>
              <a:rPr lang="ru-RU" sz="3600" b="1" dirty="0" smtClean="0">
                <a:ln w="1905"/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Gothic" charset="-128"/>
                <a:cs typeface="Calibri" pitchFamily="34" charset="0"/>
              </a:rPr>
              <a:t>  неясно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Gothic" charset="-128"/>
                <a:cs typeface="Calibri" pitchFamily="34" charset="0"/>
              </a:rPr>
              <a:t>3. </a:t>
            </a:r>
            <a:r>
              <a:rPr lang="ru-RU" sz="3600" b="1" dirty="0" smtClean="0">
                <a:ln w="1905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Gothic" charset="-128"/>
                <a:cs typeface="Calibri" pitchFamily="34" charset="0"/>
              </a:rPr>
              <a:t>Еще придется потрудиться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Gothic" charset="-128"/>
                <a:cs typeface="Calibri" pitchFamily="34" charset="0"/>
              </a:rPr>
              <a:t>4</a:t>
            </a:r>
            <a:r>
              <a:rPr lang="ru-RU" sz="3600" b="1" dirty="0" smtClean="0">
                <a:ln w="1905"/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MS Gothic" charset="-128"/>
                <a:cs typeface="Calibri" pitchFamily="34" charset="0"/>
              </a:rPr>
              <a:t>. Да, трудно все-таки учиться</a:t>
            </a:r>
          </a:p>
          <a:p>
            <a:pPr marL="514350" indent="-514350" algn="ctr">
              <a:lnSpc>
                <a:spcPct val="150000"/>
              </a:lnSpc>
              <a:buFont typeface="+mj-lt"/>
              <a:buAutoNum type="arabicPeriod"/>
              <a:defRPr/>
            </a:pPr>
            <a:endParaRPr lang="ru-RU" sz="2800" b="1" dirty="0" smtClean="0">
              <a:ln w="1905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MS Gothic" charset="-128"/>
              <a:cs typeface="Calibri" pitchFamily="34" charset="0"/>
            </a:endParaRPr>
          </a:p>
        </p:txBody>
      </p:sp>
      <p:sp>
        <p:nvSpPr>
          <p:cNvPr id="15369" name="Номер слайда 1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</a:ln>
        </p:spPr>
        <p:txBody>
          <a:bodyPr lIns="82945" tIns="41473" rIns="82945" bIns="41473"/>
          <a:lstStyle/>
          <a:p>
            <a:pPr>
              <a:buFont typeface="Times New Roman" pitchFamily="18" charset="0"/>
              <a:buNone/>
            </a:pPr>
            <a:fld id="{A1EF0E61-50EF-4C3C-903E-C618D9B8AABB}" type="slidenum">
              <a:rPr lang="ru-RU" sz="200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23</a:t>
            </a:fld>
            <a:endParaRPr lang="ru-RU" sz="2000" dirty="0" smtClean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5370" name="Рисунок 11" descr="malch14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424801" y="512694"/>
            <a:ext cx="2397600" cy="251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822387" y="123830"/>
            <a:ext cx="5313637" cy="837809"/>
          </a:xfrm>
          <a:prstGeom prst="rect">
            <a:avLst/>
          </a:prstGeom>
          <a:noFill/>
        </p:spPr>
        <p:txBody>
          <a:bodyPr lIns="82945" tIns="41473" rIns="82945" bIns="41473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900" b="1" spc="45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Рефлексия</a:t>
            </a:r>
          </a:p>
        </p:txBody>
      </p:sp>
      <p:sp>
        <p:nvSpPr>
          <p:cNvPr id="14" name="Стрелка вправо с вырезом 13"/>
          <p:cNvSpPr/>
          <p:nvPr/>
        </p:nvSpPr>
        <p:spPr>
          <a:xfrm>
            <a:off x="7643834" y="3571876"/>
            <a:ext cx="1285884" cy="214314"/>
          </a:xfrm>
          <a:prstGeom prst="notchedRightArrow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с вырезом 15"/>
          <p:cNvSpPr/>
          <p:nvPr/>
        </p:nvSpPr>
        <p:spPr>
          <a:xfrm>
            <a:off x="8001024" y="4429132"/>
            <a:ext cx="785818" cy="214314"/>
          </a:xfrm>
          <a:prstGeom prst="notched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с вырезом 16"/>
          <p:cNvSpPr/>
          <p:nvPr/>
        </p:nvSpPr>
        <p:spPr>
          <a:xfrm>
            <a:off x="7500958" y="5143512"/>
            <a:ext cx="1428760" cy="214314"/>
          </a:xfrm>
          <a:prstGeom prst="notchedRightArrow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с вырезом 18"/>
          <p:cNvSpPr/>
          <p:nvPr/>
        </p:nvSpPr>
        <p:spPr>
          <a:xfrm>
            <a:off x="7572396" y="6143644"/>
            <a:ext cx="1357322" cy="214314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прарвр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0"/>
            <a:ext cx="6624637" cy="7029450"/>
          </a:xfrm>
          <a:prstGeom prst="rect">
            <a:avLst/>
          </a:prstGeom>
          <a:noFill/>
        </p:spPr>
      </p:pic>
      <p:sp>
        <p:nvSpPr>
          <p:cNvPr id="35843" name="WordArt 3"/>
          <p:cNvSpPr>
            <a:spLocks noChangeArrowheads="1" noChangeShapeType="1" noTextEdit="1"/>
          </p:cNvSpPr>
          <p:nvPr/>
        </p:nvSpPr>
        <p:spPr bwMode="auto">
          <a:xfrm>
            <a:off x="2124075" y="1916113"/>
            <a:ext cx="4824413" cy="2376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4042"/>
              </a:avLst>
            </a:prstTxWarp>
          </a:bodyPr>
          <a:lstStyle/>
          <a:p>
            <a:pPr algn="ctr"/>
            <a:r>
              <a:rPr lang="ru-RU" sz="1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77251" dir="4832261" algn="ctr" rotWithShape="0">
                    <a:srgbClr val="0000FF">
                      <a:alpha val="80000"/>
                    </a:srgbClr>
                  </a:outerShdw>
                </a:effectLst>
                <a:latin typeface="Comic Sans MS"/>
              </a:rPr>
              <a:t>Молодцы, спасибо за урок</a:t>
            </a:r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77251" dir="4832261" algn="ctr" rotWithShape="0">
                    <a:srgbClr val="0000FF">
                      <a:alpha val="80000"/>
                    </a:srgbClr>
                  </a:outerShdw>
                </a:effectLst>
                <a:latin typeface="Comic Sans MS"/>
              </a:rPr>
              <a:t>!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77251" dir="4832261" algn="ctr" rotWithShape="0">
                  <a:srgbClr val="0000FF">
                    <a:alpha val="80000"/>
                  </a:srgbClr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 анаграмму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5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лидетель</a:t>
            </a:r>
            <a:endParaRPr lang="ru-RU" sz="5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44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Извепродение</a:t>
            </a:r>
            <a:endParaRPr lang="ru-RU" sz="44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Ноечаст</a:t>
            </a:r>
            <a:endParaRPr lang="ru-RU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5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54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моелиде</a:t>
            </a:r>
            <a:endParaRPr lang="ru-RU" sz="54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9" descr="Рисунок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643050"/>
            <a:ext cx="407196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лишнее слово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00552" cy="4525963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FF"/>
                </a:solidFill>
              </a:rPr>
              <a:t>Делитель </a:t>
            </a:r>
          </a:p>
          <a:p>
            <a:r>
              <a:rPr lang="ru-RU" sz="4400" b="1" dirty="0" smtClean="0">
                <a:solidFill>
                  <a:srgbClr val="FF00FF"/>
                </a:solidFill>
              </a:rPr>
              <a:t>Произведение</a:t>
            </a:r>
          </a:p>
          <a:p>
            <a:r>
              <a:rPr lang="ru-RU" sz="4400" b="1" dirty="0" smtClean="0">
                <a:solidFill>
                  <a:srgbClr val="FF00FF"/>
                </a:solidFill>
              </a:rPr>
              <a:t>Частное</a:t>
            </a:r>
          </a:p>
          <a:p>
            <a:r>
              <a:rPr lang="ru-RU" sz="4400" b="1" dirty="0" smtClean="0">
                <a:solidFill>
                  <a:srgbClr val="FF00FF"/>
                </a:solidFill>
              </a:rPr>
              <a:t>делимое</a:t>
            </a:r>
          </a:p>
          <a:p>
            <a:endParaRPr lang="ru-RU" sz="4400" b="1" dirty="0">
              <a:solidFill>
                <a:srgbClr val="FF00FF"/>
              </a:solidFill>
            </a:endParaRPr>
          </a:p>
        </p:txBody>
      </p:sp>
      <p:pic>
        <p:nvPicPr>
          <p:cNvPr id="8" name="Содержимое 7" descr="http://im3-tub-ru.yandex.net/i?id=36224326-42-72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785926"/>
            <a:ext cx="300039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артинка 54 из 3996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000232" y="2143116"/>
            <a:ext cx="3571900" cy="12858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Деление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357321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endParaRPr lang="ru-RU" sz="80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971239">
            <a:off x="785786" y="1928802"/>
            <a:ext cx="7358114" cy="3709998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«Деление многозначного числа на трехзначное»</a:t>
            </a:r>
          </a:p>
          <a:p>
            <a:endParaRPr lang="ru-RU" dirty="0"/>
          </a:p>
        </p:txBody>
      </p:sp>
      <p:pic>
        <p:nvPicPr>
          <p:cNvPr id="3074" name="Picture 2" descr="http://im8-tub-ru.yandex.net/i?id=327952958-71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4524386"/>
            <a:ext cx="2071702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214290"/>
            <a:ext cx="9001156" cy="1214446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к нам просится на борт?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14876" y="1500174"/>
            <a:ext cx="403860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7" name="Содержимое 6" descr="http://cs4230.vkontakte.ru/u139027934/-6/x_61d36f07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385765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14678" y="5643578"/>
            <a:ext cx="500066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ваши друзья игрушки</a:t>
            </a:r>
            <a:endParaRPr lang="ru-RU" sz="32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5000628" y="1428736"/>
            <a:ext cx="3929090" cy="4143404"/>
          </a:xfrm>
          <a:prstGeom prst="flowChartPunchedTap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Спешите в замок «Ломай- круши». Злые разбойники ломают нас.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Задания от  </a:t>
            </a:r>
            <a:r>
              <a:rPr lang="ru-RU" sz="60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Чебурашки</a:t>
            </a:r>
            <a:r>
              <a:rPr lang="ru-RU" sz="6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60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85992"/>
            <a:ext cx="4829180" cy="414340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8040, 1505, 6320</a:t>
            </a:r>
          </a:p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842, 8450, 3824</a:t>
            </a:r>
          </a:p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1360, 1869, 8421</a:t>
            </a:r>
          </a:p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1684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http://im2-tub-ru.yandex.net/i?id=309996744-12-72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857364"/>
            <a:ext cx="3333783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от колобка:</a:t>
            </a:r>
            <a:endParaRPr lang="ru-RU" sz="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можно сделать с рядом записанных вами чисел?</a:t>
            </a:r>
            <a:endParaRPr lang="ru-RU" sz="4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http://im4-tub-ru.yandex.net/i?id=120561684-58-72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0"/>
            <a:ext cx="385765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391</Words>
  <PresentationFormat>Экран (4:3)</PresentationFormat>
  <Paragraphs>137</Paragraphs>
  <Slides>24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Реши анаграмму</vt:lpstr>
      <vt:lpstr>Найди лишнее слово</vt:lpstr>
      <vt:lpstr>Слайд 5</vt:lpstr>
      <vt:lpstr>Тема урока:</vt:lpstr>
      <vt:lpstr>Кто к нам просится на борт?</vt:lpstr>
      <vt:lpstr>Задания от  Чебурашки:</vt:lpstr>
      <vt:lpstr>Задание от колобка:</vt:lpstr>
      <vt:lpstr>Алгоритм деления: </vt:lpstr>
      <vt:lpstr>Задания от Буратино:</vt:lpstr>
      <vt:lpstr>Ответы  от Буратино:</vt:lpstr>
      <vt:lpstr>Слайд 13</vt:lpstr>
      <vt:lpstr>Колобок катится навстречу лисе. Сейчас между ними 900 м.  Скорость колобка 70 м/ мин, а лисы 80 м/мин. Через какое время они встретятся?</vt:lpstr>
      <vt:lpstr>Задание от Винни-Пуха:</vt:lpstr>
      <vt:lpstr>Слайд 16</vt:lpstr>
      <vt:lpstr>Слайд 17</vt:lpstr>
      <vt:lpstr>Слайд 18</vt:lpstr>
      <vt:lpstr>Давайте ребята, будем считать, Делить все примеры только на  5. Запомните все, что без точного счета Не сдвинется с места  любая работа.</vt:lpstr>
      <vt:lpstr>Ответы от Мальвины</vt:lpstr>
      <vt:lpstr>Домашнее задание 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</dc:creator>
  <cp:lastModifiedBy>home</cp:lastModifiedBy>
  <cp:revision>26</cp:revision>
  <dcterms:created xsi:type="dcterms:W3CDTF">2012-04-30T05:20:59Z</dcterms:created>
  <dcterms:modified xsi:type="dcterms:W3CDTF">2017-10-19T09:31:12Z</dcterms:modified>
</cp:coreProperties>
</file>