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77" r:id="rId3"/>
    <p:sldId id="275" r:id="rId4"/>
    <p:sldId id="261" r:id="rId5"/>
    <p:sldId id="263" r:id="rId6"/>
    <p:sldId id="281" r:id="rId7"/>
    <p:sldId id="284" r:id="rId8"/>
    <p:sldId id="264" r:id="rId9"/>
    <p:sldId id="265" r:id="rId10"/>
    <p:sldId id="266" r:id="rId11"/>
    <p:sldId id="282" r:id="rId12"/>
    <p:sldId id="28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7"/>
    <a:srgbClr val="62100A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D2AAAF-3E63-4E1E-8900-BE0D8B9F6076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502E2F-E5CC-455B-88A3-93E01AFC0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A5BB-8F7E-43A7-B366-6160C9CC8536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35A09-0FC5-44BA-9928-591747443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A3A4B-C117-4DBA-80E1-6FD5E6CDD7BF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05EF6-F399-4FB3-BF60-66228E58A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B1A8D-21C8-439B-97A2-A95953E6E48E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C2D04-6204-4138-A06C-0092B6A78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A3B11C-F5B6-44D9-AC2E-A0A7768606F4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D6746A-3EE3-46DD-ABDA-A6F8A8199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FA23B-7548-4C2F-B7DD-6FFDFCCBEA6C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2A287-EFF6-4F57-8E8D-6B47178A6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CB1910-E006-4924-813A-9BDBA774F943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6D5C68-FE7A-46B5-8DA6-F128EF773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2E3F6-38C4-4FF7-A7EE-91714A769A0F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EB7F0-B0EB-40E2-8C41-E376A5FE7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FDD1D7-7165-4543-8F85-71560E639D6E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7B7055-EBC4-4AB6-AADE-91CD2A916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14BCE3-C352-4DBA-842E-A8683B8EDCE0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6363D5-6162-4931-8BF9-20BE09C80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B7B20B-54D6-4D6B-A96E-985FD9F74E24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ADCBAE-7C2D-4C4F-8F70-E91EFE5FC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3AAFDA8-852C-40A5-A1D3-551F064D230C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0BF4B85-2DFD-40E2-A633-C5EA9B2CA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2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052513"/>
            <a:ext cx="749776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b="1" i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Тема занятия:   </a:t>
            </a:r>
            <a:r>
              <a:rPr lang="ru-RU" b="1" dirty="0" smtClean="0">
                <a:solidFill>
                  <a:srgbClr val="0070C0"/>
                </a:solidFill>
              </a:rPr>
              <a:t>звуки </a:t>
            </a:r>
            <a:r>
              <a:rPr lang="ru-RU" b="1" i="1" dirty="0" smtClean="0">
                <a:solidFill>
                  <a:srgbClr val="0070C0"/>
                </a:solidFill>
              </a:rPr>
              <a:t>З – З</a:t>
            </a:r>
            <a:r>
              <a:rPr lang="en-US" b="1" i="1" dirty="0" smtClean="0">
                <a:solidFill>
                  <a:srgbClr val="0070C0"/>
                </a:solidFill>
              </a:rPr>
              <a:t>’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Цель занятия: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sz="3200" b="1" dirty="0">
                <a:solidFill>
                  <a:schemeClr val="tx2"/>
                </a:solidFill>
              </a:rPr>
              <a:t>з</a:t>
            </a:r>
            <a:r>
              <a:rPr lang="ru-RU" sz="3200" b="1" dirty="0" smtClean="0">
                <a:solidFill>
                  <a:schemeClr val="tx2"/>
                </a:solidFill>
              </a:rPr>
              <a:t>акреплять четкое и правильное произношение звуков 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</a:rPr>
              <a:t>З – З</a:t>
            </a:r>
            <a:r>
              <a:rPr lang="en-US" sz="3200" b="1" i="1" dirty="0" smtClean="0">
                <a:solidFill>
                  <a:srgbClr val="0070C0"/>
                </a:solidFill>
              </a:rPr>
              <a:t>’</a:t>
            </a:r>
            <a:r>
              <a:rPr lang="ru-RU" sz="3200" b="1" i="1" dirty="0" smtClean="0">
                <a:solidFill>
                  <a:schemeClr val="tx2"/>
                </a:solidFill>
              </a:rPr>
              <a:t>;</a:t>
            </a:r>
            <a:br>
              <a:rPr lang="ru-RU" sz="3200" b="1" i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-</a:t>
            </a:r>
            <a:r>
              <a:rPr lang="ru-RU" sz="3200" b="1" dirty="0" smtClean="0">
                <a:solidFill>
                  <a:schemeClr val="tx2"/>
                </a:solidFill>
              </a:rPr>
              <a:t> учить различать звуки на слух и на письме;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- </a:t>
            </a:r>
            <a:r>
              <a:rPr lang="ru-RU" sz="3200" b="1" dirty="0" smtClean="0">
                <a:solidFill>
                  <a:schemeClr val="tx2"/>
                </a:solidFill>
              </a:rPr>
              <a:t>формировать фонематические процессы, звуковой анализ и синтез;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- </a:t>
            </a:r>
            <a:r>
              <a:rPr lang="ru-RU" sz="3200" b="1" dirty="0" smtClean="0">
                <a:solidFill>
                  <a:schemeClr val="tx2"/>
                </a:solidFill>
              </a:rPr>
              <a:t>уточнять и обогащать словарный запас;</a:t>
            </a:r>
            <a:br>
              <a:rPr lang="ru-RU" sz="3200" b="1" dirty="0" smtClean="0">
                <a:solidFill>
                  <a:schemeClr val="tx2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- учить принимать учебную задачу, оценивать свою деятельность.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G:\2012-02-25\Print0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33375"/>
            <a:ext cx="7561262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 </a:t>
            </a:r>
            <a:r>
              <a:rPr lang="ru-RU" b="1" smtClean="0">
                <a:solidFill>
                  <a:schemeClr val="folHlink"/>
                </a:solidFill>
                <a:effectLst/>
                <a:latin typeface="Arial" charset="0"/>
              </a:rPr>
              <a:t>Составь предложение</a:t>
            </a:r>
            <a:r>
              <a:rPr lang="ru-RU" smtClean="0">
                <a:effectLst/>
                <a:latin typeface="Arial" charset="0"/>
              </a:rPr>
              <a:t> 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0099"/>
                </a:solidFill>
                <a:latin typeface="Arial" charset="0"/>
              </a:rPr>
              <a:t>Светит</a:t>
            </a:r>
            <a:r>
              <a:rPr lang="ru-RU" smtClean="0">
                <a:latin typeface="Arial" charset="0"/>
              </a:rPr>
              <a:t> _________ _________ 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0099"/>
                </a:solidFill>
                <a:latin typeface="Arial" charset="0"/>
              </a:rPr>
              <a:t>У</a:t>
            </a:r>
            <a:r>
              <a:rPr lang="ru-RU" smtClean="0">
                <a:latin typeface="Arial" charset="0"/>
              </a:rPr>
              <a:t> _______  ________  _______ 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0099"/>
                </a:solidFill>
                <a:latin typeface="Arial" charset="0"/>
              </a:rPr>
              <a:t>Под</a:t>
            </a:r>
            <a:r>
              <a:rPr lang="ru-RU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mtClean="0">
                <a:latin typeface="Arial" charset="0"/>
              </a:rPr>
              <a:t>_______  ________  _______ 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smtClean="0">
                <a:effectLst/>
                <a:latin typeface="Arial" charset="0"/>
              </a:rPr>
              <a:t>Итог занятия. Рефлексия.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1331913" y="1412875"/>
            <a:ext cx="74993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E32617"/>
                </a:solidFill>
              </a:rPr>
              <a:t>Зажги успешную звезду!</a:t>
            </a:r>
          </a:p>
        </p:txBody>
      </p:sp>
      <p:sp>
        <p:nvSpPr>
          <p:cNvPr id="31747" name="AutoShape 4"/>
          <p:cNvSpPr>
            <a:spLocks noChangeArrowheads="1"/>
          </p:cNvSpPr>
          <p:nvPr/>
        </p:nvSpPr>
        <p:spPr bwMode="auto">
          <a:xfrm>
            <a:off x="1547813" y="3141663"/>
            <a:ext cx="2232025" cy="30241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AutoShape 5"/>
          <p:cNvSpPr>
            <a:spLocks noChangeArrowheads="1"/>
          </p:cNvSpPr>
          <p:nvPr/>
        </p:nvSpPr>
        <p:spPr bwMode="auto">
          <a:xfrm>
            <a:off x="4284663" y="3429000"/>
            <a:ext cx="2232025" cy="27368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AutoShape 6"/>
          <p:cNvSpPr>
            <a:spLocks noChangeArrowheads="1"/>
          </p:cNvSpPr>
          <p:nvPr/>
        </p:nvSpPr>
        <p:spPr bwMode="auto">
          <a:xfrm>
            <a:off x="6948488" y="4292600"/>
            <a:ext cx="1727200" cy="18716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6516688" y="12684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auto">
          <a:xfrm>
            <a:off x="7667625" y="12684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9" name="AutoShape 9"/>
          <p:cNvSpPr>
            <a:spLocks noChangeArrowheads="1"/>
          </p:cNvSpPr>
          <p:nvPr/>
        </p:nvSpPr>
        <p:spPr bwMode="auto">
          <a:xfrm>
            <a:off x="5219700" y="1268413"/>
            <a:ext cx="962025" cy="9144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rgbClr val="E3261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692150"/>
            <a:ext cx="7024688" cy="504031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5300" b="1" i="1" dirty="0" smtClean="0">
                <a:solidFill>
                  <a:srgbClr val="FF0000"/>
                </a:solidFill>
              </a:rPr>
              <a:t>Девиз занятия: </a:t>
            </a:r>
            <a:br>
              <a:rPr lang="ru-RU" sz="53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53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6000" b="1" dirty="0" smtClean="0">
                <a:solidFill>
                  <a:srgbClr val="00B050"/>
                </a:solidFill>
              </a:rPr>
              <a:t>«С малой удачи начинается большой успех».</a:t>
            </a:r>
            <a:br>
              <a:rPr lang="ru-RU" sz="6000" b="1" dirty="0" smtClean="0">
                <a:solidFill>
                  <a:srgbClr val="00B050"/>
                </a:solidFill>
              </a:rPr>
            </a:br>
            <a:r>
              <a:rPr lang="ru-RU" sz="5400" b="1" dirty="0">
                <a:solidFill>
                  <a:srgbClr val="00B050"/>
                </a:solidFill>
              </a:rPr>
              <a:t/>
            </a:r>
            <a:br>
              <a:rPr lang="ru-RU" sz="5400" b="1" dirty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   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1435100" y="620713"/>
            <a:ext cx="7499350" cy="5627687"/>
          </a:xfrm>
        </p:spPr>
        <p:txBody>
          <a:bodyPr/>
          <a:lstStyle/>
          <a:p>
            <a:pPr marL="80963" indent="0" algn="ctr" eaLnBrk="1" hangingPunct="1">
              <a:buFont typeface="Wingdings 2" pitchFamily="18" charset="2"/>
              <a:buNone/>
            </a:pPr>
            <a:r>
              <a:rPr lang="ru-RU" sz="4400" b="1" smtClean="0">
                <a:solidFill>
                  <a:srgbClr val="7030A0"/>
                </a:solidFill>
                <a:latin typeface="Arial Black" pitchFamily="34" charset="0"/>
              </a:rPr>
              <a:t>Все ребята по порядку</a:t>
            </a:r>
          </a:p>
          <a:p>
            <a:pPr marL="80963" indent="0" algn="ctr" eaLnBrk="1" hangingPunct="1">
              <a:buFont typeface="Wingdings 2" pitchFamily="18" charset="2"/>
              <a:buNone/>
            </a:pPr>
            <a:r>
              <a:rPr lang="ru-RU" sz="4400" b="1" smtClean="0">
                <a:solidFill>
                  <a:srgbClr val="7030A0"/>
                </a:solidFill>
                <a:latin typeface="Arial Black" pitchFamily="34" charset="0"/>
              </a:rPr>
              <a:t>Утром делают зарядку.</a:t>
            </a:r>
          </a:p>
          <a:p>
            <a:pPr marL="80963" indent="0" algn="ctr" eaLnBrk="1" hangingPunct="1">
              <a:buFont typeface="Wingdings 2" pitchFamily="18" charset="2"/>
              <a:buNone/>
            </a:pPr>
            <a:r>
              <a:rPr lang="ru-RU" sz="4400" b="1" smtClean="0">
                <a:solidFill>
                  <a:srgbClr val="7030A0"/>
                </a:solidFill>
                <a:latin typeface="Arial Black" pitchFamily="34" charset="0"/>
              </a:rPr>
              <a:t>Язычок наш хочет тоже</a:t>
            </a:r>
          </a:p>
          <a:p>
            <a:pPr marL="80963" indent="0" algn="ctr" eaLnBrk="1" hangingPunct="1">
              <a:buFont typeface="Wingdings 2" pitchFamily="18" charset="2"/>
              <a:buNone/>
            </a:pPr>
            <a:r>
              <a:rPr lang="ru-RU" sz="4400" b="1" smtClean="0">
                <a:solidFill>
                  <a:srgbClr val="7030A0"/>
                </a:solidFill>
                <a:latin typeface="Arial Black" pitchFamily="34" charset="0"/>
              </a:rPr>
              <a:t>На ребяток быть похожим</a:t>
            </a:r>
            <a:r>
              <a:rPr lang="ru-RU" sz="4400" b="1" smtClean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   </a:t>
            </a:r>
            <a:r>
              <a:rPr lang="ru-RU" b="1" dirty="0" smtClean="0">
                <a:solidFill>
                  <a:srgbClr val="0070C0"/>
                </a:solidFill>
              </a:rPr>
              <a:t>Артикуляционные схемы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ru-RU" b="1" smtClean="0"/>
              <a:t>                           Звуки З – З</a:t>
            </a:r>
            <a:r>
              <a:rPr lang="en-US" b="1" smtClean="0"/>
              <a:t>’</a:t>
            </a:r>
            <a:r>
              <a:rPr lang="ru-RU" b="1" smtClean="0"/>
              <a:t>   </a:t>
            </a:r>
          </a:p>
        </p:txBody>
      </p:sp>
      <p:pic>
        <p:nvPicPr>
          <p:cNvPr id="21507" name="Picture 2" descr="G:\2012-02-25\Print0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7300" y="2276475"/>
            <a:ext cx="34829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G:\2012-02-25\Print0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8075" y="2276475"/>
            <a:ext cx="3541713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    </a:t>
            </a:r>
            <a:r>
              <a:rPr lang="ru-RU" b="1" dirty="0" smtClean="0">
                <a:solidFill>
                  <a:srgbClr val="C00000"/>
                </a:solidFill>
              </a:rPr>
              <a:t>«На что похожа буква?»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1835150" y="1447800"/>
            <a:ext cx="6408738" cy="4800600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3555" name="Picture 2" descr="G:\2012-02-25\Print0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484313"/>
            <a:ext cx="67691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 bwMode="auto">
          <a:xfrm>
            <a:off x="1619250" y="765175"/>
            <a:ext cx="6624638" cy="53276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</a:rPr>
              <a:t>       </a:t>
            </a:r>
            <a:r>
              <a:rPr lang="ru-RU" sz="6000" b="1" smtClean="0">
                <a:solidFill>
                  <a:srgbClr val="000099"/>
                </a:solidFill>
                <a:effectLst/>
              </a:rPr>
              <a:t>Б    </a:t>
            </a:r>
            <a:r>
              <a:rPr lang="ru-RU" sz="6000" b="1" i="1" smtClean="0">
                <a:solidFill>
                  <a:srgbClr val="000099"/>
                </a:solidFill>
                <a:effectLst/>
                <a:latin typeface="Cooper Black" pitchFamily="18" charset="0"/>
              </a:rPr>
              <a:t>З </a:t>
            </a: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 В   Э   З</a:t>
            </a:r>
            <a:b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</a:b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Ю  Я   З  Р   </a:t>
            </a:r>
            <a:r>
              <a:rPr lang="ru-RU" sz="6000" b="1" smtClean="0">
                <a:solidFill>
                  <a:srgbClr val="000099"/>
                </a:solidFill>
                <a:effectLst/>
                <a:latin typeface="Century" pitchFamily="18" charset="0"/>
              </a:rPr>
              <a:t>З</a:t>
            </a: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  Е</a:t>
            </a:r>
            <a:b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</a:b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      </a:t>
            </a:r>
            <a:r>
              <a:rPr lang="ru-RU" sz="6000" b="1" i="1" smtClean="0">
                <a:solidFill>
                  <a:srgbClr val="000099"/>
                </a:solidFill>
                <a:effectLst/>
                <a:latin typeface="Arial Unicode MS" pitchFamily="34" charset="-128"/>
              </a:rPr>
              <a:t>З </a:t>
            </a: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  Ч   К  Д</a:t>
            </a:r>
            <a:b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</a:b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    У   </a:t>
            </a:r>
            <a:r>
              <a:rPr lang="ru-RU" sz="6000" b="1" smtClean="0">
                <a:solidFill>
                  <a:srgbClr val="000099"/>
                </a:solidFill>
                <a:effectLst/>
                <a:latin typeface="Batang" pitchFamily="18" charset="-127"/>
              </a:rPr>
              <a:t>З </a:t>
            </a:r>
            <a:r>
              <a:rPr lang="ru-RU" sz="6000" b="1" smtClean="0">
                <a:solidFill>
                  <a:srgbClr val="000099"/>
                </a:solidFill>
                <a:effectLst/>
                <a:latin typeface="Cooper Black" pitchFamily="18" charset="0"/>
              </a:rPr>
              <a:t>  С   А   </a:t>
            </a:r>
            <a:r>
              <a:rPr lang="ru-RU" sz="6000" b="1" smtClean="0">
                <a:solidFill>
                  <a:srgbClr val="000099"/>
                </a:solidFill>
                <a:effectLst/>
                <a:latin typeface="Arial Unicode MS" pitchFamily="34" charset="-128"/>
              </a:rPr>
              <a:t>З</a:t>
            </a:r>
            <a:r>
              <a:rPr lang="ru-RU" sz="6000" b="1" smtClean="0">
                <a:effectLst/>
                <a:latin typeface="Cooper Black" pitchFamily="18" charset="0"/>
              </a:rPr>
              <a:t/>
            </a:r>
            <a:br>
              <a:rPr lang="ru-RU" sz="6000" b="1" smtClean="0">
                <a:effectLst/>
                <a:latin typeface="Cooper Black" pitchFamily="18" charset="0"/>
              </a:rPr>
            </a:br>
            <a:r>
              <a:rPr lang="ru-RU" sz="2800" b="1" smtClean="0">
                <a:effectLst/>
                <a:latin typeface="Cooper Black" pitchFamily="18" charset="0"/>
              </a:rPr>
              <a:t>                     </a:t>
            </a:r>
            <a:r>
              <a:rPr lang="ru-RU" sz="2800" b="1" smtClean="0">
                <a:solidFill>
                  <a:srgbClr val="E32617"/>
                </a:solidFill>
                <a:effectLst/>
                <a:latin typeface="Cooper Black" pitchFamily="18" charset="0"/>
              </a:rPr>
              <a:t>Сколько букв </a:t>
            </a:r>
            <a:r>
              <a:rPr lang="ru-RU" sz="4800" b="1" smtClean="0">
                <a:solidFill>
                  <a:srgbClr val="E32617"/>
                </a:solidFill>
                <a:effectLst/>
                <a:latin typeface="Cooper Black" pitchFamily="18" charset="0"/>
              </a:rPr>
              <a:t>З</a:t>
            </a:r>
            <a:r>
              <a:rPr lang="ru-RU" sz="2800" b="1" smtClean="0">
                <a:solidFill>
                  <a:srgbClr val="E32617"/>
                </a:solidFill>
                <a:effectLst/>
                <a:latin typeface="Cooper Black" pitchFamily="18" charset="0"/>
              </a:rPr>
              <a:t> ?</a:t>
            </a:r>
            <a:endParaRPr lang="ru-RU" b="1" smtClean="0">
              <a:solidFill>
                <a:srgbClr val="E32617"/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smtClean="0">
                <a:solidFill>
                  <a:srgbClr val="62100A"/>
                </a:solidFill>
                <a:effectLst/>
                <a:latin typeface="Arial" charset="0"/>
              </a:rPr>
              <a:t>Прочитай слова:</a:t>
            </a:r>
            <a:endParaRPr lang="ru-RU" smtClean="0">
              <a:effectLst/>
              <a:latin typeface="Arial" charset="0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2800" b="1" smtClean="0">
                <a:solidFill>
                  <a:srgbClr val="000099"/>
                </a:solidFill>
                <a:latin typeface="Arial" charset="0"/>
              </a:rPr>
              <a:t>Зима          зимушка         зимовье</a:t>
            </a:r>
          </a:p>
          <a:p>
            <a:pPr>
              <a:buFont typeface="Wingdings 2" pitchFamily="18" charset="2"/>
              <a:buNone/>
            </a:pPr>
            <a:endParaRPr lang="ru-RU" sz="28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2800" b="1" smtClean="0">
                <a:solidFill>
                  <a:srgbClr val="000099"/>
                </a:solidFill>
                <a:latin typeface="Arial" charset="0"/>
              </a:rPr>
              <a:t>Зимний     сказочный     заснеженный</a:t>
            </a:r>
          </a:p>
          <a:p>
            <a:pPr>
              <a:buFont typeface="Wingdings 2" pitchFamily="18" charset="2"/>
              <a:buNone/>
            </a:pPr>
            <a:endParaRPr lang="ru-RU" sz="28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2800" b="1" smtClean="0">
                <a:solidFill>
                  <a:srgbClr val="000099"/>
                </a:solidFill>
                <a:latin typeface="Arial" charset="0"/>
              </a:rPr>
              <a:t>Замела      заморозила   завьюжила</a:t>
            </a:r>
          </a:p>
          <a:p>
            <a:pPr>
              <a:buFont typeface="Wingdings 2" pitchFamily="18" charset="2"/>
              <a:buNone/>
            </a:pPr>
            <a:endParaRPr lang="ru-RU" sz="28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solidFill>
                  <a:srgbClr val="62100A"/>
                </a:solidFill>
                <a:latin typeface="Arial" charset="0"/>
              </a:rPr>
              <a:t>Определи количество слогов в слове.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solidFill>
                  <a:srgbClr val="62100A"/>
                </a:solidFill>
                <a:latin typeface="Arial" charset="0"/>
              </a:rPr>
              <a:t>Найди ударный слог.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6" name="Объект 5"/>
          <p:cNvSpPr>
            <a:spLocks noGrp="1"/>
          </p:cNvSpPr>
          <p:nvPr>
            <p:ph type="body" sz="half" idx="1"/>
          </p:nvPr>
        </p:nvSpPr>
        <p:spPr>
          <a:xfrm>
            <a:off x="1435100" y="908050"/>
            <a:ext cx="3673475" cy="4968875"/>
          </a:xfrm>
        </p:spPr>
        <p:txBody>
          <a:bodyPr/>
          <a:lstStyle/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800" smtClean="0">
              <a:solidFill>
                <a:srgbClr val="C00000"/>
              </a:solidFill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800" smtClean="0">
                <a:solidFill>
                  <a:srgbClr val="C00000"/>
                </a:solidFill>
              </a:rPr>
              <a:t>      </a:t>
            </a:r>
            <a:r>
              <a:rPr lang="ru-RU" sz="4800" b="1" smtClean="0">
                <a:solidFill>
                  <a:srgbClr val="000099"/>
                </a:solidFill>
              </a:rPr>
              <a:t>… емля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800" b="1" smtClean="0">
                <a:solidFill>
                  <a:srgbClr val="000099"/>
                </a:solidFill>
              </a:rPr>
              <a:t>  … яблик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4800" smtClean="0">
              <a:solidFill>
                <a:srgbClr val="000099"/>
              </a:solidFill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800" smtClean="0">
                <a:solidFill>
                  <a:srgbClr val="000099"/>
                </a:solidFill>
              </a:rPr>
              <a:t>   </a:t>
            </a:r>
            <a:r>
              <a:rPr lang="ru-RU" sz="4800" b="1" smtClean="0">
                <a:solidFill>
                  <a:srgbClr val="000099"/>
                </a:solidFill>
              </a:rPr>
              <a:t>… аяц</a:t>
            </a: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</a:endParaRPr>
          </a:p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800" smtClean="0">
                <a:solidFill>
                  <a:srgbClr val="C00000"/>
                </a:solidFill>
              </a:rPr>
              <a:t>    </a:t>
            </a:r>
          </a:p>
        </p:txBody>
      </p:sp>
      <p:sp>
        <p:nvSpPr>
          <p:cNvPr id="2662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260975" y="1447800"/>
            <a:ext cx="3673475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26628" name="Picture 2" descr="G:\2012-02-25\Print0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396875"/>
            <a:ext cx="2087562" cy="61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</a:t>
            </a:r>
          </a:p>
        </p:txBody>
      </p:sp>
      <p:sp>
        <p:nvSpPr>
          <p:cNvPr id="27650" name="Rectangle 4"/>
          <p:cNvSpPr>
            <a:spLocks noGrp="1"/>
          </p:cNvSpPr>
          <p:nvPr>
            <p:ph type="body" sz="half" idx="4294967295"/>
          </p:nvPr>
        </p:nvSpPr>
        <p:spPr>
          <a:xfrm>
            <a:off x="1435100" y="1447800"/>
            <a:ext cx="3673475" cy="4800600"/>
          </a:xfrm>
        </p:spPr>
        <p:txBody>
          <a:bodyPr/>
          <a:lstStyle/>
          <a:p>
            <a:endParaRPr lang="ru-RU" sz="2800" smtClean="0"/>
          </a:p>
        </p:txBody>
      </p:sp>
      <p:sp>
        <p:nvSpPr>
          <p:cNvPr id="27651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140200" y="404813"/>
            <a:ext cx="4464050" cy="58435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2800" smtClean="0"/>
          </a:p>
          <a:p>
            <a:pPr>
              <a:buFont typeface="Wingdings 2" pitchFamily="18" charset="2"/>
              <a:buNone/>
            </a:pPr>
            <a:r>
              <a:rPr lang="ru-RU" sz="4800" b="1" smtClean="0">
                <a:solidFill>
                  <a:srgbClr val="000099"/>
                </a:solidFill>
                <a:latin typeface="Arial" charset="0"/>
              </a:rPr>
              <a:t>кукуру … а</a:t>
            </a:r>
          </a:p>
          <a:p>
            <a:pPr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4800" b="1" smtClean="0">
                <a:solidFill>
                  <a:srgbClr val="000099"/>
                </a:solidFill>
                <a:latin typeface="Arial" charset="0"/>
              </a:rPr>
              <a:t> бульдо …ер</a:t>
            </a:r>
          </a:p>
          <a:p>
            <a:pPr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4800" b="1" smtClean="0">
                <a:solidFill>
                  <a:srgbClr val="000099"/>
                </a:solidFill>
                <a:latin typeface="Arial" charset="0"/>
              </a:rPr>
              <a:t>… емляника</a:t>
            </a:r>
          </a:p>
          <a:p>
            <a:pPr>
              <a:buFont typeface="Wingdings 2" pitchFamily="18" charset="2"/>
              <a:buNone/>
            </a:pPr>
            <a:endParaRPr lang="ru-RU" sz="4800" b="1" smtClean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27652" name="Picture 2" descr="G:\2012-02-25\Print0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3375" y="260350"/>
            <a:ext cx="2246313" cy="626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267</TotalTime>
  <Words>109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   Тема занятия:   звуки З – З’  Цель занятия: - закреплять четкое и правильное произношение звуков  З – З’; - учить различать звуки на слух и на письме; - формировать фонематические процессы, звуковой анализ и синтез; - уточнять и обогащать словарный запас; - учить принимать учебную задачу, оценивать свою деятельность.   </vt:lpstr>
      <vt:lpstr>    Девиз занятия:    «С малой удачи начинается большой успех».   </vt:lpstr>
      <vt:lpstr>     </vt:lpstr>
      <vt:lpstr>    Артикуляционные схемы</vt:lpstr>
      <vt:lpstr>     «На что похожа буква?»</vt:lpstr>
      <vt:lpstr>       Б    З   В   Э   З  Ю  Я   З  Р   З   Е        З    Ч   К  Д      У   З   С   А   З                      Сколько букв З ?</vt:lpstr>
      <vt:lpstr>Прочитай слова:</vt:lpstr>
      <vt:lpstr>  </vt:lpstr>
      <vt:lpstr>               </vt:lpstr>
      <vt:lpstr>Слайд 10</vt:lpstr>
      <vt:lpstr> Составь предложение </vt:lpstr>
      <vt:lpstr>Итог занятия. Рефлексия.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30</cp:revision>
  <dcterms:created xsi:type="dcterms:W3CDTF">2012-02-19T18:37:21Z</dcterms:created>
  <dcterms:modified xsi:type="dcterms:W3CDTF">2017-10-19T07:18:29Z</dcterms:modified>
</cp:coreProperties>
</file>