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840" y="-77"/>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45626325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1200150"/>
            <a:ext cx="9144000" cy="2743199"/>
          </a:xfrm>
          <a:prstGeom prst="rect">
            <a:avLst/>
          </a:prstGeom>
          <a:solidFill>
            <a:schemeClr val="dk1">
              <a:alpha val="20000"/>
            </a:schemeClr>
          </a:solidFill>
          <a:ln>
            <a:noFill/>
          </a:ln>
        </p:spPr>
        <p:txBody>
          <a:bodyPr lIns="91425" tIns="45700" rIns="91425" bIns="45700" anchor="ctr" anchorCtr="0">
            <a:noAutofit/>
          </a:bodyPr>
          <a:lstStyle/>
          <a:p>
            <a:pPr>
              <a:spcBef>
                <a:spcPts val="0"/>
              </a:spcBef>
              <a:buNone/>
            </a:pPr>
            <a:endParaRPr/>
          </a:p>
        </p:txBody>
      </p:sp>
      <p:grpSp>
        <p:nvGrpSpPr>
          <p:cNvPr id="10" name="Shape 10"/>
          <p:cNvGrpSpPr/>
          <p:nvPr/>
        </p:nvGrpSpPr>
        <p:grpSpPr>
          <a:xfrm>
            <a:off x="0" y="-1078"/>
            <a:ext cx="1827407" cy="5144627"/>
            <a:chOff x="0" y="-1438"/>
            <a:chExt cx="798029" cy="6859503"/>
          </a:xfrm>
        </p:grpSpPr>
        <p:sp>
          <p:nvSpPr>
            <p:cNvPr id="11" name="Shape 11"/>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2" name="Shape 12"/>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13" name="Shape 13"/>
          <p:cNvGrpSpPr/>
          <p:nvPr/>
        </p:nvGrpSpPr>
        <p:grpSpPr>
          <a:xfrm flipH="1">
            <a:off x="7316591" y="0"/>
            <a:ext cx="1827407" cy="5144627"/>
            <a:chOff x="0" y="-1438"/>
            <a:chExt cx="798029" cy="6859503"/>
          </a:xfrm>
        </p:grpSpPr>
        <p:sp>
          <p:nvSpPr>
            <p:cNvPr id="14" name="Shape 14"/>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5" name="Shape 15"/>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16" name="Shape 16"/>
          <p:cNvSpPr txBox="1">
            <a:spLocks noGrp="1"/>
          </p:cNvSpPr>
          <p:nvPr>
            <p:ph type="ctrTitle"/>
          </p:nvPr>
        </p:nvSpPr>
        <p:spPr>
          <a:xfrm>
            <a:off x="685800" y="1568184"/>
            <a:ext cx="7772400" cy="12380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7" name="Shape 17"/>
          <p:cNvSpPr txBox="1">
            <a:spLocks noGrp="1"/>
          </p:cNvSpPr>
          <p:nvPr>
            <p:ph type="subTitle" idx="1"/>
          </p:nvPr>
        </p:nvSpPr>
        <p:spPr>
          <a:xfrm>
            <a:off x="685800" y="2914650"/>
            <a:ext cx="7772400" cy="658500"/>
          </a:xfrm>
          <a:prstGeom prst="rect">
            <a:avLst/>
          </a:prstGeom>
        </p:spPr>
        <p:txBody>
          <a:bodyPr lIns="91425" tIns="91425" rIns="91425" bIns="91425" anchor="t" anchorCtr="0"/>
          <a:lstStyle>
            <a:lvl1pPr algn="ctr">
              <a:spcBef>
                <a:spcPts val="0"/>
              </a:spcBef>
              <a:buClr>
                <a:schemeClr val="lt2"/>
              </a:buClr>
              <a:buSzPct val="100000"/>
              <a:buNone/>
              <a:defRPr sz="2400">
                <a:solidFill>
                  <a:schemeClr val="lt2"/>
                </a:solidFill>
              </a:defRPr>
            </a:lvl1pPr>
            <a:lvl2pPr algn="ctr">
              <a:spcBef>
                <a:spcPts val="0"/>
              </a:spcBef>
              <a:buClr>
                <a:schemeClr val="lt2"/>
              </a:buClr>
              <a:buNone/>
              <a:defRPr>
                <a:solidFill>
                  <a:schemeClr val="lt2"/>
                </a:solidFill>
              </a:defRPr>
            </a:lvl2pPr>
            <a:lvl3pPr algn="ctr">
              <a:spcBef>
                <a:spcPts val="0"/>
              </a:spcBef>
              <a:buClr>
                <a:schemeClr val="lt2"/>
              </a:buClr>
              <a:buNone/>
              <a:defRPr>
                <a:solidFill>
                  <a:schemeClr val="lt2"/>
                </a:solidFill>
              </a:defRPr>
            </a:lvl3pPr>
            <a:lvl4pPr algn="ctr">
              <a:spcBef>
                <a:spcPts val="0"/>
              </a:spcBef>
              <a:buClr>
                <a:schemeClr val="lt2"/>
              </a:buClr>
              <a:buSzPct val="100000"/>
              <a:buNone/>
              <a:defRPr sz="2400">
                <a:solidFill>
                  <a:schemeClr val="lt2"/>
                </a:solidFill>
              </a:defRPr>
            </a:lvl4pPr>
            <a:lvl5pPr algn="ctr">
              <a:spcBef>
                <a:spcPts val="0"/>
              </a:spcBef>
              <a:buClr>
                <a:schemeClr val="lt2"/>
              </a:buClr>
              <a:buSzPct val="100000"/>
              <a:buNone/>
              <a:defRPr sz="2400">
                <a:solidFill>
                  <a:schemeClr val="lt2"/>
                </a:solidFill>
              </a:defRPr>
            </a:lvl5pPr>
            <a:lvl6pPr algn="ctr">
              <a:spcBef>
                <a:spcPts val="0"/>
              </a:spcBef>
              <a:buClr>
                <a:schemeClr val="lt2"/>
              </a:buClr>
              <a:buSzPct val="100000"/>
              <a:buNone/>
              <a:defRPr sz="2400">
                <a:solidFill>
                  <a:schemeClr val="lt2"/>
                </a:solidFill>
              </a:defRPr>
            </a:lvl6pPr>
            <a:lvl7pPr algn="ctr">
              <a:spcBef>
                <a:spcPts val="0"/>
              </a:spcBef>
              <a:buClr>
                <a:schemeClr val="lt2"/>
              </a:buClr>
              <a:buSzPct val="100000"/>
              <a:buNone/>
              <a:defRPr sz="2400">
                <a:solidFill>
                  <a:schemeClr val="lt2"/>
                </a:solidFill>
              </a:defRPr>
            </a:lvl7pPr>
            <a:lvl8pPr algn="ctr">
              <a:spcBef>
                <a:spcPts val="0"/>
              </a:spcBef>
              <a:buClr>
                <a:schemeClr val="lt2"/>
              </a:buClr>
              <a:buSzPct val="100000"/>
              <a:buNone/>
              <a:defRPr sz="2400">
                <a:solidFill>
                  <a:schemeClr val="lt2"/>
                </a:solidFill>
              </a:defRPr>
            </a:lvl8pPr>
            <a:lvl9pPr algn="ctr">
              <a:spcBef>
                <a:spcPts val="0"/>
              </a:spcBef>
              <a:buClr>
                <a:schemeClr val="lt2"/>
              </a:buClr>
              <a:buSzPct val="100000"/>
              <a:buNone/>
              <a:defRPr sz="2400">
                <a:solidFill>
                  <a:schemeClr val="lt2"/>
                </a:solidFill>
              </a:defRPr>
            </a:lvl9pPr>
          </a:lstStyle>
          <a:p>
            <a:endParaRPr/>
          </a:p>
        </p:txBody>
      </p:sp>
      <p:sp>
        <p:nvSpPr>
          <p:cNvPr id="18" name="Shape 1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21" name="Shape 21"/>
          <p:cNvGrpSpPr/>
          <p:nvPr/>
        </p:nvGrpSpPr>
        <p:grpSpPr>
          <a:xfrm>
            <a:off x="0" y="-1078"/>
            <a:ext cx="649180" cy="5144627"/>
            <a:chOff x="0" y="-1438"/>
            <a:chExt cx="649180" cy="6859503"/>
          </a:xfrm>
        </p:grpSpPr>
        <p:sp>
          <p:nvSpPr>
            <p:cNvPr id="22" name="Shape 2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3" name="Shape 2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24" name="Shape 24"/>
          <p:cNvGrpSpPr/>
          <p:nvPr/>
        </p:nvGrpSpPr>
        <p:grpSpPr>
          <a:xfrm flipH="1">
            <a:off x="8494493" y="0"/>
            <a:ext cx="649180" cy="5144627"/>
            <a:chOff x="0" y="-1438"/>
            <a:chExt cx="649180" cy="6859503"/>
          </a:xfrm>
        </p:grpSpPr>
        <p:sp>
          <p:nvSpPr>
            <p:cNvPr id="25" name="Shape 25"/>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6" name="Shape 26"/>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27" name="Shape 27"/>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28" name="Shape 28"/>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0" name="Shape 3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1"/>
        <p:cNvGrpSpPr/>
        <p:nvPr/>
      </p:nvGrpSpPr>
      <p:grpSpPr>
        <a:xfrm>
          <a:off x="0" y="0"/>
          <a:ext cx="0" cy="0"/>
          <a:chOff x="0" y="0"/>
          <a:chExt cx="0" cy="0"/>
        </a:xfrm>
      </p:grpSpPr>
      <p:sp>
        <p:nvSpPr>
          <p:cNvPr id="32" name="Shape 32"/>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33" name="Shape 33"/>
          <p:cNvGrpSpPr/>
          <p:nvPr/>
        </p:nvGrpSpPr>
        <p:grpSpPr>
          <a:xfrm>
            <a:off x="0" y="-1078"/>
            <a:ext cx="649180" cy="5144627"/>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36" name="Shape 36"/>
          <p:cNvGrpSpPr/>
          <p:nvPr/>
        </p:nvGrpSpPr>
        <p:grpSpPr>
          <a:xfrm flipH="1">
            <a:off x="8494493" y="0"/>
            <a:ext cx="649180" cy="5144627"/>
            <a:chOff x="0" y="-1438"/>
            <a:chExt cx="649180" cy="6859503"/>
          </a:xfrm>
        </p:grpSpPr>
        <p:sp>
          <p:nvSpPr>
            <p:cNvPr id="37" name="Shape 3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38" name="Shape 3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39" name="Shape 39"/>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40" name="Shape 40"/>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1" name="Shape 41"/>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2" name="Shape 42"/>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Shape 4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46" name="Shape 46"/>
          <p:cNvGrpSpPr/>
          <p:nvPr/>
        </p:nvGrpSpPr>
        <p:grpSpPr>
          <a:xfrm>
            <a:off x="0" y="-1078"/>
            <a:ext cx="649180" cy="5144627"/>
            <a:chOff x="0" y="-1438"/>
            <a:chExt cx="649180" cy="6859503"/>
          </a:xfrm>
        </p:grpSpPr>
        <p:sp>
          <p:nvSpPr>
            <p:cNvPr id="47" name="Shape 4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48" name="Shape 4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49" name="Shape 49"/>
          <p:cNvGrpSpPr/>
          <p:nvPr/>
        </p:nvGrpSpPr>
        <p:grpSpPr>
          <a:xfrm flipH="1">
            <a:off x="8494493" y="0"/>
            <a:ext cx="649180" cy="5144627"/>
            <a:chOff x="0" y="-1438"/>
            <a:chExt cx="649180" cy="6859503"/>
          </a:xfrm>
        </p:grpSpPr>
        <p:sp>
          <p:nvSpPr>
            <p:cNvPr id="50" name="Shape 5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1" name="Shape 5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52" name="Shape 52"/>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53" name="Shape 5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54" name="Shape 5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55"/>
        <p:cNvGrpSpPr/>
        <p:nvPr/>
      </p:nvGrpSpPr>
      <p:grpSpPr>
        <a:xfrm>
          <a:off x="0" y="0"/>
          <a:ext cx="0" cy="0"/>
          <a:chOff x="0" y="0"/>
          <a:chExt cx="0" cy="0"/>
        </a:xfrm>
      </p:grpSpPr>
      <p:sp>
        <p:nvSpPr>
          <p:cNvPr id="56" name="Shape 56"/>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57" name="Shape 57"/>
          <p:cNvGrpSpPr/>
          <p:nvPr/>
        </p:nvGrpSpPr>
        <p:grpSpPr>
          <a:xfrm>
            <a:off x="0" y="-1078"/>
            <a:ext cx="649180" cy="5144627"/>
            <a:chOff x="0" y="-1438"/>
            <a:chExt cx="649180" cy="6859503"/>
          </a:xfrm>
        </p:grpSpPr>
        <p:sp>
          <p:nvSpPr>
            <p:cNvPr id="58" name="Shape 58"/>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9" name="Shape 59"/>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60" name="Shape 60"/>
          <p:cNvGrpSpPr/>
          <p:nvPr/>
        </p:nvGrpSpPr>
        <p:grpSpPr>
          <a:xfrm flipH="1">
            <a:off x="8494493" y="0"/>
            <a:ext cx="649180" cy="5144627"/>
            <a:chOff x="0" y="-1438"/>
            <a:chExt cx="649180" cy="6859503"/>
          </a:xfrm>
        </p:grpSpPr>
        <p:sp>
          <p:nvSpPr>
            <p:cNvPr id="61" name="Shape 6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63" name="Shape 63"/>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64" name="Shape 64"/>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lt2"/>
              </a:buClr>
              <a:buSzPct val="100000"/>
              <a:buNone/>
              <a:defRPr sz="1800">
                <a:solidFill>
                  <a:schemeClr val="lt2"/>
                </a:solidFill>
              </a:defRPr>
            </a:lvl1pPr>
          </a:lstStyle>
          <a:p>
            <a:endParaRPr/>
          </a:p>
        </p:txBody>
      </p:sp>
      <p:sp>
        <p:nvSpPr>
          <p:cNvPr id="65" name="Shape 6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6"/>
        <p:cNvGrpSpPr/>
        <p:nvPr/>
      </p:nvGrpSpPr>
      <p:grpSpPr>
        <a:xfrm>
          <a:off x="0" y="0"/>
          <a:ext cx="0" cy="0"/>
          <a:chOff x="0" y="0"/>
          <a:chExt cx="0" cy="0"/>
        </a:xfrm>
      </p:grpSpPr>
      <p:sp>
        <p:nvSpPr>
          <p:cNvPr id="67" name="Shape 67"/>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68" name="Shape 68"/>
          <p:cNvGrpSpPr/>
          <p:nvPr/>
        </p:nvGrpSpPr>
        <p:grpSpPr>
          <a:xfrm>
            <a:off x="0" y="-1078"/>
            <a:ext cx="649180" cy="5144627"/>
            <a:chOff x="0" y="-1438"/>
            <a:chExt cx="649180" cy="6859503"/>
          </a:xfrm>
        </p:grpSpPr>
        <p:sp>
          <p:nvSpPr>
            <p:cNvPr id="69" name="Shape 6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70" name="Shape 7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71" name="Shape 71"/>
          <p:cNvGrpSpPr/>
          <p:nvPr/>
        </p:nvGrpSpPr>
        <p:grpSpPr>
          <a:xfrm flipH="1">
            <a:off x="8494493" y="0"/>
            <a:ext cx="649180" cy="5144627"/>
            <a:chOff x="0" y="-1438"/>
            <a:chExt cx="649180" cy="6859503"/>
          </a:xfrm>
        </p:grpSpPr>
        <p:sp>
          <p:nvSpPr>
            <p:cNvPr id="72" name="Shape 7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73" name="Shape 7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74" name="Shape 74"/>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75" name="Shape 7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ru"/>
              <a:pPr>
                <a:spcBef>
                  <a:spcPts val="0"/>
                </a:spcBef>
                <a:buNone/>
              </a:pPr>
              <a:t>‹#›</a:t>
            </a:fld>
            <a:endParaRPr lang="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1pPr>
            <a:lvl2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2pPr>
            <a:lvl3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3pPr>
            <a:lvl4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4pPr>
            <a:lvl5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5pPr>
            <a:lvl6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6pPr>
            <a:lvl7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7pPr>
            <a:lvl8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8pPr>
            <a:lvl9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1"/>
                </a:solidFill>
                <a:latin typeface="Trebuchet MS"/>
                <a:ea typeface="Trebuchet MS"/>
                <a:cs typeface="Trebuchet MS"/>
                <a:sym typeface="Trebuchet MS"/>
              </a:defRPr>
            </a:lvl1pPr>
          </a:lstStyle>
          <a:p>
            <a:pPr>
              <a:spcBef>
                <a:spcPts val="0"/>
              </a:spcBef>
              <a:buNone/>
            </a:pPr>
            <a:fld id="{00000000-1234-1234-1234-123412341234}" type="slidenum">
              <a:rPr lang="ru"/>
              <a:pPr>
                <a:spcBef>
                  <a:spcPts val="0"/>
                </a:spcBef>
                <a:buNone/>
              </a:pPr>
              <a:t>‹#›</a:t>
            </a:fld>
            <a:endParaRPr lang="ru"/>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p:txBody>
          <a:bodyPr/>
          <a:lstStyle/>
          <a:p>
            <a:r>
              <a:rPr lang="ru" smtClean="0"/>
              <a:t>Cyber Bullying</a:t>
            </a:r>
            <a:endParaRPr lang="ru"/>
          </a:p>
        </p:txBody>
      </p:sp>
      <p:sp>
        <p:nvSpPr>
          <p:cNvPr id="78" name="Shape 78"/>
          <p:cNvSpPr txBox="1">
            <a:spLocks noGrp="1"/>
          </p:cNvSpPr>
          <p:nvPr>
            <p:ph type="subTitle" idx="1"/>
          </p:nvPr>
        </p:nvSpPr>
        <p:spPr/>
        <p:txBody>
          <a:bodyPr/>
          <a:lstStyle/>
          <a:p>
            <a:r>
              <a:rPr lang="ru" smtClean="0"/>
              <a:t>Juleva Sofia </a:t>
            </a:r>
            <a:endParaRPr lang="ru"/>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8" fill="hold" nodeType="clickEffect">
                                  <p:stCondLst>
                                    <p:cond delay="0"/>
                                  </p:stCondLst>
                                  <p:childTnLst>
                                    <p:anim calcmode="lin" valueType="num">
                                      <p:cBhvr additive="base">
                                        <p:cTn id="6" dur="1000"/>
                                        <p:tgtEl>
                                          <p:spTgt spid="78"/>
                                        </p:tgtEl>
                                        <p:attrNameLst>
                                          <p:attrName>ppt_x</p:attrName>
                                        </p:attrNameLst>
                                      </p:cBhvr>
                                      <p:tavLst>
                                        <p:tav tm="0">
                                          <p:val>
                                            <p:strVal val="#ppt_x"/>
                                          </p:val>
                                        </p:tav>
                                        <p:tav tm="100000">
                                          <p:val>
                                            <p:strVal val="#ppt_x-1"/>
                                          </p:val>
                                        </p:tav>
                                      </p:tavLst>
                                    </p:anim>
                                    <p:set>
                                      <p:cBhvr>
                                        <p:cTn id="7" dur="1" fill="hold">
                                          <p:stCondLst>
                                            <p:cond delay="1000"/>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rot="703173">
            <a:off x="457147" y="673862"/>
            <a:ext cx="8229557" cy="389438"/>
          </a:xfrm>
          <a:prstGeom prst="rect">
            <a:avLst/>
          </a:prstGeom>
        </p:spPr>
        <p:txBody>
          <a:bodyPr lIns="91425" tIns="91425" rIns="91425" bIns="91425" anchor="b" anchorCtr="0">
            <a:noAutofit/>
          </a:bodyPr>
          <a:lstStyle/>
          <a:p>
            <a:pPr>
              <a:spcBef>
                <a:spcPts val="0"/>
              </a:spcBef>
              <a:buNone/>
            </a:pPr>
            <a:endParaRPr/>
          </a:p>
        </p:txBody>
      </p:sp>
      <p:sp>
        <p:nvSpPr>
          <p:cNvPr id="84" name="Shape 84"/>
          <p:cNvSpPr txBox="1">
            <a:spLocks noGrp="1"/>
          </p:cNvSpPr>
          <p:nvPr>
            <p:ph type="body" idx="1"/>
          </p:nvPr>
        </p:nvSpPr>
        <p:spPr>
          <a:xfrm>
            <a:off x="0" y="169275"/>
            <a:ext cx="7490700" cy="5420099"/>
          </a:xfrm>
          <a:prstGeom prst="rect">
            <a:avLst/>
          </a:prstGeom>
        </p:spPr>
        <p:txBody>
          <a:bodyPr lIns="91425" tIns="91425" rIns="91425" bIns="91425" anchor="t" anchorCtr="0">
            <a:noAutofit/>
          </a:bodyPr>
          <a:lstStyle/>
          <a:p>
            <a:pPr rtl="0">
              <a:spcBef>
                <a:spcPts val="0"/>
              </a:spcBef>
              <a:buNone/>
            </a:pPr>
            <a:endParaRPr sz="2400"/>
          </a:p>
          <a:p>
            <a:pPr rtl="0">
              <a:spcBef>
                <a:spcPts val="0"/>
              </a:spcBef>
              <a:buNone/>
            </a:pPr>
            <a:endParaRPr sz="2400"/>
          </a:p>
          <a:p>
            <a:pPr rtl="0">
              <a:spcBef>
                <a:spcPts val="0"/>
              </a:spcBef>
              <a:buNone/>
            </a:pPr>
            <a:endParaRPr sz="2400"/>
          </a:p>
          <a:p>
            <a:pPr>
              <a:spcBef>
                <a:spcPts val="0"/>
              </a:spcBef>
              <a:buNone/>
            </a:pPr>
            <a:r>
              <a:rPr lang="ru" sz="2400"/>
              <a:t>Prospective problems such as cyber bullying, sexting and inappropriate behavior can occur without the appropriate monitoring by parents and the lack of regulation associated with today's youth and young individuals. A lack of self-regulation and potential susceptibility to peer pressure, many young individuals today are at risk of succumbing to social media and the hazards that come along with it.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05375" y="2991300"/>
            <a:ext cx="5924700" cy="1171799"/>
          </a:xfrm>
          <a:prstGeom prst="rect">
            <a:avLst/>
          </a:prstGeom>
        </p:spPr>
        <p:txBody>
          <a:bodyPr lIns="91425" tIns="91425" rIns="91425" bIns="91425" anchor="b" anchorCtr="0">
            <a:noAutofit/>
          </a:bodyPr>
          <a:lstStyle/>
          <a:p>
            <a:pPr>
              <a:spcBef>
                <a:spcPts val="0"/>
              </a:spcBef>
              <a:buNone/>
            </a:pPr>
            <a:r>
              <a:rPr lang="ru" sz="2400"/>
              <a:t>Since childhood, people can  humiliate a person in the network, but in the future it may go beyond the PC</a:t>
            </a:r>
          </a:p>
        </p:txBody>
      </p:sp>
      <p:sp>
        <p:nvSpPr>
          <p:cNvPr id="90" name="Shape 90"/>
          <p:cNvSpPr txBox="1">
            <a:spLocks noGrp="1"/>
          </p:cNvSpPr>
          <p:nvPr>
            <p:ph type="body" idx="1"/>
          </p:nvPr>
        </p:nvSpPr>
        <p:spPr>
          <a:xfrm>
            <a:off x="375800" y="532800"/>
            <a:ext cx="8229600" cy="3630300"/>
          </a:xfrm>
          <a:prstGeom prst="rect">
            <a:avLst/>
          </a:prstGeom>
          <a:noFill/>
        </p:spPr>
        <p:txBody>
          <a:bodyPr lIns="91425" tIns="91425" rIns="91425" bIns="91425" anchor="t" anchorCtr="0">
            <a:noAutofit/>
          </a:bodyPr>
          <a:lstStyle/>
          <a:p>
            <a:pPr rtl="0">
              <a:spcBef>
                <a:spcPts val="0"/>
              </a:spcBef>
              <a:buNone/>
            </a:pPr>
            <a:r>
              <a:rPr lang="ru"/>
              <a:t>Cyberculture has become second nature in society. It has become the groundwork for much of the multicultural understanding. </a:t>
            </a:r>
            <a:br>
              <a:rPr lang="ru"/>
            </a:br>
            <a:r>
              <a:rPr lang="ru"/>
              <a:t>                      </a:t>
            </a:r>
          </a:p>
          <a:p>
            <a:pPr rtl="0">
              <a:spcBef>
                <a:spcPts val="0"/>
              </a:spcBef>
              <a:buNone/>
            </a:pPr>
            <a:endParaRPr/>
          </a:p>
          <a:p>
            <a:pPr>
              <a:spcBef>
                <a:spcPts val="0"/>
              </a:spcBef>
              <a:buNone/>
            </a:pPr>
            <a:r>
              <a:rPr lang="ru"/>
              <a:t>           </a:t>
            </a:r>
          </a:p>
        </p:txBody>
      </p:sp>
      <p:pic>
        <p:nvPicPr>
          <p:cNvPr id="91" name="Shape 91"/>
          <p:cNvPicPr preferRelativeResize="0"/>
          <p:nvPr/>
        </p:nvPicPr>
        <p:blipFill>
          <a:blip r:embed="rId3">
            <a:alphaModFix/>
          </a:blip>
          <a:stretch>
            <a:fillRect/>
          </a:stretch>
        </p:blipFill>
        <p:spPr>
          <a:xfrm>
            <a:off x="0" y="2722225"/>
            <a:ext cx="2432599" cy="242127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1000"/>
                                        <p:tgtEl>
                                          <p:spTgt spid="90"/>
                                        </p:tgtEl>
                                        <p:attrNameLst>
                                          <p:attrName>ppt_w</p:attrName>
                                        </p:attrNameLst>
                                      </p:cBhvr>
                                      <p:tavLst>
                                        <p:tav tm="0">
                                          <p:val>
                                            <p:strVal val="0"/>
                                          </p:val>
                                        </p:tav>
                                        <p:tav tm="100000">
                                          <p:val>
                                            <p:strVal val="#ppt_w"/>
                                          </p:val>
                                        </p:tav>
                                      </p:tavLst>
                                    </p:anim>
                                    <p:anim calcmode="lin" valueType="num">
                                      <p:cBhvr additive="base">
                                        <p:cTn id="8" dur="1000"/>
                                        <p:tgtEl>
                                          <p:spTgt spid="9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ru" sz="2400"/>
              <a:t>There are many examples where these antics led to disastrous consequences</a:t>
            </a:r>
          </a:p>
        </p:txBody>
      </p:sp>
      <p:sp>
        <p:nvSpPr>
          <p:cNvPr id="97" name="Shape 9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ru" sz="1800"/>
              <a:t>🔺Classmates 15-year-old Judy Rumb created a website dedicated to her excess weight and date of impending death.</a:t>
            </a:r>
            <a:br>
              <a:rPr lang="ru" sz="1800"/>
            </a:br>
            <a:r>
              <a:rPr lang="ru" sz="1800"/>
              <a:t>🔺16-year-old Jed Presto not leave the house and tried to commit suicide after a conflict with the guys from his school. They began to terrorize the teenage night calls, spreading rumors on the Internet, send insulting sms-messages.</a:t>
            </a:r>
          </a:p>
          <a:p>
            <a:pPr>
              <a:spcBef>
                <a:spcPts val="0"/>
              </a:spcBef>
              <a:buNone/>
            </a:pPr>
            <a:r>
              <a:rPr lang="ru" sz="1800"/>
              <a:t>🔺13-year-old Ryan Patrick Galagan killed himself, unable to withstand the attacks of former friends, the purpose of which was to prove that the guy - gay. After the death of him  son,father found a conversation with a girl who met with Ryan, but broke off a relationship with him and released his private letters. "Tomorrow I will do that, read in the newspaper"</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03" name="Shape 103"/>
          <p:cNvSpPr txBox="1">
            <a:spLocks noGrp="1"/>
          </p:cNvSpPr>
          <p:nvPr>
            <p:ph type="body" idx="1"/>
          </p:nvPr>
        </p:nvSpPr>
        <p:spPr>
          <a:xfrm>
            <a:off x="395536" y="699542"/>
            <a:ext cx="8229600" cy="3630300"/>
          </a:xfrm>
          <a:prstGeom prst="rect">
            <a:avLst/>
          </a:prstGeom>
        </p:spPr>
        <p:txBody>
          <a:bodyPr lIns="91425" tIns="91425" rIns="91425" bIns="91425" anchor="t" anchorCtr="0">
            <a:noAutofit/>
          </a:bodyPr>
          <a:lstStyle/>
          <a:p>
            <a:pPr>
              <a:spcBef>
                <a:spcPts val="0"/>
              </a:spcBef>
              <a:buNone/>
            </a:pPr>
            <a:r>
              <a:rPr lang="ru" sz="2400" dirty="0"/>
              <a:t>Kiberbulling behavior includes, at a minimum - jokes that are not taken seriously in the same radical - virtual psychological terror, which causes irreparable damage leads to suicide and death. There is also the notion bullitsida - the death of the victim as a result of </a:t>
            </a:r>
            <a:r>
              <a:rPr lang="ru" sz="2400" dirty="0" smtClean="0"/>
              <a:t>bullying.</a:t>
            </a:r>
            <a:endParaRPr lang="ru" sz="2400" dirty="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09" name="Shape 10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10" name="Shape 110"/>
          <p:cNvPicPr preferRelativeResize="0"/>
          <p:nvPr/>
        </p:nvPicPr>
        <p:blipFill>
          <a:blip r:embed="rId3">
            <a:alphaModFix/>
          </a:blip>
          <a:stretch>
            <a:fillRect/>
          </a:stretch>
        </p:blipFill>
        <p:spPr>
          <a:xfrm>
            <a:off x="0" y="-87825"/>
            <a:ext cx="9144000" cy="560085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16" name="Shape 116"/>
          <p:cNvSpPr txBox="1">
            <a:spLocks noGrp="1"/>
          </p:cNvSpPr>
          <p:nvPr>
            <p:ph type="body" idx="1"/>
          </p:nvPr>
        </p:nvSpPr>
        <p:spPr>
          <a:xfrm>
            <a:off x="619950" y="205975"/>
            <a:ext cx="8229600" cy="3630300"/>
          </a:xfrm>
          <a:prstGeom prst="rect">
            <a:avLst/>
          </a:prstGeom>
        </p:spPr>
        <p:txBody>
          <a:bodyPr lIns="91425" tIns="91425" rIns="91425" bIns="91425" anchor="t" anchorCtr="0">
            <a:noAutofit/>
          </a:bodyPr>
          <a:lstStyle/>
          <a:p>
            <a:pPr>
              <a:spcBef>
                <a:spcPts val="0"/>
              </a:spcBef>
              <a:buNone/>
            </a:pPr>
            <a:r>
              <a:rPr lang="ru"/>
              <a:t>So, cyber-bullying - is an attack to inflict psychological harm, which are carried out via e-mail, instant messaging, chat rooms, social networks, web-sites, as well as through mobile communications. This is repeated many times aggressive behavior intended to harm humans and is based on an imbalance of power physical strength, social status in the group.</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endParaRPr/>
          </a:p>
        </p:txBody>
      </p:sp>
      <p:sp>
        <p:nvSpPr>
          <p:cNvPr id="122" name="Shape 12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23" name="Shape 123"/>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8124" y="-74875"/>
            <a:ext cx="9241646" cy="5322552"/>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256</Words>
  <Application>Microsoft Office PowerPoint</Application>
  <PresentationFormat>Экран (16:9)</PresentationFormat>
  <Paragraphs>15</Paragraphs>
  <Slides>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spotlight</vt:lpstr>
      <vt:lpstr>Cyber Bullying</vt:lpstr>
      <vt:lpstr>Презентация PowerPoint</vt:lpstr>
      <vt:lpstr>Since childhood, people can  humiliate a person in the network, but in the future it may go beyond the PC</vt:lpstr>
      <vt:lpstr>There are many examples where these antics led to disastrous consequences</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Bullying</dc:title>
  <dc:creator>Пряхина Ольга</dc:creator>
  <cp:lastModifiedBy>Ольга</cp:lastModifiedBy>
  <cp:revision>2</cp:revision>
  <dcterms:modified xsi:type="dcterms:W3CDTF">2017-10-19T19:48:12Z</dcterms:modified>
</cp:coreProperties>
</file>