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7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7B0639-EE4C-4D35-A15A-5FCE31CD192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5A113AA-CF18-47B6-88D4-BD3476AA91EF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УПРАВЛЕНИЕ ОРГАНИЗАЦИИ СТАТИСТИЧЕСКОГО НАБЛЮДЕНИЯ И КОНТРОЛЯ</a:t>
          </a:r>
          <a:endParaRPr lang="ru-RU" dirty="0"/>
        </a:p>
      </dgm:t>
    </dgm:pt>
    <dgm:pt modelId="{BFE964F2-2573-409C-9243-0A4DCD1A9D77}" type="parTrans" cxnId="{B0E0ED5C-F144-4014-84F6-892831AD41E0}">
      <dgm:prSet/>
      <dgm:spPr/>
      <dgm:t>
        <a:bodyPr/>
        <a:lstStyle/>
        <a:p>
          <a:endParaRPr lang="ru-RU"/>
        </a:p>
      </dgm:t>
    </dgm:pt>
    <dgm:pt modelId="{B1E5F1F1-B104-4204-952E-5F803366A3B0}" type="sibTrans" cxnId="{B0E0ED5C-F144-4014-84F6-892831AD41E0}">
      <dgm:prSet/>
      <dgm:spPr/>
      <dgm:t>
        <a:bodyPr/>
        <a:lstStyle/>
        <a:p>
          <a:endParaRPr lang="ru-RU"/>
        </a:p>
      </dgm:t>
    </dgm:pt>
    <dgm:pt modelId="{CF0BA7DB-3A7F-40C3-97C2-6ACDFED22A01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УПРАВЛЕНИЕ СТАТИСТИЧЕСКИХ ЦЕН И ФИНАНСОВ</a:t>
          </a:r>
          <a:endParaRPr lang="ru-RU" dirty="0"/>
        </a:p>
      </dgm:t>
    </dgm:pt>
    <dgm:pt modelId="{92D0D7D4-47B7-44FA-8627-A11F0096758D}" type="parTrans" cxnId="{775243A2-3C1F-471E-A990-73D3DAC73FCE}">
      <dgm:prSet/>
      <dgm:spPr/>
      <dgm:t>
        <a:bodyPr/>
        <a:lstStyle/>
        <a:p>
          <a:endParaRPr lang="ru-RU"/>
        </a:p>
      </dgm:t>
    </dgm:pt>
    <dgm:pt modelId="{20439D95-47C3-417A-AE31-498E5180AC5B}" type="sibTrans" cxnId="{775243A2-3C1F-471E-A990-73D3DAC73FCE}">
      <dgm:prSet/>
      <dgm:spPr/>
      <dgm:t>
        <a:bodyPr/>
        <a:lstStyle/>
        <a:p>
          <a:endParaRPr lang="ru-RU"/>
        </a:p>
      </dgm:t>
    </dgm:pt>
    <dgm:pt modelId="{5CA5A4D1-24A7-4A77-9A92-61B490D96159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УПРАВЛЕНИЕ СТАТИСТИКИ ПРЕДПРИЯТИЙ</a:t>
          </a:r>
          <a:endParaRPr lang="ru-RU" dirty="0"/>
        </a:p>
      </dgm:t>
    </dgm:pt>
    <dgm:pt modelId="{35EFB80C-0ED7-4322-B339-C9129789011F}" type="parTrans" cxnId="{9DDBF167-92E6-48F8-96F8-CE487B57998E}">
      <dgm:prSet/>
      <dgm:spPr/>
      <dgm:t>
        <a:bodyPr/>
        <a:lstStyle/>
        <a:p>
          <a:endParaRPr lang="ru-RU"/>
        </a:p>
      </dgm:t>
    </dgm:pt>
    <dgm:pt modelId="{D1A94B13-ADF0-441B-9D6C-C802D6D8D05E}" type="sibTrans" cxnId="{9DDBF167-92E6-48F8-96F8-CE487B57998E}">
      <dgm:prSet/>
      <dgm:spPr/>
      <dgm:t>
        <a:bodyPr/>
        <a:lstStyle/>
        <a:p>
          <a:endParaRPr lang="ru-RU"/>
        </a:p>
      </dgm:t>
    </dgm:pt>
    <dgm:pt modelId="{183C689E-424B-4954-9AAD-316ABA2ED55D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УПРАВЛЕНИЕ СТАТИСТИКИ СЕЛЬСКОГО ХОЗЯЙСТВА И ОКРУЖАЮЩЕЙ ПРИРОДНОЙ СРЕДЫ</a:t>
          </a:r>
          <a:endParaRPr lang="ru-RU" dirty="0"/>
        </a:p>
      </dgm:t>
    </dgm:pt>
    <dgm:pt modelId="{80CACAF9-2072-4367-BDB5-1A581998EE60}" type="parTrans" cxnId="{CC2BFE8F-42BC-4309-9EC1-8869433980F0}">
      <dgm:prSet/>
      <dgm:spPr/>
      <dgm:t>
        <a:bodyPr/>
        <a:lstStyle/>
        <a:p>
          <a:endParaRPr lang="ru-RU"/>
        </a:p>
      </dgm:t>
    </dgm:pt>
    <dgm:pt modelId="{C45AC00D-87FC-46D2-9B2E-1B60D77DFEF5}" type="sibTrans" cxnId="{CC2BFE8F-42BC-4309-9EC1-8869433980F0}">
      <dgm:prSet/>
      <dgm:spPr/>
      <dgm:t>
        <a:bodyPr/>
        <a:lstStyle/>
        <a:p>
          <a:endParaRPr lang="ru-RU"/>
        </a:p>
      </dgm:t>
    </dgm:pt>
    <dgm:pt modelId="{C963A223-57FE-4723-A6AC-54B9041C2ECD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УПРАВЛЕНИЕ СТАТИСТИКИ ТОРГОВЛИ И УСЛУГ</a:t>
          </a:r>
          <a:endParaRPr lang="ru-RU" dirty="0"/>
        </a:p>
      </dgm:t>
    </dgm:pt>
    <dgm:pt modelId="{5A9D7269-B57F-4BEF-ABF4-9003DEBF83FC}" type="parTrans" cxnId="{138EFC35-B194-49C6-A5B1-E756C6CE060F}">
      <dgm:prSet/>
      <dgm:spPr/>
      <dgm:t>
        <a:bodyPr/>
        <a:lstStyle/>
        <a:p>
          <a:endParaRPr lang="ru-RU"/>
        </a:p>
      </dgm:t>
    </dgm:pt>
    <dgm:pt modelId="{8950F106-A557-43B0-8BCC-1B7AA3F20C31}" type="sibTrans" cxnId="{138EFC35-B194-49C6-A5B1-E756C6CE060F}">
      <dgm:prSet/>
      <dgm:spPr/>
      <dgm:t>
        <a:bodyPr/>
        <a:lstStyle/>
        <a:p>
          <a:endParaRPr lang="ru-RU"/>
        </a:p>
      </dgm:t>
    </dgm:pt>
    <dgm:pt modelId="{88535035-FAA4-47B4-B222-8FE3F127310E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УПРАВЛЕНИЕ СТАТИСТИКИ ТРУДА, НАУКИ, ОБРАЗОВАНИЯ И КУЛЬТУРЫ</a:t>
          </a:r>
          <a:endParaRPr lang="ru-RU" dirty="0"/>
        </a:p>
      </dgm:t>
    </dgm:pt>
    <dgm:pt modelId="{74E6E521-74B1-4D64-8B17-CBCC2212CB3B}" type="parTrans" cxnId="{011E6F6E-C9F5-4CA7-8C0F-B488099B1DA8}">
      <dgm:prSet/>
      <dgm:spPr/>
      <dgm:t>
        <a:bodyPr/>
        <a:lstStyle/>
        <a:p>
          <a:endParaRPr lang="ru-RU"/>
        </a:p>
      </dgm:t>
    </dgm:pt>
    <dgm:pt modelId="{064ECC86-6863-4A9D-8C06-A3FD82B036F9}" type="sibTrans" cxnId="{011E6F6E-C9F5-4CA7-8C0F-B488099B1DA8}">
      <dgm:prSet/>
      <dgm:spPr/>
      <dgm:t>
        <a:bodyPr/>
        <a:lstStyle/>
        <a:p>
          <a:endParaRPr lang="ru-RU"/>
        </a:p>
      </dgm:t>
    </dgm:pt>
    <dgm:pt modelId="{7D79E39A-D614-4108-937B-F1BE442652C1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УПРАВЛЕНИЕ СТАТИСТИКОЙ ЗАРУБЕЖНЫХ СТРАН И МЕЖДУНАРОДНОГО СОТРУДНИЧЕСТВА</a:t>
          </a:r>
          <a:endParaRPr lang="ru-RU" dirty="0"/>
        </a:p>
      </dgm:t>
    </dgm:pt>
    <dgm:pt modelId="{4FD13659-25C7-4203-80AB-78E55F1A771C}" type="parTrans" cxnId="{6133B7D7-885C-43FD-892F-758DE1DD5943}">
      <dgm:prSet/>
      <dgm:spPr/>
      <dgm:t>
        <a:bodyPr/>
        <a:lstStyle/>
        <a:p>
          <a:endParaRPr lang="ru-RU"/>
        </a:p>
      </dgm:t>
    </dgm:pt>
    <dgm:pt modelId="{C37F12FA-E583-49C5-9FFC-EE07285487D7}" type="sibTrans" cxnId="{6133B7D7-885C-43FD-892F-758DE1DD5943}">
      <dgm:prSet/>
      <dgm:spPr/>
      <dgm:t>
        <a:bodyPr/>
        <a:lstStyle/>
        <a:p>
          <a:endParaRPr lang="ru-RU"/>
        </a:p>
      </dgm:t>
    </dgm:pt>
    <dgm:pt modelId="{F2EBE233-6953-48B1-9A69-0BD9CABE7AA9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УПРАВЛЕНИЕ СТАТИСТИКИ УРОВНЯ ЖИЗНИ И ОБСЛЕДОВАНИЙ ДОМАШНИХ ХОЗЯЙСТВ</a:t>
          </a:r>
          <a:endParaRPr lang="ru-RU" dirty="0"/>
        </a:p>
      </dgm:t>
    </dgm:pt>
    <dgm:pt modelId="{948F10AD-3829-4A5B-8A73-A9089A8CA94D}" type="parTrans" cxnId="{892A773F-2904-44EE-9564-70F12038D568}">
      <dgm:prSet/>
      <dgm:spPr/>
      <dgm:t>
        <a:bodyPr/>
        <a:lstStyle/>
        <a:p>
          <a:endParaRPr lang="ru-RU"/>
        </a:p>
      </dgm:t>
    </dgm:pt>
    <dgm:pt modelId="{3319CE26-946C-49B4-9ED8-BE8AC162F719}" type="sibTrans" cxnId="{892A773F-2904-44EE-9564-70F12038D568}">
      <dgm:prSet/>
      <dgm:spPr/>
      <dgm:t>
        <a:bodyPr/>
        <a:lstStyle/>
        <a:p>
          <a:endParaRPr lang="ru-RU"/>
        </a:p>
      </dgm:t>
    </dgm:pt>
    <dgm:pt modelId="{72B5E773-B73B-4F83-8691-481E77552460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УПРАВЛЕНИЕ НАЦИОНАЛЬНЫХ СЧЕТОВ</a:t>
          </a:r>
          <a:endParaRPr lang="ru-RU" dirty="0"/>
        </a:p>
      </dgm:t>
    </dgm:pt>
    <dgm:pt modelId="{7F7A5469-8734-4E38-8152-6ACB0173884D}" type="parTrans" cxnId="{13E63162-6541-4C75-BAC2-620A502F9C1D}">
      <dgm:prSet/>
      <dgm:spPr/>
      <dgm:t>
        <a:bodyPr/>
        <a:lstStyle/>
        <a:p>
          <a:endParaRPr lang="ru-RU"/>
        </a:p>
      </dgm:t>
    </dgm:pt>
    <dgm:pt modelId="{BC9B46B9-328A-45C5-A703-905048772A91}" type="sibTrans" cxnId="{13E63162-6541-4C75-BAC2-620A502F9C1D}">
      <dgm:prSet/>
      <dgm:spPr/>
      <dgm:t>
        <a:bodyPr/>
        <a:lstStyle/>
        <a:p>
          <a:endParaRPr lang="ru-RU"/>
        </a:p>
      </dgm:t>
    </dgm:pt>
    <dgm:pt modelId="{1E9579A2-70C7-4D57-8D66-8B8E5D0E6216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УПРАВЛЕНИЕ СТАТИСТИКОЙ ЗАТРАТ И ВЫПУСКА</a:t>
          </a:r>
          <a:endParaRPr lang="ru-RU" dirty="0"/>
        </a:p>
      </dgm:t>
    </dgm:pt>
    <dgm:pt modelId="{E258C449-F674-47EF-A7B5-76DE4ECDB40C}" type="parTrans" cxnId="{A898003B-204E-4FF5-A838-216EEAD0EEB0}">
      <dgm:prSet/>
      <dgm:spPr/>
      <dgm:t>
        <a:bodyPr/>
        <a:lstStyle/>
        <a:p>
          <a:endParaRPr lang="ru-RU"/>
        </a:p>
      </dgm:t>
    </dgm:pt>
    <dgm:pt modelId="{CA0EF5A5-9061-47A2-A1BB-AC409ED3217B}" type="sibTrans" cxnId="{A898003B-204E-4FF5-A838-216EEAD0EEB0}">
      <dgm:prSet/>
      <dgm:spPr/>
      <dgm:t>
        <a:bodyPr/>
        <a:lstStyle/>
        <a:p>
          <a:endParaRPr lang="ru-RU"/>
        </a:p>
      </dgm:t>
    </dgm:pt>
    <dgm:pt modelId="{AC303CD0-9264-42C0-A383-1A347598CC12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УПРАВЛЕНИЕ СТАТИСТИКИ СТРОИТЕЛЬТСВА, ИНВЕСТИЦИЙ И ЖИЛИЩНО-КОММУНАЛЬНОГО ХОЗЯЙСТВА</a:t>
          </a:r>
          <a:endParaRPr lang="ru-RU" dirty="0"/>
        </a:p>
      </dgm:t>
    </dgm:pt>
    <dgm:pt modelId="{D00053F6-359A-43C3-98CB-7DD04D2284E9}" type="parTrans" cxnId="{29597078-DD96-47E0-ABE9-E3B1C15DFEC5}">
      <dgm:prSet/>
      <dgm:spPr/>
      <dgm:t>
        <a:bodyPr/>
        <a:lstStyle/>
        <a:p>
          <a:endParaRPr lang="ru-RU"/>
        </a:p>
      </dgm:t>
    </dgm:pt>
    <dgm:pt modelId="{1946B5FF-AB50-47FE-831F-60417908446C}" type="sibTrans" cxnId="{29597078-DD96-47E0-ABE9-E3B1C15DFEC5}">
      <dgm:prSet/>
      <dgm:spPr/>
      <dgm:t>
        <a:bodyPr/>
        <a:lstStyle/>
        <a:p>
          <a:endParaRPr lang="ru-RU"/>
        </a:p>
      </dgm:t>
    </dgm:pt>
    <dgm:pt modelId="{9194A181-EC17-49C2-B75C-A1B30B6FAA8B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УПРАВЛЕНИЕ ИНФОРМАЦИОННЫХ РЕСУРСОВ И ТЕХНОЛОГИЙ</a:t>
          </a:r>
          <a:endParaRPr lang="ru-RU" dirty="0"/>
        </a:p>
      </dgm:t>
    </dgm:pt>
    <dgm:pt modelId="{05C1A623-D1B9-4555-93C7-8FEB5E043643}" type="parTrans" cxnId="{376466F6-A142-4988-9A89-41BFC83D3E82}">
      <dgm:prSet/>
      <dgm:spPr/>
      <dgm:t>
        <a:bodyPr/>
        <a:lstStyle/>
        <a:p>
          <a:endParaRPr lang="ru-RU"/>
        </a:p>
      </dgm:t>
    </dgm:pt>
    <dgm:pt modelId="{D4A91726-0734-40BB-85C7-63FA5C023AD7}" type="sibTrans" cxnId="{376466F6-A142-4988-9A89-41BFC83D3E82}">
      <dgm:prSet/>
      <dgm:spPr/>
      <dgm:t>
        <a:bodyPr/>
        <a:lstStyle/>
        <a:p>
          <a:endParaRPr lang="ru-RU"/>
        </a:p>
      </dgm:t>
    </dgm:pt>
    <dgm:pt modelId="{C0917CFC-9EA9-402C-A97E-2B47D3D6BECC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УПРАВЛЕНИЕ РАЗВИТИЙ ИМУЩЕСТВЕННОГО КОМПЛЕКСА</a:t>
          </a:r>
          <a:endParaRPr lang="ru-RU" dirty="0"/>
        </a:p>
      </dgm:t>
    </dgm:pt>
    <dgm:pt modelId="{AB4FA7BD-7BCA-4E25-BD9C-10BAAA91C1E7}" type="parTrans" cxnId="{2DEA6A71-A7CE-4463-A067-1F9A8C4C79DF}">
      <dgm:prSet/>
      <dgm:spPr/>
      <dgm:t>
        <a:bodyPr/>
        <a:lstStyle/>
        <a:p>
          <a:endParaRPr lang="ru-RU"/>
        </a:p>
      </dgm:t>
    </dgm:pt>
    <dgm:pt modelId="{86539B6E-4646-4F18-9959-0F9AE0309E6B}" type="sibTrans" cxnId="{2DEA6A71-A7CE-4463-A067-1F9A8C4C79DF}">
      <dgm:prSet/>
      <dgm:spPr/>
      <dgm:t>
        <a:bodyPr/>
        <a:lstStyle/>
        <a:p>
          <a:endParaRPr lang="ru-RU"/>
        </a:p>
      </dgm:t>
    </dgm:pt>
    <dgm:pt modelId="{26DC83FC-6D14-4F79-953B-E95BADDFD565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УПРАВЛЕНИЕ СВОДНЫХ СТАТИСТИЧЕСКИХ РАБОТ И ОБЩЕСТВЕННЫХ СВЯЗЕЙ</a:t>
          </a:r>
          <a:endParaRPr lang="ru-RU" dirty="0"/>
        </a:p>
      </dgm:t>
    </dgm:pt>
    <dgm:pt modelId="{8A0C03A4-A416-409A-BC41-F23E18F47295}" type="parTrans" cxnId="{D0491E04-0A2D-4BCB-810A-ACE63966D8EF}">
      <dgm:prSet/>
      <dgm:spPr/>
      <dgm:t>
        <a:bodyPr/>
        <a:lstStyle/>
        <a:p>
          <a:endParaRPr lang="ru-RU"/>
        </a:p>
      </dgm:t>
    </dgm:pt>
    <dgm:pt modelId="{590F8FF4-EC17-43B1-B15A-5241E85DE8AE}" type="sibTrans" cxnId="{D0491E04-0A2D-4BCB-810A-ACE63966D8EF}">
      <dgm:prSet/>
      <dgm:spPr/>
      <dgm:t>
        <a:bodyPr/>
        <a:lstStyle/>
        <a:p>
          <a:endParaRPr lang="ru-RU"/>
        </a:p>
      </dgm:t>
    </dgm:pt>
    <dgm:pt modelId="{1C761117-7E48-45C5-91F1-3891175C7AD5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УПРАВЛЕНИЕ</a:t>
          </a:r>
          <a:r>
            <a:rPr lang="ru-RU" baseline="0" dirty="0" smtClean="0"/>
            <a:t> СТАТИСТИКИ НАСЕЛЕНИЯ И ЗДРАВООХРАНЕНИЯ</a:t>
          </a:r>
          <a:endParaRPr lang="ru-RU" dirty="0"/>
        </a:p>
      </dgm:t>
    </dgm:pt>
    <dgm:pt modelId="{265D46BA-A62A-4F49-9998-70F3B04087D0}" type="parTrans" cxnId="{E3076537-1F36-403C-A422-27E69F2D970C}">
      <dgm:prSet/>
      <dgm:spPr/>
      <dgm:t>
        <a:bodyPr/>
        <a:lstStyle/>
        <a:p>
          <a:endParaRPr lang="ru-RU"/>
        </a:p>
      </dgm:t>
    </dgm:pt>
    <dgm:pt modelId="{61CA4203-464F-474E-8771-B3AADCA32021}" type="sibTrans" cxnId="{E3076537-1F36-403C-A422-27E69F2D970C}">
      <dgm:prSet/>
      <dgm:spPr/>
      <dgm:t>
        <a:bodyPr/>
        <a:lstStyle/>
        <a:p>
          <a:endParaRPr lang="ru-RU"/>
        </a:p>
      </dgm:t>
    </dgm:pt>
    <dgm:pt modelId="{F69F938B-6C65-443F-B4ED-66D14034B021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ФИНАНСОВО-ЭКОНОМИЧЕСКОЕ УПРАВЛЕНИЕ</a:t>
          </a:r>
          <a:endParaRPr lang="ru-RU" dirty="0"/>
        </a:p>
      </dgm:t>
    </dgm:pt>
    <dgm:pt modelId="{7E08D42C-F3A6-4CFC-A5E5-4C984676BF9D}" type="parTrans" cxnId="{C8FFE61B-0218-478C-8D99-DC010FF9B001}">
      <dgm:prSet/>
      <dgm:spPr/>
      <dgm:t>
        <a:bodyPr/>
        <a:lstStyle/>
        <a:p>
          <a:endParaRPr lang="ru-RU"/>
        </a:p>
      </dgm:t>
    </dgm:pt>
    <dgm:pt modelId="{11D66A37-020B-4359-9376-98BD550BEC8F}" type="sibTrans" cxnId="{C8FFE61B-0218-478C-8D99-DC010FF9B001}">
      <dgm:prSet/>
      <dgm:spPr/>
      <dgm:t>
        <a:bodyPr/>
        <a:lstStyle/>
        <a:p>
          <a:endParaRPr lang="ru-RU"/>
        </a:p>
      </dgm:t>
    </dgm:pt>
    <dgm:pt modelId="{CEC55538-8740-404A-957A-6422191EC63A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УПРАВЛЕНИЕ ОРГАНИЗАЦИЕЙ ПРОВЕДЕНИЯ ПЕРЕПИСЕЙ И СПЛОШНЫХ ОБСЛЕДОВАНИЙ</a:t>
          </a:r>
          <a:endParaRPr lang="ru-RU" dirty="0"/>
        </a:p>
      </dgm:t>
    </dgm:pt>
    <dgm:pt modelId="{6D0CD936-CB0B-4A2B-8BD1-AB69859FECB7}" type="parTrans" cxnId="{88E06631-0E33-454C-8955-54E64294AFCC}">
      <dgm:prSet/>
      <dgm:spPr/>
      <dgm:t>
        <a:bodyPr/>
        <a:lstStyle/>
        <a:p>
          <a:endParaRPr lang="ru-RU"/>
        </a:p>
      </dgm:t>
    </dgm:pt>
    <dgm:pt modelId="{0ADA8D82-4517-493D-82AB-7416B4E9EAE3}" type="sibTrans" cxnId="{88E06631-0E33-454C-8955-54E64294AFCC}">
      <dgm:prSet/>
      <dgm:spPr/>
      <dgm:t>
        <a:bodyPr/>
        <a:lstStyle/>
        <a:p>
          <a:endParaRPr lang="ru-RU"/>
        </a:p>
      </dgm:t>
    </dgm:pt>
    <dgm:pt modelId="{8BE99111-1BEE-4C33-B85D-8BB84902FDFF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АДМИНИСТРАТИВНОЕ УПРАВЛЕНИЕ</a:t>
          </a:r>
          <a:endParaRPr lang="ru-RU" dirty="0"/>
        </a:p>
      </dgm:t>
    </dgm:pt>
    <dgm:pt modelId="{ECEF7AF3-3DD7-4DCD-B704-A374F61D6589}" type="parTrans" cxnId="{7357BB75-A292-4503-AA79-223DED9B868F}">
      <dgm:prSet/>
      <dgm:spPr/>
      <dgm:t>
        <a:bodyPr/>
        <a:lstStyle/>
        <a:p>
          <a:endParaRPr lang="ru-RU"/>
        </a:p>
      </dgm:t>
    </dgm:pt>
    <dgm:pt modelId="{7ED2D02D-6D38-476C-8623-EC6B2E50F090}" type="sibTrans" cxnId="{7357BB75-A292-4503-AA79-223DED9B868F}">
      <dgm:prSet/>
      <dgm:spPr/>
      <dgm:t>
        <a:bodyPr/>
        <a:lstStyle/>
        <a:p>
          <a:endParaRPr lang="ru-RU"/>
        </a:p>
      </dgm:t>
    </dgm:pt>
    <dgm:pt modelId="{13245212-7AE6-4740-AECA-3472B6546B51}" type="pres">
      <dgm:prSet presAssocID="{517B0639-EE4C-4D35-A15A-5FCE31CD192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85B83A-34F5-4365-9EC5-F00C384D4411}" type="pres">
      <dgm:prSet presAssocID="{15A113AA-CF18-47B6-88D4-BD3476AA91EF}" presName="node" presStyleLbl="node1" presStyleIdx="0" presStyleCnt="18" custLinFactX="130524" custLinFactY="145726" custLinFactNeighborX="200000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25E5CC-51AB-4BC4-85FA-7A3859A62B4B}" type="pres">
      <dgm:prSet presAssocID="{B1E5F1F1-B104-4204-952E-5F803366A3B0}" presName="sibTrans" presStyleCnt="0"/>
      <dgm:spPr/>
    </dgm:pt>
    <dgm:pt modelId="{6143261C-4B56-401B-85CE-E70259E7A1D4}" type="pres">
      <dgm:prSet presAssocID="{CF0BA7DB-3A7F-40C3-97C2-6ACDFED22A01}" presName="node" presStyleLbl="node1" presStyleIdx="1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3CEF4B-47BD-4CAA-B2BB-25534645A930}" type="pres">
      <dgm:prSet presAssocID="{20439D95-47C3-417A-AE31-498E5180AC5B}" presName="sibTrans" presStyleCnt="0"/>
      <dgm:spPr/>
    </dgm:pt>
    <dgm:pt modelId="{77C8C871-7870-4730-AB28-1B9572F6CD64}" type="pres">
      <dgm:prSet presAssocID="{5CA5A4D1-24A7-4A77-9A92-61B490D96159}" presName="node" presStyleLbl="node1" presStyleIdx="2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0B9EB1-FE9F-4DE5-8633-84E8D4D560DB}" type="pres">
      <dgm:prSet presAssocID="{D1A94B13-ADF0-441B-9D6C-C802D6D8D05E}" presName="sibTrans" presStyleCnt="0"/>
      <dgm:spPr/>
    </dgm:pt>
    <dgm:pt modelId="{FBD86047-7503-495B-9557-BEE7501BEFEF}" type="pres">
      <dgm:prSet presAssocID="{183C689E-424B-4954-9AAD-316ABA2ED55D}" presName="node" presStyleLbl="node1" presStyleIdx="3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0C6326-18BD-42E9-82C6-6A7D49DEB39D}" type="pres">
      <dgm:prSet presAssocID="{C45AC00D-87FC-46D2-9B2E-1B60D77DFEF5}" presName="sibTrans" presStyleCnt="0"/>
      <dgm:spPr/>
    </dgm:pt>
    <dgm:pt modelId="{84248043-3D32-40EC-B820-2F6F334A2566}" type="pres">
      <dgm:prSet presAssocID="{C963A223-57FE-4723-A6AC-54B9041C2ECD}" presName="node" presStyleLbl="node1" presStyleIdx="4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55B37C-2199-44A2-B6E9-32FC1F31635F}" type="pres">
      <dgm:prSet presAssocID="{8950F106-A557-43B0-8BCC-1B7AA3F20C31}" presName="sibTrans" presStyleCnt="0"/>
      <dgm:spPr/>
    </dgm:pt>
    <dgm:pt modelId="{B1996331-4F61-4419-8009-E5EA6111A2F1}" type="pres">
      <dgm:prSet presAssocID="{88535035-FAA4-47B4-B222-8FE3F127310E}" presName="node" presStyleLbl="node1" presStyleIdx="5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368EEB-6D0B-482C-B604-3E265FE523B7}" type="pres">
      <dgm:prSet presAssocID="{064ECC86-6863-4A9D-8C06-A3FD82B036F9}" presName="sibTrans" presStyleCnt="0"/>
      <dgm:spPr/>
    </dgm:pt>
    <dgm:pt modelId="{7D673D3E-2A9C-43EE-A0B7-F45AB5D88E8C}" type="pres">
      <dgm:prSet presAssocID="{7D79E39A-D614-4108-937B-F1BE442652C1}" presName="node" presStyleLbl="node1" presStyleIdx="6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ADBA30-CD60-49B8-A98E-F882DED780AA}" type="pres">
      <dgm:prSet presAssocID="{C37F12FA-E583-49C5-9FFC-EE07285487D7}" presName="sibTrans" presStyleCnt="0"/>
      <dgm:spPr/>
    </dgm:pt>
    <dgm:pt modelId="{C37091B8-4222-4BC6-AFFF-48722535A164}" type="pres">
      <dgm:prSet presAssocID="{F2EBE233-6953-48B1-9A69-0BD9CABE7AA9}" presName="node" presStyleLbl="node1" presStyleIdx="7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16D4D6-F38B-40B8-8691-EFD74E23FD42}" type="pres">
      <dgm:prSet presAssocID="{3319CE26-946C-49B4-9ED8-BE8AC162F719}" presName="sibTrans" presStyleCnt="0"/>
      <dgm:spPr/>
    </dgm:pt>
    <dgm:pt modelId="{69FD5604-5944-41B9-9031-3FA1D628FD79}" type="pres">
      <dgm:prSet presAssocID="{72B5E773-B73B-4F83-8691-481E77552460}" presName="node" presStyleLbl="node1" presStyleIdx="8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5040A4-C208-444A-8BBF-4185801896D6}" type="pres">
      <dgm:prSet presAssocID="{BC9B46B9-328A-45C5-A703-905048772A91}" presName="sibTrans" presStyleCnt="0"/>
      <dgm:spPr/>
    </dgm:pt>
    <dgm:pt modelId="{062AADAF-D1F0-48E8-85F1-72D5C45F6CE0}" type="pres">
      <dgm:prSet presAssocID="{1E9579A2-70C7-4D57-8D66-8B8E5D0E6216}" presName="node" presStyleLbl="node1" presStyleIdx="9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19B262-EC71-4BFC-A4FC-5C7DDE4F936F}" type="pres">
      <dgm:prSet presAssocID="{CA0EF5A5-9061-47A2-A1BB-AC409ED3217B}" presName="sibTrans" presStyleCnt="0"/>
      <dgm:spPr/>
    </dgm:pt>
    <dgm:pt modelId="{D67F38E0-FE17-46C7-93F5-57626A5E1DDD}" type="pres">
      <dgm:prSet presAssocID="{AC303CD0-9264-42C0-A383-1A347598CC12}" presName="node" presStyleLbl="node1" presStyleIdx="10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76341C-EBBF-45BC-8746-3E42749BF2C8}" type="pres">
      <dgm:prSet presAssocID="{1946B5FF-AB50-47FE-831F-60417908446C}" presName="sibTrans" presStyleCnt="0"/>
      <dgm:spPr/>
    </dgm:pt>
    <dgm:pt modelId="{549BD7C7-FC88-4280-AAA0-2258B12DDAB4}" type="pres">
      <dgm:prSet presAssocID="{9194A181-EC17-49C2-B75C-A1B30B6FAA8B}" presName="node" presStyleLbl="node1" presStyleIdx="11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44A68E-4A8A-4CFF-86BF-8335AAD67475}" type="pres">
      <dgm:prSet presAssocID="{D4A91726-0734-40BB-85C7-63FA5C023AD7}" presName="sibTrans" presStyleCnt="0"/>
      <dgm:spPr/>
    </dgm:pt>
    <dgm:pt modelId="{F87B2B5B-D9FB-4954-897E-73CB1B72E192}" type="pres">
      <dgm:prSet presAssocID="{C0917CFC-9EA9-402C-A97E-2B47D3D6BECC}" presName="node" presStyleLbl="node1" presStyleIdx="12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69BA8F-8EF5-402A-B850-DFE4321282CC}" type="pres">
      <dgm:prSet presAssocID="{86539B6E-4646-4F18-9959-0F9AE0309E6B}" presName="sibTrans" presStyleCnt="0"/>
      <dgm:spPr/>
    </dgm:pt>
    <dgm:pt modelId="{71E5149E-8C15-4F74-A546-74E8FE96BD7D}" type="pres">
      <dgm:prSet presAssocID="{26DC83FC-6D14-4F79-953B-E95BADDFD565}" presName="node" presStyleLbl="node1" presStyleIdx="13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C63E14-F90F-4BD4-A24A-77C2A70F9AA0}" type="pres">
      <dgm:prSet presAssocID="{590F8FF4-EC17-43B1-B15A-5241E85DE8AE}" presName="sibTrans" presStyleCnt="0"/>
      <dgm:spPr/>
    </dgm:pt>
    <dgm:pt modelId="{D9B1F35E-277E-4695-80A5-7AF9CDE52831}" type="pres">
      <dgm:prSet presAssocID="{1C761117-7E48-45C5-91F1-3891175C7AD5}" presName="node" presStyleLbl="node1" presStyleIdx="14" presStyleCnt="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171E18-5FC8-4544-9A12-D0AE08C0B54B}" type="pres">
      <dgm:prSet presAssocID="{61CA4203-464F-474E-8771-B3AADCA32021}" presName="sibTrans" presStyleCnt="0"/>
      <dgm:spPr/>
    </dgm:pt>
    <dgm:pt modelId="{B51069E0-7D97-47A1-B54F-D979DC24A03F}" type="pres">
      <dgm:prSet presAssocID="{F69F938B-6C65-443F-B4ED-66D14034B021}" presName="node" presStyleLbl="node1" presStyleIdx="15" presStyleCnt="18" custLinFactNeighborX="1471" custLinFactNeighborY="-24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DDF405-91BA-42A0-B344-93C0EAE31FFA}" type="pres">
      <dgm:prSet presAssocID="{11D66A37-020B-4359-9376-98BD550BEC8F}" presName="sibTrans" presStyleCnt="0"/>
      <dgm:spPr/>
    </dgm:pt>
    <dgm:pt modelId="{228C6169-224E-41DB-8F41-BEFA51109788}" type="pres">
      <dgm:prSet presAssocID="{CEC55538-8740-404A-957A-6422191EC63A}" presName="node" presStyleLbl="node1" presStyleIdx="16" presStyleCnt="18" custLinFactNeighborY="-24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AEEF7C-3D87-4B96-A7B4-7337AA54FB4B}" type="pres">
      <dgm:prSet presAssocID="{0ADA8D82-4517-493D-82AB-7416B4E9EAE3}" presName="sibTrans" presStyleCnt="0"/>
      <dgm:spPr/>
    </dgm:pt>
    <dgm:pt modelId="{7FD3A81D-EAFA-49ED-9F97-CA2910ECE03E}" type="pres">
      <dgm:prSet presAssocID="{8BE99111-1BEE-4C33-B85D-8BB84902FDFF}" presName="node" presStyleLbl="node1" presStyleIdx="17" presStyleCnt="18" custLinFactX="-128673" custLinFactY="-147719" custLinFactNeighborX="-200000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0B18A4-C176-4D28-88FB-40A2730CF3F3}" type="presOf" srcId="{C0917CFC-9EA9-402C-A97E-2B47D3D6BECC}" destId="{F87B2B5B-D9FB-4954-897E-73CB1B72E192}" srcOrd="0" destOrd="0" presId="urn:microsoft.com/office/officeart/2005/8/layout/default"/>
    <dgm:cxn modelId="{D55912E3-AE62-447C-891B-2AB233E86F86}" type="presOf" srcId="{CEC55538-8740-404A-957A-6422191EC63A}" destId="{228C6169-224E-41DB-8F41-BEFA51109788}" srcOrd="0" destOrd="0" presId="urn:microsoft.com/office/officeart/2005/8/layout/default"/>
    <dgm:cxn modelId="{892A773F-2904-44EE-9564-70F12038D568}" srcId="{517B0639-EE4C-4D35-A15A-5FCE31CD192D}" destId="{F2EBE233-6953-48B1-9A69-0BD9CABE7AA9}" srcOrd="7" destOrd="0" parTransId="{948F10AD-3829-4A5B-8A73-A9089A8CA94D}" sibTransId="{3319CE26-946C-49B4-9ED8-BE8AC162F719}"/>
    <dgm:cxn modelId="{7357BB75-A292-4503-AA79-223DED9B868F}" srcId="{517B0639-EE4C-4D35-A15A-5FCE31CD192D}" destId="{8BE99111-1BEE-4C33-B85D-8BB84902FDFF}" srcOrd="17" destOrd="0" parTransId="{ECEF7AF3-3DD7-4DCD-B704-A374F61D6589}" sibTransId="{7ED2D02D-6D38-476C-8623-EC6B2E50F090}"/>
    <dgm:cxn modelId="{B0E0ED5C-F144-4014-84F6-892831AD41E0}" srcId="{517B0639-EE4C-4D35-A15A-5FCE31CD192D}" destId="{15A113AA-CF18-47B6-88D4-BD3476AA91EF}" srcOrd="0" destOrd="0" parTransId="{BFE964F2-2573-409C-9243-0A4DCD1A9D77}" sibTransId="{B1E5F1F1-B104-4204-952E-5F803366A3B0}"/>
    <dgm:cxn modelId="{29597078-DD96-47E0-ABE9-E3B1C15DFEC5}" srcId="{517B0639-EE4C-4D35-A15A-5FCE31CD192D}" destId="{AC303CD0-9264-42C0-A383-1A347598CC12}" srcOrd="10" destOrd="0" parTransId="{D00053F6-359A-43C3-98CB-7DD04D2284E9}" sibTransId="{1946B5FF-AB50-47FE-831F-60417908446C}"/>
    <dgm:cxn modelId="{138EFC35-B194-49C6-A5B1-E756C6CE060F}" srcId="{517B0639-EE4C-4D35-A15A-5FCE31CD192D}" destId="{C963A223-57FE-4723-A6AC-54B9041C2ECD}" srcOrd="4" destOrd="0" parTransId="{5A9D7269-B57F-4BEF-ABF4-9003DEBF83FC}" sibTransId="{8950F106-A557-43B0-8BCC-1B7AA3F20C31}"/>
    <dgm:cxn modelId="{80847465-02AD-4478-91E0-8F1492079E08}" type="presOf" srcId="{9194A181-EC17-49C2-B75C-A1B30B6FAA8B}" destId="{549BD7C7-FC88-4280-AAA0-2258B12DDAB4}" srcOrd="0" destOrd="0" presId="urn:microsoft.com/office/officeart/2005/8/layout/default"/>
    <dgm:cxn modelId="{88E06631-0E33-454C-8955-54E64294AFCC}" srcId="{517B0639-EE4C-4D35-A15A-5FCE31CD192D}" destId="{CEC55538-8740-404A-957A-6422191EC63A}" srcOrd="16" destOrd="0" parTransId="{6D0CD936-CB0B-4A2B-8BD1-AB69859FECB7}" sibTransId="{0ADA8D82-4517-493D-82AB-7416B4E9EAE3}"/>
    <dgm:cxn modelId="{3D75A61B-897E-4B9E-887B-724DF92F6A87}" type="presOf" srcId="{C963A223-57FE-4723-A6AC-54B9041C2ECD}" destId="{84248043-3D32-40EC-B820-2F6F334A2566}" srcOrd="0" destOrd="0" presId="urn:microsoft.com/office/officeart/2005/8/layout/default"/>
    <dgm:cxn modelId="{A898003B-204E-4FF5-A838-216EEAD0EEB0}" srcId="{517B0639-EE4C-4D35-A15A-5FCE31CD192D}" destId="{1E9579A2-70C7-4D57-8D66-8B8E5D0E6216}" srcOrd="9" destOrd="0" parTransId="{E258C449-F674-47EF-A7B5-76DE4ECDB40C}" sibTransId="{CA0EF5A5-9061-47A2-A1BB-AC409ED3217B}"/>
    <dgm:cxn modelId="{24C3553E-0761-4748-B70A-11F611841223}" type="presOf" srcId="{5CA5A4D1-24A7-4A77-9A92-61B490D96159}" destId="{77C8C871-7870-4730-AB28-1B9572F6CD64}" srcOrd="0" destOrd="0" presId="urn:microsoft.com/office/officeart/2005/8/layout/default"/>
    <dgm:cxn modelId="{6133B7D7-885C-43FD-892F-758DE1DD5943}" srcId="{517B0639-EE4C-4D35-A15A-5FCE31CD192D}" destId="{7D79E39A-D614-4108-937B-F1BE442652C1}" srcOrd="6" destOrd="0" parTransId="{4FD13659-25C7-4203-80AB-78E55F1A771C}" sibTransId="{C37F12FA-E583-49C5-9FFC-EE07285487D7}"/>
    <dgm:cxn modelId="{EBFE94FD-09FC-43B3-9B52-041B7C639471}" type="presOf" srcId="{1C761117-7E48-45C5-91F1-3891175C7AD5}" destId="{D9B1F35E-277E-4695-80A5-7AF9CDE52831}" srcOrd="0" destOrd="0" presId="urn:microsoft.com/office/officeart/2005/8/layout/default"/>
    <dgm:cxn modelId="{376466F6-A142-4988-9A89-41BFC83D3E82}" srcId="{517B0639-EE4C-4D35-A15A-5FCE31CD192D}" destId="{9194A181-EC17-49C2-B75C-A1B30B6FAA8B}" srcOrd="11" destOrd="0" parTransId="{05C1A623-D1B9-4555-93C7-8FEB5E043643}" sibTransId="{D4A91726-0734-40BB-85C7-63FA5C023AD7}"/>
    <dgm:cxn modelId="{9DDBF167-92E6-48F8-96F8-CE487B57998E}" srcId="{517B0639-EE4C-4D35-A15A-5FCE31CD192D}" destId="{5CA5A4D1-24A7-4A77-9A92-61B490D96159}" srcOrd="2" destOrd="0" parTransId="{35EFB80C-0ED7-4322-B339-C9129789011F}" sibTransId="{D1A94B13-ADF0-441B-9D6C-C802D6D8D05E}"/>
    <dgm:cxn modelId="{5E59B46E-B187-422B-ACA5-C564C83E7302}" type="presOf" srcId="{26DC83FC-6D14-4F79-953B-E95BADDFD565}" destId="{71E5149E-8C15-4F74-A546-74E8FE96BD7D}" srcOrd="0" destOrd="0" presId="urn:microsoft.com/office/officeart/2005/8/layout/default"/>
    <dgm:cxn modelId="{011E6F6E-C9F5-4CA7-8C0F-B488099B1DA8}" srcId="{517B0639-EE4C-4D35-A15A-5FCE31CD192D}" destId="{88535035-FAA4-47B4-B222-8FE3F127310E}" srcOrd="5" destOrd="0" parTransId="{74E6E521-74B1-4D64-8B17-CBCC2212CB3B}" sibTransId="{064ECC86-6863-4A9D-8C06-A3FD82B036F9}"/>
    <dgm:cxn modelId="{DEB1BC34-E452-4258-BCF1-7D1B0489DCCF}" type="presOf" srcId="{8BE99111-1BEE-4C33-B85D-8BB84902FDFF}" destId="{7FD3A81D-EAFA-49ED-9F97-CA2910ECE03E}" srcOrd="0" destOrd="0" presId="urn:microsoft.com/office/officeart/2005/8/layout/default"/>
    <dgm:cxn modelId="{775243A2-3C1F-471E-A990-73D3DAC73FCE}" srcId="{517B0639-EE4C-4D35-A15A-5FCE31CD192D}" destId="{CF0BA7DB-3A7F-40C3-97C2-6ACDFED22A01}" srcOrd="1" destOrd="0" parTransId="{92D0D7D4-47B7-44FA-8627-A11F0096758D}" sibTransId="{20439D95-47C3-417A-AE31-498E5180AC5B}"/>
    <dgm:cxn modelId="{7BADF412-2157-4C61-B5B1-8F65D40AE48D}" type="presOf" srcId="{AC303CD0-9264-42C0-A383-1A347598CC12}" destId="{D67F38E0-FE17-46C7-93F5-57626A5E1DDD}" srcOrd="0" destOrd="0" presId="urn:microsoft.com/office/officeart/2005/8/layout/default"/>
    <dgm:cxn modelId="{11F75804-14D2-4D5D-810F-918843575287}" type="presOf" srcId="{7D79E39A-D614-4108-937B-F1BE442652C1}" destId="{7D673D3E-2A9C-43EE-A0B7-F45AB5D88E8C}" srcOrd="0" destOrd="0" presId="urn:microsoft.com/office/officeart/2005/8/layout/default"/>
    <dgm:cxn modelId="{8F1CC7DF-C2EF-4BB6-ACC0-B5BAF637D6AD}" type="presOf" srcId="{183C689E-424B-4954-9AAD-316ABA2ED55D}" destId="{FBD86047-7503-495B-9557-BEE7501BEFEF}" srcOrd="0" destOrd="0" presId="urn:microsoft.com/office/officeart/2005/8/layout/default"/>
    <dgm:cxn modelId="{AA1C4721-A09D-4220-BC97-60577BF51C39}" type="presOf" srcId="{F69F938B-6C65-443F-B4ED-66D14034B021}" destId="{B51069E0-7D97-47A1-B54F-D979DC24A03F}" srcOrd="0" destOrd="0" presId="urn:microsoft.com/office/officeart/2005/8/layout/default"/>
    <dgm:cxn modelId="{C8FFE61B-0218-478C-8D99-DC010FF9B001}" srcId="{517B0639-EE4C-4D35-A15A-5FCE31CD192D}" destId="{F69F938B-6C65-443F-B4ED-66D14034B021}" srcOrd="15" destOrd="0" parTransId="{7E08D42C-F3A6-4CFC-A5E5-4C984676BF9D}" sibTransId="{11D66A37-020B-4359-9376-98BD550BEC8F}"/>
    <dgm:cxn modelId="{13E63162-6541-4C75-BAC2-620A502F9C1D}" srcId="{517B0639-EE4C-4D35-A15A-5FCE31CD192D}" destId="{72B5E773-B73B-4F83-8691-481E77552460}" srcOrd="8" destOrd="0" parTransId="{7F7A5469-8734-4E38-8152-6ACB0173884D}" sibTransId="{BC9B46B9-328A-45C5-A703-905048772A91}"/>
    <dgm:cxn modelId="{63C18503-4DA3-4A44-ABCA-014DD94CABB7}" type="presOf" srcId="{1E9579A2-70C7-4D57-8D66-8B8E5D0E6216}" destId="{062AADAF-D1F0-48E8-85F1-72D5C45F6CE0}" srcOrd="0" destOrd="0" presId="urn:microsoft.com/office/officeart/2005/8/layout/default"/>
    <dgm:cxn modelId="{A3991365-49A5-4C09-8BD2-3B309EE24E54}" type="presOf" srcId="{15A113AA-CF18-47B6-88D4-BD3476AA91EF}" destId="{D085B83A-34F5-4365-9EC5-F00C384D4411}" srcOrd="0" destOrd="0" presId="urn:microsoft.com/office/officeart/2005/8/layout/default"/>
    <dgm:cxn modelId="{34EE8B15-084A-4DAC-B9D8-FD3A17656B57}" type="presOf" srcId="{88535035-FAA4-47B4-B222-8FE3F127310E}" destId="{B1996331-4F61-4419-8009-E5EA6111A2F1}" srcOrd="0" destOrd="0" presId="urn:microsoft.com/office/officeart/2005/8/layout/default"/>
    <dgm:cxn modelId="{D0491E04-0A2D-4BCB-810A-ACE63966D8EF}" srcId="{517B0639-EE4C-4D35-A15A-5FCE31CD192D}" destId="{26DC83FC-6D14-4F79-953B-E95BADDFD565}" srcOrd="13" destOrd="0" parTransId="{8A0C03A4-A416-409A-BC41-F23E18F47295}" sibTransId="{590F8FF4-EC17-43B1-B15A-5241E85DE8AE}"/>
    <dgm:cxn modelId="{CC2BFE8F-42BC-4309-9EC1-8869433980F0}" srcId="{517B0639-EE4C-4D35-A15A-5FCE31CD192D}" destId="{183C689E-424B-4954-9AAD-316ABA2ED55D}" srcOrd="3" destOrd="0" parTransId="{80CACAF9-2072-4367-BDB5-1A581998EE60}" sibTransId="{C45AC00D-87FC-46D2-9B2E-1B60D77DFEF5}"/>
    <dgm:cxn modelId="{5442366D-C398-41E8-AE05-B5449882FFA8}" type="presOf" srcId="{517B0639-EE4C-4D35-A15A-5FCE31CD192D}" destId="{13245212-7AE6-4740-AECA-3472B6546B51}" srcOrd="0" destOrd="0" presId="urn:microsoft.com/office/officeart/2005/8/layout/default"/>
    <dgm:cxn modelId="{4EE1C93C-9CFA-41B1-8878-9674062A6CA3}" type="presOf" srcId="{F2EBE233-6953-48B1-9A69-0BD9CABE7AA9}" destId="{C37091B8-4222-4BC6-AFFF-48722535A164}" srcOrd="0" destOrd="0" presId="urn:microsoft.com/office/officeart/2005/8/layout/default"/>
    <dgm:cxn modelId="{2DEA6A71-A7CE-4463-A067-1F9A8C4C79DF}" srcId="{517B0639-EE4C-4D35-A15A-5FCE31CD192D}" destId="{C0917CFC-9EA9-402C-A97E-2B47D3D6BECC}" srcOrd="12" destOrd="0" parTransId="{AB4FA7BD-7BCA-4E25-BD9C-10BAAA91C1E7}" sibTransId="{86539B6E-4646-4F18-9959-0F9AE0309E6B}"/>
    <dgm:cxn modelId="{E3076537-1F36-403C-A422-27E69F2D970C}" srcId="{517B0639-EE4C-4D35-A15A-5FCE31CD192D}" destId="{1C761117-7E48-45C5-91F1-3891175C7AD5}" srcOrd="14" destOrd="0" parTransId="{265D46BA-A62A-4F49-9998-70F3B04087D0}" sibTransId="{61CA4203-464F-474E-8771-B3AADCA32021}"/>
    <dgm:cxn modelId="{336CF4B8-D6C2-4AF0-9BCE-5A314E07D0FE}" type="presOf" srcId="{CF0BA7DB-3A7F-40C3-97C2-6ACDFED22A01}" destId="{6143261C-4B56-401B-85CE-E70259E7A1D4}" srcOrd="0" destOrd="0" presId="urn:microsoft.com/office/officeart/2005/8/layout/default"/>
    <dgm:cxn modelId="{B13C2FA9-B533-49F9-BB2A-B85D9A3070B8}" type="presOf" srcId="{72B5E773-B73B-4F83-8691-481E77552460}" destId="{69FD5604-5944-41B9-9031-3FA1D628FD79}" srcOrd="0" destOrd="0" presId="urn:microsoft.com/office/officeart/2005/8/layout/default"/>
    <dgm:cxn modelId="{85FC0BF7-5B8D-42D7-BDE0-0023C37796D5}" type="presParOf" srcId="{13245212-7AE6-4740-AECA-3472B6546B51}" destId="{D085B83A-34F5-4365-9EC5-F00C384D4411}" srcOrd="0" destOrd="0" presId="urn:microsoft.com/office/officeart/2005/8/layout/default"/>
    <dgm:cxn modelId="{691A210C-CA82-494F-9EE8-D1CCEFC635C8}" type="presParOf" srcId="{13245212-7AE6-4740-AECA-3472B6546B51}" destId="{6B25E5CC-51AB-4BC4-85FA-7A3859A62B4B}" srcOrd="1" destOrd="0" presId="urn:microsoft.com/office/officeart/2005/8/layout/default"/>
    <dgm:cxn modelId="{7A3A7629-85A9-4C18-BCD7-6507ABD7E24B}" type="presParOf" srcId="{13245212-7AE6-4740-AECA-3472B6546B51}" destId="{6143261C-4B56-401B-85CE-E70259E7A1D4}" srcOrd="2" destOrd="0" presId="urn:microsoft.com/office/officeart/2005/8/layout/default"/>
    <dgm:cxn modelId="{5E04C26A-1704-45DE-8ECE-2CBC13B61A02}" type="presParOf" srcId="{13245212-7AE6-4740-AECA-3472B6546B51}" destId="{223CEF4B-47BD-4CAA-B2BB-25534645A930}" srcOrd="3" destOrd="0" presId="urn:microsoft.com/office/officeart/2005/8/layout/default"/>
    <dgm:cxn modelId="{438251C8-02C3-4DFB-BAA4-8E485D753F5A}" type="presParOf" srcId="{13245212-7AE6-4740-AECA-3472B6546B51}" destId="{77C8C871-7870-4730-AB28-1B9572F6CD64}" srcOrd="4" destOrd="0" presId="urn:microsoft.com/office/officeart/2005/8/layout/default"/>
    <dgm:cxn modelId="{C91A059E-56D5-4156-A3A4-F7BA148C456C}" type="presParOf" srcId="{13245212-7AE6-4740-AECA-3472B6546B51}" destId="{320B9EB1-FE9F-4DE5-8633-84E8D4D560DB}" srcOrd="5" destOrd="0" presId="urn:microsoft.com/office/officeart/2005/8/layout/default"/>
    <dgm:cxn modelId="{126201D4-DB71-4834-BBD4-31F1EFEB935A}" type="presParOf" srcId="{13245212-7AE6-4740-AECA-3472B6546B51}" destId="{FBD86047-7503-495B-9557-BEE7501BEFEF}" srcOrd="6" destOrd="0" presId="urn:microsoft.com/office/officeart/2005/8/layout/default"/>
    <dgm:cxn modelId="{4667F884-6FA0-468E-A3FE-3A6EBF87131C}" type="presParOf" srcId="{13245212-7AE6-4740-AECA-3472B6546B51}" destId="{850C6326-18BD-42E9-82C6-6A7D49DEB39D}" srcOrd="7" destOrd="0" presId="urn:microsoft.com/office/officeart/2005/8/layout/default"/>
    <dgm:cxn modelId="{C31C13A1-C0DC-4D6B-84DF-365E33F24D38}" type="presParOf" srcId="{13245212-7AE6-4740-AECA-3472B6546B51}" destId="{84248043-3D32-40EC-B820-2F6F334A2566}" srcOrd="8" destOrd="0" presId="urn:microsoft.com/office/officeart/2005/8/layout/default"/>
    <dgm:cxn modelId="{25279F8C-4F5F-473F-8A92-9909C2B6D777}" type="presParOf" srcId="{13245212-7AE6-4740-AECA-3472B6546B51}" destId="{2C55B37C-2199-44A2-B6E9-32FC1F31635F}" srcOrd="9" destOrd="0" presId="urn:microsoft.com/office/officeart/2005/8/layout/default"/>
    <dgm:cxn modelId="{F004DEB6-C05B-411B-95A9-4D22A8BCA379}" type="presParOf" srcId="{13245212-7AE6-4740-AECA-3472B6546B51}" destId="{B1996331-4F61-4419-8009-E5EA6111A2F1}" srcOrd="10" destOrd="0" presId="urn:microsoft.com/office/officeart/2005/8/layout/default"/>
    <dgm:cxn modelId="{588E76DC-FB11-4D5C-887C-57905B0D90F0}" type="presParOf" srcId="{13245212-7AE6-4740-AECA-3472B6546B51}" destId="{8F368EEB-6D0B-482C-B604-3E265FE523B7}" srcOrd="11" destOrd="0" presId="urn:microsoft.com/office/officeart/2005/8/layout/default"/>
    <dgm:cxn modelId="{60984D04-450C-4995-8186-0E33CACE22DD}" type="presParOf" srcId="{13245212-7AE6-4740-AECA-3472B6546B51}" destId="{7D673D3E-2A9C-43EE-A0B7-F45AB5D88E8C}" srcOrd="12" destOrd="0" presId="urn:microsoft.com/office/officeart/2005/8/layout/default"/>
    <dgm:cxn modelId="{30F0F1A1-793A-4CFE-A457-F4EC0BC5FDA0}" type="presParOf" srcId="{13245212-7AE6-4740-AECA-3472B6546B51}" destId="{CEADBA30-CD60-49B8-A98E-F882DED780AA}" srcOrd="13" destOrd="0" presId="urn:microsoft.com/office/officeart/2005/8/layout/default"/>
    <dgm:cxn modelId="{DAB48A49-9A0D-442C-9C78-861D144BF03B}" type="presParOf" srcId="{13245212-7AE6-4740-AECA-3472B6546B51}" destId="{C37091B8-4222-4BC6-AFFF-48722535A164}" srcOrd="14" destOrd="0" presId="urn:microsoft.com/office/officeart/2005/8/layout/default"/>
    <dgm:cxn modelId="{147992CC-1062-4EAF-AF67-2A39969661F6}" type="presParOf" srcId="{13245212-7AE6-4740-AECA-3472B6546B51}" destId="{BE16D4D6-F38B-40B8-8691-EFD74E23FD42}" srcOrd="15" destOrd="0" presId="urn:microsoft.com/office/officeart/2005/8/layout/default"/>
    <dgm:cxn modelId="{3C48109E-5ADA-4E5C-BDA1-990E29FE1D6B}" type="presParOf" srcId="{13245212-7AE6-4740-AECA-3472B6546B51}" destId="{69FD5604-5944-41B9-9031-3FA1D628FD79}" srcOrd="16" destOrd="0" presId="urn:microsoft.com/office/officeart/2005/8/layout/default"/>
    <dgm:cxn modelId="{A87CE532-2A13-4C5D-BC13-827ACA1FA470}" type="presParOf" srcId="{13245212-7AE6-4740-AECA-3472B6546B51}" destId="{2D5040A4-C208-444A-8BBF-4185801896D6}" srcOrd="17" destOrd="0" presId="urn:microsoft.com/office/officeart/2005/8/layout/default"/>
    <dgm:cxn modelId="{C8A3AC70-88A1-4E95-9B16-2BD76AC6B409}" type="presParOf" srcId="{13245212-7AE6-4740-AECA-3472B6546B51}" destId="{062AADAF-D1F0-48E8-85F1-72D5C45F6CE0}" srcOrd="18" destOrd="0" presId="urn:microsoft.com/office/officeart/2005/8/layout/default"/>
    <dgm:cxn modelId="{FA635ABC-2226-47DC-8372-B10DF4751DAD}" type="presParOf" srcId="{13245212-7AE6-4740-AECA-3472B6546B51}" destId="{9119B262-EC71-4BFC-A4FC-5C7DDE4F936F}" srcOrd="19" destOrd="0" presId="urn:microsoft.com/office/officeart/2005/8/layout/default"/>
    <dgm:cxn modelId="{6EDED022-05ED-4285-8B79-0B84F82E57FD}" type="presParOf" srcId="{13245212-7AE6-4740-AECA-3472B6546B51}" destId="{D67F38E0-FE17-46C7-93F5-57626A5E1DDD}" srcOrd="20" destOrd="0" presId="urn:microsoft.com/office/officeart/2005/8/layout/default"/>
    <dgm:cxn modelId="{5F2DCA6E-5AAD-4140-BA48-A57CF3D97E62}" type="presParOf" srcId="{13245212-7AE6-4740-AECA-3472B6546B51}" destId="{2C76341C-EBBF-45BC-8746-3E42749BF2C8}" srcOrd="21" destOrd="0" presId="urn:microsoft.com/office/officeart/2005/8/layout/default"/>
    <dgm:cxn modelId="{B991DAEC-A333-47F6-BE9C-CFE671CE5DD7}" type="presParOf" srcId="{13245212-7AE6-4740-AECA-3472B6546B51}" destId="{549BD7C7-FC88-4280-AAA0-2258B12DDAB4}" srcOrd="22" destOrd="0" presId="urn:microsoft.com/office/officeart/2005/8/layout/default"/>
    <dgm:cxn modelId="{440BEE89-D087-4903-91B5-EE66494C751A}" type="presParOf" srcId="{13245212-7AE6-4740-AECA-3472B6546B51}" destId="{D444A68E-4A8A-4CFF-86BF-8335AAD67475}" srcOrd="23" destOrd="0" presId="urn:microsoft.com/office/officeart/2005/8/layout/default"/>
    <dgm:cxn modelId="{5A7B42CC-0DD5-481C-B6E2-86CDAF7CC419}" type="presParOf" srcId="{13245212-7AE6-4740-AECA-3472B6546B51}" destId="{F87B2B5B-D9FB-4954-897E-73CB1B72E192}" srcOrd="24" destOrd="0" presId="urn:microsoft.com/office/officeart/2005/8/layout/default"/>
    <dgm:cxn modelId="{4E1F4A0C-6B3B-4C41-A8F7-7015FFC713BF}" type="presParOf" srcId="{13245212-7AE6-4740-AECA-3472B6546B51}" destId="{6169BA8F-8EF5-402A-B850-DFE4321282CC}" srcOrd="25" destOrd="0" presId="urn:microsoft.com/office/officeart/2005/8/layout/default"/>
    <dgm:cxn modelId="{3DD85282-4021-44F7-8DDD-AECA762DE1F7}" type="presParOf" srcId="{13245212-7AE6-4740-AECA-3472B6546B51}" destId="{71E5149E-8C15-4F74-A546-74E8FE96BD7D}" srcOrd="26" destOrd="0" presId="urn:microsoft.com/office/officeart/2005/8/layout/default"/>
    <dgm:cxn modelId="{910CD08B-C8B6-4943-865C-3E0081AD169B}" type="presParOf" srcId="{13245212-7AE6-4740-AECA-3472B6546B51}" destId="{62C63E14-F90F-4BD4-A24A-77C2A70F9AA0}" srcOrd="27" destOrd="0" presId="urn:microsoft.com/office/officeart/2005/8/layout/default"/>
    <dgm:cxn modelId="{341E85F5-A8AA-4E54-9E18-9592DC2CA3C2}" type="presParOf" srcId="{13245212-7AE6-4740-AECA-3472B6546B51}" destId="{D9B1F35E-277E-4695-80A5-7AF9CDE52831}" srcOrd="28" destOrd="0" presId="urn:microsoft.com/office/officeart/2005/8/layout/default"/>
    <dgm:cxn modelId="{355F3C8B-9A81-4350-A697-B3222A652EBD}" type="presParOf" srcId="{13245212-7AE6-4740-AECA-3472B6546B51}" destId="{74171E18-5FC8-4544-9A12-D0AE08C0B54B}" srcOrd="29" destOrd="0" presId="urn:microsoft.com/office/officeart/2005/8/layout/default"/>
    <dgm:cxn modelId="{26353947-5EB5-4DBF-85C7-8E841CCE3120}" type="presParOf" srcId="{13245212-7AE6-4740-AECA-3472B6546B51}" destId="{B51069E0-7D97-47A1-B54F-D979DC24A03F}" srcOrd="30" destOrd="0" presId="urn:microsoft.com/office/officeart/2005/8/layout/default"/>
    <dgm:cxn modelId="{20250B10-5EBB-4E19-A1AE-128815C1A1AD}" type="presParOf" srcId="{13245212-7AE6-4740-AECA-3472B6546B51}" destId="{A7DDF405-91BA-42A0-B344-93C0EAE31FFA}" srcOrd="31" destOrd="0" presId="urn:microsoft.com/office/officeart/2005/8/layout/default"/>
    <dgm:cxn modelId="{D3E10C9A-8961-4D8A-A0A6-3723495F4270}" type="presParOf" srcId="{13245212-7AE6-4740-AECA-3472B6546B51}" destId="{228C6169-224E-41DB-8F41-BEFA51109788}" srcOrd="32" destOrd="0" presId="urn:microsoft.com/office/officeart/2005/8/layout/default"/>
    <dgm:cxn modelId="{8F47B6C4-5875-47C6-9176-FB8DC287CFDE}" type="presParOf" srcId="{13245212-7AE6-4740-AECA-3472B6546B51}" destId="{18AEEF7C-3D87-4B96-A7B4-7337AA54FB4B}" srcOrd="33" destOrd="0" presId="urn:microsoft.com/office/officeart/2005/8/layout/default"/>
    <dgm:cxn modelId="{126967F9-3C9B-4DF3-8A31-AA1E4527F666}" type="presParOf" srcId="{13245212-7AE6-4740-AECA-3472B6546B51}" destId="{7FD3A81D-EAFA-49ED-9F97-CA2910ECE03E}" srcOrd="3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85B83A-34F5-4365-9EC5-F00C384D4411}">
      <dsp:nvSpPr>
        <dsp:cNvPr id="0" name=""/>
        <dsp:cNvSpPr/>
      </dsp:nvSpPr>
      <dsp:spPr>
        <a:xfrm>
          <a:off x="6702021" y="4073506"/>
          <a:ext cx="1962772" cy="1177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УПРАВЛЕНИЕ ОРГАНИЗАЦИИ СТАТИСТИЧЕСКОГО НАБЛЮДЕНИЯ И КОНТРОЛЯ</a:t>
          </a:r>
          <a:endParaRPr lang="ru-RU" sz="1200" kern="1200" dirty="0"/>
        </a:p>
      </dsp:txBody>
      <dsp:txXfrm>
        <a:off x="6702021" y="4073506"/>
        <a:ext cx="1962772" cy="1177663"/>
      </dsp:txXfrm>
    </dsp:sp>
    <dsp:sp modelId="{6143261C-4B56-401B-85CE-E70259E7A1D4}">
      <dsp:nvSpPr>
        <dsp:cNvPr id="0" name=""/>
        <dsp:cNvSpPr/>
      </dsp:nvSpPr>
      <dsp:spPr>
        <a:xfrm>
          <a:off x="2373635" y="2016"/>
          <a:ext cx="1962772" cy="1177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УПРАВЛЕНИЕ СТАТИСТИЧЕСКИХ ЦЕН И ФИНАНСОВ</a:t>
          </a:r>
          <a:endParaRPr lang="ru-RU" sz="1200" kern="1200" dirty="0"/>
        </a:p>
      </dsp:txBody>
      <dsp:txXfrm>
        <a:off x="2373635" y="2016"/>
        <a:ext cx="1962772" cy="1177663"/>
      </dsp:txXfrm>
    </dsp:sp>
    <dsp:sp modelId="{77C8C871-7870-4730-AB28-1B9572F6CD64}">
      <dsp:nvSpPr>
        <dsp:cNvPr id="0" name=""/>
        <dsp:cNvSpPr/>
      </dsp:nvSpPr>
      <dsp:spPr>
        <a:xfrm>
          <a:off x="4532686" y="2016"/>
          <a:ext cx="1962772" cy="1177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УПРАВЛЕНИЕ СТАТИСТИКИ ПРЕДПРИЯТИЙ</a:t>
          </a:r>
          <a:endParaRPr lang="ru-RU" sz="1200" kern="1200" dirty="0"/>
        </a:p>
      </dsp:txBody>
      <dsp:txXfrm>
        <a:off x="4532686" y="2016"/>
        <a:ext cx="1962772" cy="1177663"/>
      </dsp:txXfrm>
    </dsp:sp>
    <dsp:sp modelId="{FBD86047-7503-495B-9557-BEE7501BEFEF}">
      <dsp:nvSpPr>
        <dsp:cNvPr id="0" name=""/>
        <dsp:cNvSpPr/>
      </dsp:nvSpPr>
      <dsp:spPr>
        <a:xfrm>
          <a:off x="6691736" y="2016"/>
          <a:ext cx="1962772" cy="1177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УПРАВЛЕНИЕ СТАТИСТИКИ СЕЛЬСКОГО ХОЗЯЙСТВА И ОКРУЖАЮЩЕЙ ПРИРОДНОЙ СРЕДЫ</a:t>
          </a:r>
          <a:endParaRPr lang="ru-RU" sz="1200" kern="1200" dirty="0"/>
        </a:p>
      </dsp:txBody>
      <dsp:txXfrm>
        <a:off x="6691736" y="2016"/>
        <a:ext cx="1962772" cy="1177663"/>
      </dsp:txXfrm>
    </dsp:sp>
    <dsp:sp modelId="{84248043-3D32-40EC-B820-2F6F334A2566}">
      <dsp:nvSpPr>
        <dsp:cNvPr id="0" name=""/>
        <dsp:cNvSpPr/>
      </dsp:nvSpPr>
      <dsp:spPr>
        <a:xfrm>
          <a:off x="8850786" y="2016"/>
          <a:ext cx="1962772" cy="1177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УПРАВЛЕНИЕ СТАТИСТИКИ ТОРГОВЛИ И УСЛУГ</a:t>
          </a:r>
          <a:endParaRPr lang="ru-RU" sz="1200" kern="1200" dirty="0"/>
        </a:p>
      </dsp:txBody>
      <dsp:txXfrm>
        <a:off x="8850786" y="2016"/>
        <a:ext cx="1962772" cy="1177663"/>
      </dsp:txXfrm>
    </dsp:sp>
    <dsp:sp modelId="{B1996331-4F61-4419-8009-E5EA6111A2F1}">
      <dsp:nvSpPr>
        <dsp:cNvPr id="0" name=""/>
        <dsp:cNvSpPr/>
      </dsp:nvSpPr>
      <dsp:spPr>
        <a:xfrm>
          <a:off x="214585" y="1375957"/>
          <a:ext cx="1962772" cy="1177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УПРАВЛЕНИЕ СТАТИСТИКИ ТРУДА, НАУКИ, ОБРАЗОВАНИЯ И КУЛЬТУРЫ</a:t>
          </a:r>
          <a:endParaRPr lang="ru-RU" sz="1200" kern="1200" dirty="0"/>
        </a:p>
      </dsp:txBody>
      <dsp:txXfrm>
        <a:off x="214585" y="1375957"/>
        <a:ext cx="1962772" cy="1177663"/>
      </dsp:txXfrm>
    </dsp:sp>
    <dsp:sp modelId="{7D673D3E-2A9C-43EE-A0B7-F45AB5D88E8C}">
      <dsp:nvSpPr>
        <dsp:cNvPr id="0" name=""/>
        <dsp:cNvSpPr/>
      </dsp:nvSpPr>
      <dsp:spPr>
        <a:xfrm>
          <a:off x="2373635" y="1375957"/>
          <a:ext cx="1962772" cy="1177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УПРАВЛЕНИЕ СТАТИСТИКОЙ ЗАРУБЕЖНЫХ СТРАН И МЕЖДУНАРОДНОГО СОТРУДНИЧЕСТВА</a:t>
          </a:r>
          <a:endParaRPr lang="ru-RU" sz="1200" kern="1200" dirty="0"/>
        </a:p>
      </dsp:txBody>
      <dsp:txXfrm>
        <a:off x="2373635" y="1375957"/>
        <a:ext cx="1962772" cy="1177663"/>
      </dsp:txXfrm>
    </dsp:sp>
    <dsp:sp modelId="{C37091B8-4222-4BC6-AFFF-48722535A164}">
      <dsp:nvSpPr>
        <dsp:cNvPr id="0" name=""/>
        <dsp:cNvSpPr/>
      </dsp:nvSpPr>
      <dsp:spPr>
        <a:xfrm>
          <a:off x="4532686" y="1375957"/>
          <a:ext cx="1962772" cy="1177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УПРАВЛЕНИЕ СТАТИСТИКИ УРОВНЯ ЖИЗНИ И ОБСЛЕДОВАНИЙ ДОМАШНИХ ХОЗЯЙСТВ</a:t>
          </a:r>
          <a:endParaRPr lang="ru-RU" sz="1200" kern="1200" dirty="0"/>
        </a:p>
      </dsp:txBody>
      <dsp:txXfrm>
        <a:off x="4532686" y="1375957"/>
        <a:ext cx="1962772" cy="1177663"/>
      </dsp:txXfrm>
    </dsp:sp>
    <dsp:sp modelId="{69FD5604-5944-41B9-9031-3FA1D628FD79}">
      <dsp:nvSpPr>
        <dsp:cNvPr id="0" name=""/>
        <dsp:cNvSpPr/>
      </dsp:nvSpPr>
      <dsp:spPr>
        <a:xfrm>
          <a:off x="6691736" y="1375957"/>
          <a:ext cx="1962772" cy="1177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УПРАВЛЕНИЕ НАЦИОНАЛЬНЫХ СЧЕТОВ</a:t>
          </a:r>
          <a:endParaRPr lang="ru-RU" sz="1200" kern="1200" dirty="0"/>
        </a:p>
      </dsp:txBody>
      <dsp:txXfrm>
        <a:off x="6691736" y="1375957"/>
        <a:ext cx="1962772" cy="1177663"/>
      </dsp:txXfrm>
    </dsp:sp>
    <dsp:sp modelId="{062AADAF-D1F0-48E8-85F1-72D5C45F6CE0}">
      <dsp:nvSpPr>
        <dsp:cNvPr id="0" name=""/>
        <dsp:cNvSpPr/>
      </dsp:nvSpPr>
      <dsp:spPr>
        <a:xfrm>
          <a:off x="8850786" y="1375957"/>
          <a:ext cx="1962772" cy="1177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УПРАВЛЕНИЕ СТАТИСТИКОЙ ЗАТРАТ И ВЫПУСКА</a:t>
          </a:r>
          <a:endParaRPr lang="ru-RU" sz="1200" kern="1200" dirty="0"/>
        </a:p>
      </dsp:txBody>
      <dsp:txXfrm>
        <a:off x="8850786" y="1375957"/>
        <a:ext cx="1962772" cy="1177663"/>
      </dsp:txXfrm>
    </dsp:sp>
    <dsp:sp modelId="{D67F38E0-FE17-46C7-93F5-57626A5E1DDD}">
      <dsp:nvSpPr>
        <dsp:cNvPr id="0" name=""/>
        <dsp:cNvSpPr/>
      </dsp:nvSpPr>
      <dsp:spPr>
        <a:xfrm>
          <a:off x="214585" y="2749898"/>
          <a:ext cx="1962772" cy="1177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УПРАВЛЕНИЕ СТАТИСТИКИ СТРОИТЕЛЬТСВА, ИНВЕСТИЦИЙ И ЖИЛИЩНО-КОММУНАЛЬНОГО ХОЗЯЙСТВА</a:t>
          </a:r>
          <a:endParaRPr lang="ru-RU" sz="1200" kern="1200" dirty="0"/>
        </a:p>
      </dsp:txBody>
      <dsp:txXfrm>
        <a:off x="214585" y="2749898"/>
        <a:ext cx="1962772" cy="1177663"/>
      </dsp:txXfrm>
    </dsp:sp>
    <dsp:sp modelId="{549BD7C7-FC88-4280-AAA0-2258B12DDAB4}">
      <dsp:nvSpPr>
        <dsp:cNvPr id="0" name=""/>
        <dsp:cNvSpPr/>
      </dsp:nvSpPr>
      <dsp:spPr>
        <a:xfrm>
          <a:off x="2373635" y="2749898"/>
          <a:ext cx="1962772" cy="1177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УПРАВЛЕНИЕ ИНФОРМАЦИОННЫХ РЕСУРСОВ И ТЕХНОЛОГИЙ</a:t>
          </a:r>
          <a:endParaRPr lang="ru-RU" sz="1200" kern="1200" dirty="0"/>
        </a:p>
      </dsp:txBody>
      <dsp:txXfrm>
        <a:off x="2373635" y="2749898"/>
        <a:ext cx="1962772" cy="1177663"/>
      </dsp:txXfrm>
    </dsp:sp>
    <dsp:sp modelId="{F87B2B5B-D9FB-4954-897E-73CB1B72E192}">
      <dsp:nvSpPr>
        <dsp:cNvPr id="0" name=""/>
        <dsp:cNvSpPr/>
      </dsp:nvSpPr>
      <dsp:spPr>
        <a:xfrm>
          <a:off x="4532686" y="2749898"/>
          <a:ext cx="1962772" cy="1177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УПРАВЛЕНИЕ РАЗВИТИЙ ИМУЩЕСТВЕННОГО КОМПЛЕКСА</a:t>
          </a:r>
          <a:endParaRPr lang="ru-RU" sz="1200" kern="1200" dirty="0"/>
        </a:p>
      </dsp:txBody>
      <dsp:txXfrm>
        <a:off x="4532686" y="2749898"/>
        <a:ext cx="1962772" cy="1177663"/>
      </dsp:txXfrm>
    </dsp:sp>
    <dsp:sp modelId="{71E5149E-8C15-4F74-A546-74E8FE96BD7D}">
      <dsp:nvSpPr>
        <dsp:cNvPr id="0" name=""/>
        <dsp:cNvSpPr/>
      </dsp:nvSpPr>
      <dsp:spPr>
        <a:xfrm>
          <a:off x="6691736" y="2749898"/>
          <a:ext cx="1962772" cy="1177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УПРАВЛЕНИЕ СВОДНЫХ СТАТИСТИЧЕСКИХ РАБОТ И ОБЩЕСТВЕННЫХ СВЯЗЕЙ</a:t>
          </a:r>
          <a:endParaRPr lang="ru-RU" sz="1200" kern="1200" dirty="0"/>
        </a:p>
      </dsp:txBody>
      <dsp:txXfrm>
        <a:off x="6691736" y="2749898"/>
        <a:ext cx="1962772" cy="1177663"/>
      </dsp:txXfrm>
    </dsp:sp>
    <dsp:sp modelId="{D9B1F35E-277E-4695-80A5-7AF9CDE52831}">
      <dsp:nvSpPr>
        <dsp:cNvPr id="0" name=""/>
        <dsp:cNvSpPr/>
      </dsp:nvSpPr>
      <dsp:spPr>
        <a:xfrm>
          <a:off x="8850786" y="2749898"/>
          <a:ext cx="1962772" cy="1177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УПРАВЛЕНИЕ</a:t>
          </a:r>
          <a:r>
            <a:rPr lang="ru-RU" sz="1200" kern="1200" baseline="0" dirty="0" smtClean="0"/>
            <a:t> СТАТИСТИКИ НАСЕЛЕНИЯ И ЗДРАВООХРАНЕНИЯ</a:t>
          </a:r>
          <a:endParaRPr lang="ru-RU" sz="1200" kern="1200" dirty="0"/>
        </a:p>
      </dsp:txBody>
      <dsp:txXfrm>
        <a:off x="8850786" y="2749898"/>
        <a:ext cx="1962772" cy="1177663"/>
      </dsp:txXfrm>
    </dsp:sp>
    <dsp:sp modelId="{B51069E0-7D97-47A1-B54F-D979DC24A03F}">
      <dsp:nvSpPr>
        <dsp:cNvPr id="0" name=""/>
        <dsp:cNvSpPr/>
      </dsp:nvSpPr>
      <dsp:spPr>
        <a:xfrm>
          <a:off x="2402508" y="4094963"/>
          <a:ext cx="1962772" cy="1177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ФИНАНСОВО-ЭКОНОМИЧЕСКОЕ УПРАВЛЕНИЕ</a:t>
          </a:r>
          <a:endParaRPr lang="ru-RU" sz="1200" kern="1200" dirty="0"/>
        </a:p>
      </dsp:txBody>
      <dsp:txXfrm>
        <a:off x="2402508" y="4094963"/>
        <a:ext cx="1962772" cy="1177663"/>
      </dsp:txXfrm>
    </dsp:sp>
    <dsp:sp modelId="{228C6169-224E-41DB-8F41-BEFA51109788}">
      <dsp:nvSpPr>
        <dsp:cNvPr id="0" name=""/>
        <dsp:cNvSpPr/>
      </dsp:nvSpPr>
      <dsp:spPr>
        <a:xfrm>
          <a:off x="4532686" y="4094963"/>
          <a:ext cx="1962772" cy="1177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УПРАВЛЕНИЕ ОРГАНИЗАЦИЕЙ ПРОВЕДЕНИЯ ПЕРЕПИСЕЙ И СПЛОШНЫХ ОБСЛЕДОВАНИЙ</a:t>
          </a:r>
          <a:endParaRPr lang="ru-RU" sz="1200" kern="1200" dirty="0"/>
        </a:p>
      </dsp:txBody>
      <dsp:txXfrm>
        <a:off x="4532686" y="4094963"/>
        <a:ext cx="1962772" cy="1177663"/>
      </dsp:txXfrm>
    </dsp:sp>
    <dsp:sp modelId="{7FD3A81D-EAFA-49ED-9F97-CA2910ECE03E}">
      <dsp:nvSpPr>
        <dsp:cNvPr id="0" name=""/>
        <dsp:cNvSpPr/>
      </dsp:nvSpPr>
      <dsp:spPr>
        <a:xfrm>
          <a:off x="240631" y="28879"/>
          <a:ext cx="1962772" cy="1177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АДМИНИСТРАТИВНОЕ УПРАВЛЕНИЕ</a:t>
          </a:r>
          <a:endParaRPr lang="ru-RU" sz="1200" kern="1200" dirty="0"/>
        </a:p>
      </dsp:txBody>
      <dsp:txXfrm>
        <a:off x="240631" y="28879"/>
        <a:ext cx="1962772" cy="11776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1114" y="2349278"/>
            <a:ext cx="7197726" cy="2421464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anchor="t">
            <a:no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Федеральная служба государственной статистики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4274" y="5588456"/>
            <a:ext cx="7197726" cy="1405467"/>
          </a:xfrm>
        </p:spPr>
        <p:txBody>
          <a:bodyPr>
            <a:normAutofit/>
          </a:bodyPr>
          <a:lstStyle/>
          <a:p>
            <a:r>
              <a:rPr lang="ru-RU" sz="1050" dirty="0" smtClean="0"/>
              <a:t>Выполнила студентка 3 курса </a:t>
            </a:r>
          </a:p>
          <a:p>
            <a:r>
              <a:rPr lang="ru-RU" sz="1050" dirty="0"/>
              <a:t>ГБОУ СПО КСУ № 44</a:t>
            </a:r>
          </a:p>
          <a:p>
            <a:r>
              <a:rPr lang="ru-RU" sz="1050" dirty="0" smtClean="0"/>
              <a:t>специальности </a:t>
            </a:r>
            <a:r>
              <a:rPr lang="ru-RU" sz="1050" dirty="0" smtClean="0"/>
              <a:t>080114 экономика </a:t>
            </a:r>
            <a:r>
              <a:rPr lang="ru-RU" sz="1050" dirty="0" smtClean="0"/>
              <a:t>и бухгалтерский </a:t>
            </a:r>
            <a:r>
              <a:rPr lang="ru-RU" sz="1050" dirty="0" smtClean="0"/>
              <a:t>учет (</a:t>
            </a:r>
            <a:r>
              <a:rPr lang="ru-RU" sz="1050" smtClean="0"/>
              <a:t>по отраслям) </a:t>
            </a:r>
            <a:endParaRPr lang="ru-RU" sz="1050" dirty="0" smtClean="0"/>
          </a:p>
          <a:p>
            <a:r>
              <a:rPr lang="ru-RU" sz="1050" dirty="0" err="1" smtClean="0"/>
              <a:t>Т.а</a:t>
            </a:r>
            <a:r>
              <a:rPr lang="ru-RU" sz="1050" dirty="0" smtClean="0"/>
              <a:t>. </a:t>
            </a:r>
            <a:r>
              <a:rPr lang="ru-RU" sz="1050" dirty="0" err="1" smtClean="0"/>
              <a:t>андрющенко</a:t>
            </a:r>
            <a:endParaRPr lang="ru-RU" sz="1050" dirty="0"/>
          </a:p>
        </p:txBody>
      </p:sp>
    </p:spTree>
    <p:extLst>
      <p:ext uri="{BB962C8B-B14F-4D97-AF65-F5344CB8AC3E}">
        <p14:creationId xmlns:p14="http://schemas.microsoft.com/office/powerpoint/2010/main" val="291484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1" y="192505"/>
            <a:ext cx="11781322" cy="657405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i="1" dirty="0"/>
              <a:t>При проведении переписи люди отвечают на вопросы заранее разработанного переписного листа. Вопросы переписного листа, так называемая программа переписи, создается из необходимости получения информации для удовлетворения потребностей в ней всех пользователей – от министра, предпринимателя и академика, до простого любителя статистики. Программа переписи широко обсуждается. В 2009 году для ее обсуждения, а также рассмотрения основных организационных и методологических документов было проведено Всероссийское совещание статистиков. Такая практика обсуждения вопросов переписи в нашей стране ведется с переписи населения 1897 года.</a:t>
            </a:r>
          </a:p>
          <a:p>
            <a:pPr algn="just"/>
            <a:r>
              <a:rPr lang="ru-RU" i="1" dirty="0"/>
              <a:t>Программа переписи и методология учета всех категорий населения создается также с учетом рекомендаций международных организаций для обеспечения сопоставимости итогов национальных переписей. Итоги национальных переписей, в том числе Всероссийской переписи населения, входят в итоги всемирной переписи. Программы национальных переписей схожи, хотя имеют свои особенности.</a:t>
            </a:r>
          </a:p>
          <a:p>
            <a:pPr algn="just"/>
            <a:r>
              <a:rPr lang="ru-RU" i="1" dirty="0"/>
              <a:t>Многие вопросы переписных листов давно уже стали привычными и повторяются при каждой новой переписи. Это неспроста, поскольку необходимо сохранить преемственность программ для сопоставления итогов предыдущих переписей населения с данными новой переписи и формирования длительной динамики для отслеживания тенденций демографических и социальных явлений, происходящих в обществе. Основные темы программы переписи приведены в статье 6 Федерального закона «О Всероссийской переписи населения»: возраст, брачное состояние, образование, количество детей, национальная принадлежность, владение языками, место жительства, жилищные условия, благоустройство помещений, занятость, миграция. В современных экономических условиях очень важен вопрос об источниках дохода. Однако, обратите внимание на формулировки вопроса и подсказов для ответа: никто не будет спрашивать, сколько денег Вы получаете; речь идет только об источниках средств к существовании – трудовая деятельность, личное подсобное хозяйство, стипендия, пенсия, пособие, получение дохода от сдачи внаем или в аренду имущества, доход от патентов, авторских прав, иждивение, помощь от других лиц.</a:t>
            </a:r>
          </a:p>
          <a:p>
            <a:pPr algn="just"/>
            <a:r>
              <a:rPr lang="ru-RU" i="1" dirty="0"/>
              <a:t>Каждый вопрос имеет значение, поскольку полученная информация определяет дальнейшие государственные решения.</a:t>
            </a:r>
          </a:p>
        </p:txBody>
      </p:sp>
    </p:spTree>
    <p:extLst>
      <p:ext uri="{BB962C8B-B14F-4D97-AF65-F5344CB8AC3E}">
        <p14:creationId xmlns:p14="http://schemas.microsoft.com/office/powerpoint/2010/main" val="15364664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Arial Narrow" panose="020B0606020202030204" pitchFamily="34" charset="0"/>
              </a:rPr>
              <a:t>Как происходит обработка информации переписных листов?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793" y="2065867"/>
            <a:ext cx="11172523" cy="4210607"/>
          </a:xfrm>
        </p:spPr>
        <p:txBody>
          <a:bodyPr>
            <a:noAutofit/>
          </a:bodyPr>
          <a:lstStyle/>
          <a:p>
            <a:pPr algn="just"/>
            <a:r>
              <a:rPr lang="ru-RU" i="1" dirty="0" smtClean="0"/>
              <a:t>Автоматизированная </a:t>
            </a:r>
            <a:r>
              <a:rPr lang="ru-RU" i="1" dirty="0"/>
              <a:t>обработка материалов переписи населения осуществляется в 2 этапа:</a:t>
            </a:r>
          </a:p>
          <a:p>
            <a:pPr algn="just"/>
            <a:r>
              <a:rPr lang="ru-RU" i="1" dirty="0"/>
              <a:t>I этап автоматизированной обработки проводится в региональных центрах обработки. Процесс обработки первичных материалов Всероссийской переписи населения 2010 года состоит из этапов сканирования, распознавания и верификации информации переписных листов, контроля комплектности электронных пачек, проведения экранного кодирования, формального и логического контролей. Каждый региональный центр обрабатывает первичные данные закрепленной за ним территории и передает прошедшие проверку данные в ГМЦ Росстата на DVD-носителях.</a:t>
            </a:r>
          </a:p>
          <a:p>
            <a:pPr algn="just"/>
            <a:r>
              <a:rPr lang="ru-RU" i="1" dirty="0"/>
              <a:t>II этап автоматизированной обработки проводится в ГМЦ Росстата. На этом этапе создается сводная база данных по всем субъектам Российской Федерации, по которой формируются итоговые таблицы для официального опубликования. После этого </a:t>
            </a:r>
            <a:r>
              <a:rPr lang="ru-RU" i="1" dirty="0" err="1"/>
              <a:t>неперсонифицированная</a:t>
            </a:r>
            <a:r>
              <a:rPr lang="ru-RU" i="1" dirty="0"/>
              <a:t> база данных переписи населения по субъектам Российской Федерации передается в соответствующие ТОГС (основные и дополнительные региональные центры обработки) для информационного обеспечения региона. ТОГС будет иметь возможность формировать итоговые таблицы и </a:t>
            </a:r>
            <a:r>
              <a:rPr lang="ru-RU" i="1" dirty="0" err="1"/>
              <a:t>нерегламентные</a:t>
            </a:r>
            <a:r>
              <a:rPr lang="ru-RU" i="1" dirty="0"/>
              <a:t> запросы по любой административно-территориальной единице или муниципальному образованию соответствующего субъекта Российской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195485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sz="3500" b="1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cs typeface="Arabic Typesetting" panose="03020402040406030203" pitchFamily="66" charset="-78"/>
              </a:rPr>
              <a:t>Обращая внимание на вышеизложенное, я бы хотела подвести итог: безусловно Росстат и его деятельность на примере Всероссийской переписи населения имеет колоссальную основу для Российской Федерации не только в основных сферах экономического, политического, демографического развития, но и ее отдельных структурах для поддержки регионов. Благодаря деятельности Росстата за последние десятилетия государство может не только управлять, но и планировать управление в различных областях развития для реализации и выполнения важнейших задач.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07901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1384279" cy="145626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Arial Narrow" panose="020B0606020202030204" pitchFamily="34" charset="0"/>
              </a:rPr>
              <a:t>Общие понятия о федеральной службе государственной статистики российской федерации</a:t>
            </a:r>
            <a:endParaRPr lang="ru-RU" sz="2800" b="1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4066228"/>
          </a:xfrm>
        </p:spPr>
        <p:txBody>
          <a:bodyPr>
            <a:noAutofit/>
          </a:bodyPr>
          <a:lstStyle/>
          <a:p>
            <a:pPr algn="just"/>
            <a:r>
              <a:rPr lang="ru-RU" sz="2000" i="1" dirty="0" smtClean="0">
                <a:latin typeface="Arial Narrow" panose="020B0606020202030204" pitchFamily="34" charset="0"/>
              </a:rPr>
              <a:t>Статистика </a:t>
            </a:r>
            <a:r>
              <a:rPr lang="ru-RU" sz="2000" i="1" dirty="0">
                <a:latin typeface="Arial Narrow" panose="020B0606020202030204" pitchFamily="34" charset="0"/>
              </a:rPr>
              <a:t>Р</a:t>
            </a:r>
            <a:r>
              <a:rPr lang="ru-RU" sz="2000" i="1" dirty="0" smtClean="0">
                <a:latin typeface="Arial Narrow" panose="020B0606020202030204" pitchFamily="34" charset="0"/>
              </a:rPr>
              <a:t>оссийской Федерации – это целостная система, которая включает в себя базу, основанную на статистических данных, собранных по различным направлениям со всех субъектов Российской Федерации. </a:t>
            </a:r>
            <a:r>
              <a:rPr lang="ru-RU" sz="2000" i="1" dirty="0">
                <a:latin typeface="Arial Narrow" panose="020B0606020202030204" pitchFamily="34" charset="0"/>
              </a:rPr>
              <a:t>Росстат преследует </a:t>
            </a:r>
            <a:r>
              <a:rPr lang="ru-RU" sz="2000" i="1" dirty="0" smtClean="0">
                <a:latin typeface="Arial Narrow" panose="020B0606020202030204" pitchFamily="34" charset="0"/>
              </a:rPr>
              <a:t>удовлетворение </a:t>
            </a:r>
            <a:r>
              <a:rPr lang="ru-RU" sz="2000" i="1" dirty="0">
                <a:latin typeface="Arial Narrow" panose="020B0606020202030204" pitchFamily="34" charset="0"/>
              </a:rPr>
              <a:t>потребностей органов власти и управления, средств массовой информации, населения, научной общественности, коммерческих организаций и предпринимателей, международных организаций в разнообразной, объективной и полной статистической </a:t>
            </a:r>
            <a:r>
              <a:rPr lang="ru-RU" sz="2000" i="1" dirty="0" smtClean="0">
                <a:latin typeface="Arial Narrow" panose="020B0606020202030204" pitchFamily="34" charset="0"/>
              </a:rPr>
              <a:t>информации.</a:t>
            </a:r>
          </a:p>
          <a:p>
            <a:pPr algn="just"/>
            <a:r>
              <a:rPr lang="ru-RU" sz="2000" i="1" dirty="0">
                <a:latin typeface="Arial Narrow" panose="020B0606020202030204" pitchFamily="34" charset="0"/>
              </a:rPr>
              <a:t>Федеральная служба государственной статистики (Росстат, ранее Госкомстат) является федеральным органом исполнительной власти, осуществляющим функции по формированию официальной статистической информации о социальном, экономическом, демографическом и экологическом положении страны (далее — статистическая информация), а также функции по контролю и надзору в области государственной статистической деятельности на территории Российской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24231173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3390" y="218530"/>
            <a:ext cx="10131425" cy="1456267"/>
          </a:xfrm>
        </p:spPr>
        <p:txBody>
          <a:bodyPr/>
          <a:lstStyle/>
          <a:p>
            <a:pPr algn="ctr"/>
            <a:r>
              <a:rPr lang="ru-RU" b="1" dirty="0" smtClean="0">
                <a:latin typeface="Arial Narrow" panose="020B0606020202030204" pitchFamily="34" charset="0"/>
              </a:rPr>
              <a:t>Цели и задачи </a:t>
            </a:r>
            <a:r>
              <a:rPr lang="ru-RU" b="1" dirty="0" err="1" smtClean="0">
                <a:latin typeface="Arial Narrow" panose="020B0606020202030204" pitchFamily="34" charset="0"/>
              </a:rPr>
              <a:t>росстата</a:t>
            </a:r>
            <a:endParaRPr lang="ru-RU" b="1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2131" y="1674797"/>
            <a:ext cx="11713945" cy="489925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i="1" dirty="0"/>
              <a:t>представление в установленном порядке статистической информации гражданам, Президенту Российской Федерации, Правительству Российской Федерации, Федеральному Собранию Российской Федерации, органам государственной власти, средствам массовой информации, другим организациям, в том числе международным;</a:t>
            </a:r>
          </a:p>
          <a:p>
            <a:pPr algn="just"/>
            <a:r>
              <a:rPr lang="ru-RU" i="1" dirty="0"/>
              <a:t>разработка и совершенствование научно- обоснованной официальной статистической методологии для проведения статистических наблюдений и формирования статистических показателей, обеспечение соответствия указанной методологии международным стандартам;</a:t>
            </a:r>
          </a:p>
          <a:p>
            <a:pPr algn="just"/>
            <a:r>
              <a:rPr lang="ru-RU" i="1" dirty="0"/>
              <a:t>разработка и совершенствование системы статистических показателей, характеризующих состояние экономики и социальной сферы;</a:t>
            </a:r>
          </a:p>
          <a:p>
            <a:pPr algn="just"/>
            <a:r>
              <a:rPr lang="ru-RU" i="1" dirty="0"/>
              <a:t>сбор статистической отчетности и формирование на ее основе официальной статистической информации;</a:t>
            </a:r>
          </a:p>
          <a:p>
            <a:pPr algn="just"/>
            <a:r>
              <a:rPr lang="ru-RU" i="1" dirty="0"/>
              <a:t>контроль за выполнением организациями и гражданами, осуществляющими предпринимательскую деятельность без образования юридического лица, законодательства Российской Федерации в области государственной статистики;</a:t>
            </a:r>
          </a:p>
          <a:p>
            <a:pPr algn="just"/>
            <a:r>
              <a:rPr lang="ru-RU" i="1" dirty="0"/>
              <a:t>развитие информационной системы государственной статистики, обеспечение ее совместимости и взаимодействия с другими государственными информационными системами;</a:t>
            </a:r>
          </a:p>
          <a:p>
            <a:pPr algn="just"/>
            <a:r>
              <a:rPr lang="ru-RU" i="1" dirty="0"/>
              <a:t>обеспечение хранения государственных информационных ресурсов и защиты конфиденциальной и отнесенной к государственной тайне статистической информации;</a:t>
            </a:r>
          </a:p>
          <a:p>
            <a:pPr algn="just"/>
            <a:r>
              <a:rPr lang="ru-RU" i="1" dirty="0"/>
              <a:t>реализация обязательств Российской Федерации, вытекающих из членства в международных организациях и участия в международных договорах, осуществление международного сотрудничества в области статистики.</a:t>
            </a:r>
          </a:p>
        </p:txBody>
      </p:sp>
    </p:spTree>
    <p:extLst>
      <p:ext uri="{BB962C8B-B14F-4D97-AF65-F5344CB8AC3E}">
        <p14:creationId xmlns:p14="http://schemas.microsoft.com/office/powerpoint/2010/main" val="153055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8563" y="-170046"/>
            <a:ext cx="10131425" cy="1456267"/>
          </a:xfrm>
        </p:spPr>
        <p:txBody>
          <a:bodyPr/>
          <a:lstStyle/>
          <a:p>
            <a:pPr algn="ctr"/>
            <a:r>
              <a:rPr lang="ru-RU" dirty="0" smtClean="0">
                <a:latin typeface="Arial Narrow" panose="020B0606020202030204" pitchFamily="34" charset="0"/>
              </a:rPr>
              <a:t>Структура </a:t>
            </a:r>
            <a:r>
              <a:rPr lang="ru-RU" dirty="0" err="1" smtClean="0">
                <a:latin typeface="Arial Narrow" panose="020B0606020202030204" pitchFamily="34" charset="0"/>
              </a:rPr>
              <a:t>росстата</a:t>
            </a:r>
            <a:endParaRPr lang="ru-RU" dirty="0">
              <a:latin typeface="Arial Narrow" panose="020B0606020202030204" pitchFamily="34" charset="0"/>
            </a:endParaRPr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4063122"/>
              </p:ext>
            </p:extLst>
          </p:nvPr>
        </p:nvGraphicFramePr>
        <p:xfrm>
          <a:off x="685800" y="1097280"/>
          <a:ext cx="11028145" cy="5303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886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3513" y="375385"/>
            <a:ext cx="11155680" cy="615054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i="1" dirty="0" smtClean="0"/>
              <a:t>Федеральная служба государственной статистики благодаря широкому наличию управлений полностью контролирует и курирует при помощи подведомственных учреждений и организаций необходимую информационную базу по всей территории Российской Федерации тем самым, обеспечивая руководство и население страны достоверными фактами.</a:t>
            </a:r>
          </a:p>
          <a:p>
            <a:pPr algn="just"/>
            <a:r>
              <a:rPr lang="ru-RU" sz="2400" i="1" dirty="0" smtClean="0"/>
              <a:t>Помимо информационной деятельности, Росстат полностью руководит числовыми данными для планирования работ на различные промежутки времени в сферах экономического, политического, жизнеобеспечивающего и других, для развития страны.</a:t>
            </a:r>
          </a:p>
          <a:p>
            <a:pPr algn="just"/>
            <a:r>
              <a:rPr lang="ru-RU" sz="2400" i="1" dirty="0" smtClean="0"/>
              <a:t>Все информационные системы Федеральной службы государственной статистики являются открытыми для населения и могут быть использованы для руководителей регионов в целях реализации необходимых проектов, которые являются значимыми для регионов в различных сферах в настоящее время (урбанизация малозаселенных регионов, расширение сельскохозяйственных угодий, развитие современных систем здравоохранения и других)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139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1" y="0"/>
            <a:ext cx="10131425" cy="3649133"/>
          </a:xfrm>
        </p:spPr>
        <p:txBody>
          <a:bodyPr>
            <a:normAutofit/>
          </a:bodyPr>
          <a:lstStyle/>
          <a:p>
            <a:pPr algn="just"/>
            <a:r>
              <a:rPr lang="ru-RU" sz="2400" i="1" dirty="0" smtClean="0"/>
              <a:t>Росстат является органом, который полностью обеспечивает все необходимые структуры государства информацией для его развития. Постараемся рассмотреть деятельность Федеральной службы статистики на примере самого известного управления организацией переписей и сплошных исследований, а именно такого пункта как Всероссийская перепись населения.</a:t>
            </a:r>
            <a:endParaRPr lang="ru-RU" sz="24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048" y="2910413"/>
            <a:ext cx="5756977" cy="38229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16" y="3243714"/>
            <a:ext cx="4912803" cy="3364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1714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29" y="136074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reflection blurRad="6350" stA="50000" endA="300" endPos="55000" dir="5400000" sy="-100000" algn="bl" rotWithShape="0"/>
          </a:effectLst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Всероссийская перепись населения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23854" y="3429000"/>
            <a:ext cx="70553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9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Перепись населения является основным видом деятельности Росстата. Именно благодаря ей, руководство страны может наглядно представить, какой процент населения является работоспособным, какой процент нуждается в социальной поддержке, какие профессии наиболее значимы для определенных регионов и многое другое</a:t>
            </a:r>
            <a:endParaRPr lang="ru-RU" sz="2000" b="1" i="1" dirty="0">
              <a:solidFill>
                <a:schemeClr val="tx1">
                  <a:lumMod val="9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50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82341"/>
            <a:ext cx="10131425" cy="920817"/>
          </a:xfrm>
        </p:spPr>
        <p:txBody>
          <a:bodyPr/>
          <a:lstStyle/>
          <a:p>
            <a:pPr algn="ctr"/>
            <a:r>
              <a:rPr lang="ru-RU" b="1" dirty="0" smtClean="0">
                <a:latin typeface="Arial Narrow" panose="020B0606020202030204" pitchFamily="34" charset="0"/>
              </a:rPr>
              <a:t>Всероссийская перепись населения</a:t>
            </a:r>
            <a:endParaRPr lang="ru-RU" b="1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453415"/>
            <a:ext cx="10131425" cy="5149515"/>
          </a:xfrm>
        </p:spPr>
        <p:txBody>
          <a:bodyPr>
            <a:normAutofit/>
          </a:bodyPr>
          <a:lstStyle/>
          <a:p>
            <a:pPr algn="just"/>
            <a:r>
              <a:rPr lang="ru-RU" i="1" dirty="0"/>
              <a:t>Всероссийская перепись </a:t>
            </a:r>
            <a:r>
              <a:rPr lang="ru-RU" i="1" dirty="0" smtClean="0"/>
              <a:t>населения — </a:t>
            </a:r>
            <a:r>
              <a:rPr lang="ru-RU" i="1" dirty="0"/>
              <a:t>мероприятие, проводимое на всей территории Российской Федерации по единой государственной статистической методологии в целях получения обобщённых демографических, экономических и социальных сведений. Организатором переписи является Федеральная служба государственной статистики</a:t>
            </a:r>
            <a:r>
              <a:rPr lang="ru-RU" i="1" dirty="0" smtClean="0"/>
              <a:t>.</a:t>
            </a:r>
          </a:p>
          <a:p>
            <a:pPr algn="just"/>
            <a:r>
              <a:rPr lang="ru-RU" i="1" dirty="0"/>
              <a:t>Всероссийская перепись населения является основным источником формирования официальной статистической информации, касающейся численности и структуры населения, его распределения по территории Российской Федерации в сочетании с социально - экономическими характеристиками, национальным и языковым составом населения, его образовательным уровнем с целью определения перспектив социально-экономического развития страны.</a:t>
            </a:r>
          </a:p>
          <a:p>
            <a:pPr algn="just"/>
            <a:r>
              <a:rPr lang="ru-RU" i="1" dirty="0"/>
              <a:t>Данные переписи населения уникальны, их невозможно получить при текущем учете или использовании данных административных источников. Информация о численности и составе населения необходимы для формирования бюджетов всех уровней, на их основе производится расчет параметров социально-экономического развития России и ее регионов. В связи с этим требуется регулярное обновления информации о населении.</a:t>
            </a:r>
            <a:endParaRPr lang="ru-RU" i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33431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7635" y="356135"/>
            <a:ext cx="11386686" cy="6208294"/>
          </a:xfrm>
        </p:spPr>
        <p:txBody>
          <a:bodyPr>
            <a:normAutofit/>
          </a:bodyPr>
          <a:lstStyle/>
          <a:p>
            <a:pPr algn="just"/>
            <a:r>
              <a:rPr lang="ru-RU" sz="2400" i="1" dirty="0"/>
              <a:t>В соответствии со статьей 3 Федерального закона «О Всероссийской переписи населения» Всероссийская перепись населения проводится не реже чем один раз в десять лет.</a:t>
            </a:r>
          </a:p>
          <a:p>
            <a:pPr algn="just"/>
            <a:r>
              <a:rPr lang="ru-RU" sz="2400" i="1" dirty="0"/>
              <a:t>Срок проведения Всероссийской переписи населения представляет собой период, в течение которого осуществляется сбор сведений о населении. Дата Всероссийской переписи населения представляет собой момент (год, месяц, день и час), на который осуществляются сбор сведений о населении и его учет. Срок проведения и дата Всероссийской переписи населения устанавливаются Правительством Российской Федерации.</a:t>
            </a:r>
          </a:p>
          <a:p>
            <a:pPr algn="just"/>
            <a:r>
              <a:rPr lang="ru-RU" sz="2400" i="1" dirty="0"/>
              <a:t>ООН тоже рекомендует странам проводить перепись населения один раз в 10 лет. И в большинстве развитых стран мира придерживаются этого правила.</a:t>
            </a:r>
          </a:p>
          <a:p>
            <a:pPr algn="just"/>
            <a:r>
              <a:rPr lang="ru-RU" sz="2400" i="1" dirty="0"/>
              <a:t>Дело в том, что десять лет – это как раз такой период, за который успевает подрасти и выйти во взрослую жизнь новое поколение. Кроме того, большинство государственных программ развития стран рассчитаны на десять лет, и итоги переписи отражают их результаты.</a:t>
            </a:r>
          </a:p>
        </p:txBody>
      </p:sp>
    </p:spTree>
    <p:extLst>
      <p:ext uri="{BB962C8B-B14F-4D97-AF65-F5344CB8AC3E}">
        <p14:creationId xmlns:p14="http://schemas.microsoft.com/office/powerpoint/2010/main" val="190810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TC103457452[[fn=Небесный]]</Template>
  <TotalTime>127</TotalTime>
  <Words>1484</Words>
  <Application>Microsoft Office PowerPoint</Application>
  <PresentationFormat>Широкоэкранный</PresentationFormat>
  <Paragraphs>59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Arabic Typesetting</vt:lpstr>
      <vt:lpstr>Arial</vt:lpstr>
      <vt:lpstr>Arial Narrow</vt:lpstr>
      <vt:lpstr>Calibri</vt:lpstr>
      <vt:lpstr>Calibri Light</vt:lpstr>
      <vt:lpstr>Небеса</vt:lpstr>
      <vt:lpstr>Федеральная служба государственной статистики</vt:lpstr>
      <vt:lpstr>Общие понятия о федеральной службе государственной статистики российской федерации</vt:lpstr>
      <vt:lpstr>Цели и задачи росстата</vt:lpstr>
      <vt:lpstr>Структура росстата</vt:lpstr>
      <vt:lpstr>Презентация PowerPoint</vt:lpstr>
      <vt:lpstr>Презентация PowerPoint</vt:lpstr>
      <vt:lpstr>Всероссийская перепись населения</vt:lpstr>
      <vt:lpstr>Всероссийская перепись населения</vt:lpstr>
      <vt:lpstr>Презентация PowerPoint</vt:lpstr>
      <vt:lpstr>Презентация PowerPoint</vt:lpstr>
      <vt:lpstr>Как происходит обработка информации переписных листов?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Федеральная служба государственной статистики</dc:title>
  <dc:creator>ШУБИНЫХ СЕМЬЯ</dc:creator>
  <cp:lastModifiedBy>юзер</cp:lastModifiedBy>
  <cp:revision>15</cp:revision>
  <dcterms:created xsi:type="dcterms:W3CDTF">2013-03-24T17:55:21Z</dcterms:created>
  <dcterms:modified xsi:type="dcterms:W3CDTF">2017-10-20T17:14:21Z</dcterms:modified>
</cp:coreProperties>
</file>