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69" r:id="rId1"/>
  </p:sldMasterIdLst>
  <p:sldIdLst>
    <p:sldId id="256" r:id="rId2"/>
    <p:sldId id="262" r:id="rId3"/>
    <p:sldId id="257" r:id="rId4"/>
    <p:sldId id="274" r:id="rId5"/>
    <p:sldId id="261" r:id="rId6"/>
    <p:sldId id="258" r:id="rId7"/>
    <p:sldId id="260" r:id="rId8"/>
    <p:sldId id="275" r:id="rId9"/>
    <p:sldId id="259" r:id="rId10"/>
    <p:sldId id="271" r:id="rId11"/>
    <p:sldId id="27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a:srgbClr val="FFFF00"/>
    <a:srgbClr val="FF3300"/>
    <a:srgbClr val="FF99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10/20/2017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3907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6907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10/20/2017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11668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10/20/2017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58559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10/20/2017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6306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33596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45526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00659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10/20/2017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29555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8790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10/20/2017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27373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2682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06593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95489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9061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19593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5162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FFC000"/>
            </a:gs>
            <a:gs pos="0">
              <a:srgbClr val="FF3300"/>
            </a:gs>
            <a:gs pos="49000">
              <a:srgbClr val="FFFF00"/>
            </a:gs>
            <a:gs pos="72000">
              <a:srgbClr val="CCFF33"/>
            </a:gs>
            <a:gs pos="100000">
              <a:schemeClr val="accent1">
                <a:lumMod val="60000"/>
                <a:lumOff val="40000"/>
              </a:schemeClr>
            </a:gs>
          </a:gsLst>
          <a:lin ang="5400000" scaled="1"/>
          <a:tileRect/>
        </a:gradFill>
        <a:effectLst/>
      </p:bgPr>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10/20/2017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03292852"/>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09535" y="1833384"/>
            <a:ext cx="11482465" cy="2233530"/>
          </a:xfrm>
        </p:spPr>
        <p:txBody>
          <a:bodyPr>
            <a:noAutofit/>
          </a:bodyPr>
          <a:lstStyle/>
          <a:p>
            <a:pPr algn="ctr">
              <a:lnSpc>
                <a:spcPct val="150000"/>
              </a:lnSpc>
            </a:pPr>
            <a:r>
              <a:rPr lang="ru-RU" sz="4000" b="1" dirty="0">
                <a:solidFill>
                  <a:srgbClr val="002060"/>
                </a:solidFill>
                <a:latin typeface="Georgia" panose="02040502050405020303" pitchFamily="18" charset="0"/>
              </a:rPr>
              <a:t>«</a:t>
            </a:r>
            <a:r>
              <a:rPr lang="ru-RU" sz="4000" b="1" dirty="0" err="1">
                <a:solidFill>
                  <a:srgbClr val="002060"/>
                </a:solidFill>
                <a:latin typeface="Georgia" panose="02040502050405020303" pitchFamily="18" charset="0"/>
              </a:rPr>
              <a:t>Лэпбук</a:t>
            </a:r>
            <a:r>
              <a:rPr lang="ru-RU" sz="4000" b="1" dirty="0">
                <a:solidFill>
                  <a:srgbClr val="002060"/>
                </a:solidFill>
                <a:latin typeface="Georgia" panose="02040502050405020303" pitchFamily="18" charset="0"/>
              </a:rPr>
              <a:t> </a:t>
            </a:r>
            <a:r>
              <a:rPr lang="ru-RU" sz="4000" b="1" dirty="0" smtClean="0">
                <a:solidFill>
                  <a:srgbClr val="002060"/>
                </a:solidFill>
                <a:latin typeface="Georgia" panose="02040502050405020303" pitchFamily="18" charset="0"/>
              </a:rPr>
              <a:t>-</a:t>
            </a:r>
            <a:br>
              <a:rPr lang="ru-RU" sz="4000" b="1" dirty="0" smtClean="0">
                <a:solidFill>
                  <a:srgbClr val="002060"/>
                </a:solidFill>
                <a:latin typeface="Georgia" panose="02040502050405020303" pitchFamily="18" charset="0"/>
              </a:rPr>
            </a:br>
            <a:r>
              <a:rPr lang="ru-RU" sz="4000" b="1" dirty="0" smtClean="0">
                <a:solidFill>
                  <a:srgbClr val="002060"/>
                </a:solidFill>
                <a:latin typeface="Georgia" panose="02040502050405020303" pitchFamily="18" charset="0"/>
              </a:rPr>
              <a:t>средство </a:t>
            </a:r>
            <a:r>
              <a:rPr lang="ru-RU" sz="4000" b="1" dirty="0">
                <a:solidFill>
                  <a:srgbClr val="002060"/>
                </a:solidFill>
                <a:latin typeface="Georgia" panose="02040502050405020303" pitchFamily="18" charset="0"/>
              </a:rPr>
              <a:t>обучения </a:t>
            </a:r>
            <a:r>
              <a:rPr lang="ru-RU" sz="4000" b="1" dirty="0" smtClean="0">
                <a:solidFill>
                  <a:srgbClr val="002060"/>
                </a:solidFill>
                <a:latin typeface="Georgia" panose="02040502050405020303" pitchFamily="18" charset="0"/>
              </a:rPr>
              <a:t>дошкольников»</a:t>
            </a:r>
            <a:endParaRPr lang="ru-RU" sz="4000" b="1" dirty="0">
              <a:solidFill>
                <a:srgbClr val="002060"/>
              </a:solidFill>
              <a:latin typeface="Georgia" panose="02040502050405020303" pitchFamily="18" charset="0"/>
            </a:endParaRPr>
          </a:p>
        </p:txBody>
      </p:sp>
      <p:sp>
        <p:nvSpPr>
          <p:cNvPr id="3" name="Подзаголовок 2"/>
          <p:cNvSpPr>
            <a:spLocks noGrp="1"/>
          </p:cNvSpPr>
          <p:nvPr>
            <p:ph type="subTitle" idx="1"/>
          </p:nvPr>
        </p:nvSpPr>
        <p:spPr>
          <a:xfrm>
            <a:off x="2375941" y="4591571"/>
            <a:ext cx="9448800" cy="1764259"/>
          </a:xfrm>
        </p:spPr>
        <p:txBody>
          <a:bodyPr>
            <a:normAutofit/>
          </a:bodyPr>
          <a:lstStyle/>
          <a:p>
            <a:pPr algn="r"/>
            <a:r>
              <a:rPr lang="ru-RU" dirty="0" smtClean="0">
                <a:solidFill>
                  <a:schemeClr val="bg1"/>
                </a:solidFill>
              </a:rPr>
              <a:t>Подготовила </a:t>
            </a:r>
          </a:p>
          <a:p>
            <a:pPr algn="r"/>
            <a:r>
              <a:rPr lang="ru-RU" dirty="0" smtClean="0">
                <a:solidFill>
                  <a:schemeClr val="bg1"/>
                </a:solidFill>
              </a:rPr>
              <a:t>Воспитатель 1 </a:t>
            </a:r>
            <a:r>
              <a:rPr lang="ru-RU" dirty="0" err="1" smtClean="0">
                <a:solidFill>
                  <a:schemeClr val="bg1"/>
                </a:solidFill>
              </a:rPr>
              <a:t>кв.категории</a:t>
            </a:r>
            <a:r>
              <a:rPr lang="ru-RU" dirty="0" smtClean="0">
                <a:solidFill>
                  <a:schemeClr val="bg1"/>
                </a:solidFill>
              </a:rPr>
              <a:t> д/о «Аленький цветочек»</a:t>
            </a:r>
          </a:p>
          <a:p>
            <a:pPr algn="r"/>
            <a:r>
              <a:rPr lang="ru-RU" dirty="0" smtClean="0">
                <a:solidFill>
                  <a:schemeClr val="bg1"/>
                </a:solidFill>
              </a:rPr>
              <a:t>Сергеева Лидия Сергеевна</a:t>
            </a:r>
            <a:endParaRPr lang="ru-RU" dirty="0">
              <a:solidFill>
                <a:schemeClr val="bg1"/>
              </a:solidFill>
            </a:endParaRPr>
          </a:p>
        </p:txBody>
      </p:sp>
    </p:spTree>
    <p:extLst>
      <p:ext uri="{BB962C8B-B14F-4D97-AF65-F5344CB8AC3E}">
        <p14:creationId xmlns:p14="http://schemas.microsoft.com/office/powerpoint/2010/main" val="17539363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74558" y="1030816"/>
            <a:ext cx="11017772" cy="5632311"/>
          </a:xfrm>
          <a:prstGeom prst="rect">
            <a:avLst/>
          </a:prstGeom>
        </p:spPr>
        <p:txBody>
          <a:bodyPr wrap="square">
            <a:spAutoFit/>
          </a:bodyPr>
          <a:lstStyle/>
          <a:p>
            <a:r>
              <a:rPr lang="ru-RU" sz="3600" dirty="0">
                <a:solidFill>
                  <a:srgbClr val="002060"/>
                </a:solidFill>
                <a:latin typeface="Monotype Corsiva" panose="03010101010201010101" pitchFamily="66" charset="0"/>
              </a:rPr>
              <a:t>«Внедрение инноваций в работу дошкольного учреждения  является важным условием  реформирования  и  совершенствования  системы дошкольного образования. Развитие детского сада  не может осуществляться иначе, чем через освоение нововведений,  новшеств, при этом содержание образования должно ориентироваться на индивидуальность каждого ребенка, его личностный рост, развитие способностей».</a:t>
            </a:r>
          </a:p>
          <a:p>
            <a:endParaRPr lang="ru-RU" sz="3600" dirty="0"/>
          </a:p>
          <a:p>
            <a:pPr algn="r"/>
            <a:r>
              <a:rPr lang="ru-RU" sz="3600" dirty="0">
                <a:solidFill>
                  <a:srgbClr val="002060"/>
                </a:solidFill>
              </a:rPr>
              <a:t> </a:t>
            </a:r>
            <a:r>
              <a:rPr lang="ru-RU" sz="2800" dirty="0">
                <a:solidFill>
                  <a:srgbClr val="002060"/>
                </a:solidFill>
              </a:rPr>
              <a:t>К.Ю. Белая</a:t>
            </a:r>
          </a:p>
        </p:txBody>
      </p:sp>
    </p:spTree>
    <p:extLst>
      <p:ext uri="{BB962C8B-B14F-4D97-AF65-F5344CB8AC3E}">
        <p14:creationId xmlns:p14="http://schemas.microsoft.com/office/powerpoint/2010/main" val="1027863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1260" y="3282720"/>
            <a:ext cx="8610600" cy="1293028"/>
          </a:xfrm>
        </p:spPr>
        <p:txBody>
          <a:bodyPr>
            <a:normAutofit/>
          </a:bodyPr>
          <a:lstStyle/>
          <a:p>
            <a:pPr algn="ctr"/>
            <a:r>
              <a:rPr lang="ru-RU" sz="3200" b="1" dirty="0" smtClean="0">
                <a:solidFill>
                  <a:srgbClr val="002060"/>
                </a:solidFill>
                <a:latin typeface="Georgia" panose="02040502050405020303" pitchFamily="18" charset="0"/>
              </a:rPr>
              <a:t>Спасибо за внимание</a:t>
            </a:r>
            <a:endParaRPr lang="ru-RU" sz="3200" b="1" dirty="0">
              <a:solidFill>
                <a:srgbClr val="002060"/>
              </a:solidFill>
              <a:latin typeface="Georgia" panose="02040502050405020303" pitchFamily="18" charset="0"/>
            </a:endParaRPr>
          </a:p>
        </p:txBody>
      </p:sp>
    </p:spTree>
    <p:extLst>
      <p:ext uri="{BB962C8B-B14F-4D97-AF65-F5344CB8AC3E}">
        <p14:creationId xmlns:p14="http://schemas.microsoft.com/office/powerpoint/2010/main" val="2221710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9370" y="1618938"/>
            <a:ext cx="10747948" cy="2677656"/>
          </a:xfrm>
          <a:prstGeom prst="rect">
            <a:avLst/>
          </a:prstGeom>
        </p:spPr>
        <p:txBody>
          <a:bodyPr wrap="square">
            <a:spAutoFit/>
          </a:bodyPr>
          <a:lstStyle/>
          <a:p>
            <a:r>
              <a:rPr lang="ru-RU" sz="2800" dirty="0">
                <a:solidFill>
                  <a:srgbClr val="002060"/>
                </a:solidFill>
                <a:latin typeface="Georgia" panose="02040502050405020303" pitchFamily="18" charset="0"/>
              </a:rPr>
              <a:t>Любая инновация представляет собой не что иное, как создание и последующее внедрение принципиально нового компонента, вследствие чего происходят качественные изменения среды. Технология, в свою очередь, является совокупностью различных приемов, которые применяются в том или ином деле, ремесле или искусстве. </a:t>
            </a:r>
          </a:p>
        </p:txBody>
      </p:sp>
    </p:spTree>
    <p:extLst>
      <p:ext uri="{BB962C8B-B14F-4D97-AF65-F5344CB8AC3E}">
        <p14:creationId xmlns:p14="http://schemas.microsoft.com/office/powerpoint/2010/main" val="1197256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9745" y="1396115"/>
            <a:ext cx="11647356" cy="4401205"/>
          </a:xfrm>
          <a:prstGeom prst="rect">
            <a:avLst/>
          </a:prstGeom>
        </p:spPr>
        <p:txBody>
          <a:bodyPr wrap="square">
            <a:spAutoFit/>
          </a:bodyPr>
          <a:lstStyle/>
          <a:p>
            <a:r>
              <a:rPr lang="ru-RU" sz="2800" dirty="0">
                <a:solidFill>
                  <a:srgbClr val="002060"/>
                </a:solidFill>
                <a:latin typeface="Georgia" panose="02040502050405020303" pitchFamily="18" charset="0"/>
              </a:rPr>
              <a:t>Что такое </a:t>
            </a:r>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a:t>
            </a:r>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a:t>
            </a:r>
            <a:r>
              <a:rPr lang="ru-RU" sz="2800" dirty="0" err="1">
                <a:solidFill>
                  <a:srgbClr val="002060"/>
                </a:solidFill>
                <a:latin typeface="Georgia" panose="02040502050405020303" pitchFamily="18" charset="0"/>
              </a:rPr>
              <a:t>lap</a:t>
            </a:r>
            <a:r>
              <a:rPr lang="ru-RU" sz="2800" dirty="0">
                <a:solidFill>
                  <a:srgbClr val="002060"/>
                </a:solidFill>
                <a:latin typeface="Georgia" panose="02040502050405020303" pitchFamily="18" charset="0"/>
              </a:rPr>
              <a:t> </a:t>
            </a:r>
            <a:r>
              <a:rPr lang="ru-RU" sz="2800" dirty="0" err="1">
                <a:solidFill>
                  <a:srgbClr val="002060"/>
                </a:solidFill>
                <a:latin typeface="Georgia" panose="02040502050405020303" pitchFamily="18" charset="0"/>
              </a:rPr>
              <a:t>book</a:t>
            </a:r>
            <a:r>
              <a:rPr lang="ru-RU" sz="2800" dirty="0">
                <a:solidFill>
                  <a:srgbClr val="002060"/>
                </a:solidFill>
                <a:latin typeface="Georgia" panose="02040502050405020303" pitchFamily="18" charset="0"/>
              </a:rPr>
              <a:t>), как можно заметить из названия, – изобретение зарубежное, пришло к нам из Америки. Придумано оно как средство обучения детей, точнее, способ организации учебного материала. </a:t>
            </a:r>
            <a:r>
              <a:rPr lang="ru-RU" sz="2800" dirty="0" smtClean="0">
                <a:solidFill>
                  <a:srgbClr val="002060"/>
                </a:solidFill>
                <a:latin typeface="Georgia" panose="02040502050405020303" pitchFamily="18" charset="0"/>
              </a:rPr>
              <a:t>Его </a:t>
            </a:r>
            <a:r>
              <a:rPr lang="ru-RU" sz="2800" dirty="0">
                <a:solidFill>
                  <a:srgbClr val="002060"/>
                </a:solidFill>
                <a:latin typeface="Georgia" panose="02040502050405020303" pitchFamily="18" charset="0"/>
              </a:rPr>
              <a:t>еще называют тематическая или интерактивная папка - это самодельная бумажная книжечка с кармашками, дверками, окошками, подвижными деталями</a:t>
            </a:r>
            <a:r>
              <a:rPr lang="ru-RU" sz="2800" dirty="0" smtClean="0">
                <a:solidFill>
                  <a:srgbClr val="002060"/>
                </a:solidFill>
                <a:latin typeface="Georgia" panose="02040502050405020303" pitchFamily="18" charset="0"/>
              </a:rPr>
              <a:t>.</a:t>
            </a:r>
            <a:endParaRPr lang="en-US" sz="2800" dirty="0" smtClean="0">
              <a:solidFill>
                <a:srgbClr val="002060"/>
              </a:solidFill>
              <a:latin typeface="Georgia" panose="02040502050405020303" pitchFamily="18" charset="0"/>
            </a:endParaRPr>
          </a:p>
          <a:p>
            <a:r>
              <a:rPr lang="ru-RU" sz="2800" dirty="0">
                <a:solidFill>
                  <a:srgbClr val="002060"/>
                </a:solidFill>
                <a:latin typeface="Georgia" panose="02040502050405020303" pitchFamily="18" charset="0"/>
              </a:rPr>
              <a:t>Также </a:t>
            </a:r>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обязательно включает в себя различные творческие задания.</a:t>
            </a:r>
          </a:p>
          <a:p>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 разновидность метода проекта</a:t>
            </a:r>
          </a:p>
          <a:p>
            <a:endParaRPr lang="ru-RU" sz="2800"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143332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882" y="855638"/>
            <a:ext cx="11902190" cy="4832092"/>
          </a:xfrm>
          <a:prstGeom prst="rect">
            <a:avLst/>
          </a:prstGeom>
        </p:spPr>
        <p:txBody>
          <a:bodyPr wrap="square">
            <a:spAutoFit/>
          </a:bodyPr>
          <a:lstStyle/>
          <a:p>
            <a:r>
              <a:rPr lang="ru-RU" sz="2800" dirty="0" err="1">
                <a:solidFill>
                  <a:srgbClr val="002060"/>
                </a:solidFill>
                <a:latin typeface="Georgia" panose="02040502050405020303" pitchFamily="18" charset="0"/>
              </a:rPr>
              <a:t>Лепбук</a:t>
            </a:r>
            <a:r>
              <a:rPr lang="ru-RU" sz="2800" dirty="0">
                <a:solidFill>
                  <a:srgbClr val="002060"/>
                </a:solidFill>
                <a:latin typeface="Georgia" panose="02040502050405020303" pitchFamily="18" charset="0"/>
              </a:rPr>
              <a:t> отвечает требованиям ФГОС ДО к предметно-развивающей среде</a:t>
            </a:r>
            <a:r>
              <a:rPr lang="ru-RU" sz="2800" dirty="0" smtClean="0">
                <a:solidFill>
                  <a:srgbClr val="002060"/>
                </a:solidFill>
                <a:latin typeface="Georgia" panose="02040502050405020303" pitchFamily="18" charset="0"/>
              </a:rPr>
              <a:t>:</a:t>
            </a:r>
          </a:p>
          <a:p>
            <a:pPr marL="457200" indent="-457200">
              <a:buFont typeface="Wingdings" panose="05000000000000000000" pitchFamily="2" charset="2"/>
              <a:buChar char="Ø"/>
            </a:pPr>
            <a:r>
              <a:rPr lang="ru-RU" sz="2800" dirty="0" smtClean="0">
                <a:solidFill>
                  <a:srgbClr val="002060"/>
                </a:solidFill>
                <a:latin typeface="Georgia" panose="02040502050405020303" pitchFamily="18" charset="0"/>
              </a:rPr>
              <a:t> </a:t>
            </a:r>
            <a:r>
              <a:rPr lang="ru-RU" sz="2800" dirty="0">
                <a:solidFill>
                  <a:srgbClr val="002060"/>
                </a:solidFill>
                <a:latin typeface="Georgia" panose="02040502050405020303" pitchFamily="18" charset="0"/>
              </a:rPr>
              <a:t>информативен; </a:t>
            </a:r>
            <a:endParaRPr lang="ru-RU" sz="2800" dirty="0" smtClean="0">
              <a:solidFill>
                <a:srgbClr val="002060"/>
              </a:solidFill>
              <a:latin typeface="Georgia" panose="02040502050405020303" pitchFamily="18" charset="0"/>
            </a:endParaRPr>
          </a:p>
          <a:p>
            <a:pPr marL="457200" indent="-457200">
              <a:buFont typeface="Wingdings" panose="05000000000000000000" pitchFamily="2" charset="2"/>
              <a:buChar char="Ø"/>
            </a:pPr>
            <a:r>
              <a:rPr lang="ru-RU" sz="2800" dirty="0" err="1" smtClean="0">
                <a:solidFill>
                  <a:srgbClr val="002060"/>
                </a:solidFill>
                <a:latin typeface="Georgia" panose="02040502050405020303" pitchFamily="18" charset="0"/>
              </a:rPr>
              <a:t>полифункционален</a:t>
            </a:r>
            <a:r>
              <a:rPr lang="ru-RU" sz="2800" dirty="0">
                <a:solidFill>
                  <a:srgbClr val="002060"/>
                </a:solidFill>
                <a:latin typeface="Georgia" panose="02040502050405020303" pitchFamily="18" charset="0"/>
              </a:rPr>
              <a:t>: способствует развитию творчества, воображения. </a:t>
            </a:r>
            <a:r>
              <a:rPr lang="ru-RU" sz="2800" dirty="0" smtClean="0">
                <a:solidFill>
                  <a:srgbClr val="002060"/>
                </a:solidFill>
                <a:latin typeface="Georgia" panose="02040502050405020303" pitchFamily="18" charset="0"/>
              </a:rPr>
              <a:t>Пригоден </a:t>
            </a:r>
            <a:r>
              <a:rPr lang="ru-RU" sz="2800" dirty="0">
                <a:solidFill>
                  <a:srgbClr val="002060"/>
                </a:solidFill>
                <a:latin typeface="Georgia" panose="02040502050405020303" pitchFamily="18" charset="0"/>
              </a:rPr>
              <a:t>к использованию одновременно группой детей (в том числе с участием взрослого как играющего партнера); </a:t>
            </a:r>
            <a:endParaRPr lang="ru-RU" sz="2800" dirty="0" smtClean="0">
              <a:solidFill>
                <a:srgbClr val="002060"/>
              </a:solidFill>
              <a:latin typeface="Georgia" panose="02040502050405020303" pitchFamily="18" charset="0"/>
            </a:endParaRPr>
          </a:p>
          <a:p>
            <a:r>
              <a:rPr lang="ru-RU" sz="2800" dirty="0" smtClean="0">
                <a:solidFill>
                  <a:srgbClr val="002060"/>
                </a:solidFill>
                <a:latin typeface="Georgia" panose="02040502050405020303" pitchFamily="18" charset="0"/>
              </a:rPr>
              <a:t>     обладает </a:t>
            </a:r>
            <a:r>
              <a:rPr lang="ru-RU" sz="2800" dirty="0">
                <a:solidFill>
                  <a:srgbClr val="002060"/>
                </a:solidFill>
                <a:latin typeface="Georgia" panose="02040502050405020303" pitchFamily="18" charset="0"/>
              </a:rPr>
              <a:t>дидактическими свойствами; </a:t>
            </a:r>
            <a:r>
              <a:rPr lang="ru-RU" sz="2800" dirty="0" smtClean="0">
                <a:solidFill>
                  <a:srgbClr val="002060"/>
                </a:solidFill>
                <a:latin typeface="Georgia" panose="02040502050405020303" pitchFamily="18" charset="0"/>
              </a:rPr>
              <a:t>приобщает ребёнка </a:t>
            </a:r>
            <a:r>
              <a:rPr lang="ru-RU" sz="2800" dirty="0">
                <a:solidFill>
                  <a:srgbClr val="002060"/>
                </a:solidFill>
                <a:latin typeface="Georgia" panose="02040502050405020303" pitchFamily="18" charset="0"/>
              </a:rPr>
              <a:t>к миру искусства; </a:t>
            </a:r>
            <a:endParaRPr lang="ru-RU" sz="2800" dirty="0" smtClean="0">
              <a:solidFill>
                <a:srgbClr val="002060"/>
              </a:solidFill>
              <a:latin typeface="Georgia" panose="02040502050405020303" pitchFamily="18" charset="0"/>
            </a:endParaRPr>
          </a:p>
          <a:p>
            <a:pPr marL="457200" indent="-457200">
              <a:buFont typeface="Wingdings" panose="05000000000000000000" pitchFamily="2" charset="2"/>
              <a:buChar char="Ø"/>
            </a:pPr>
            <a:r>
              <a:rPr lang="ru-RU" sz="2800" dirty="0" smtClean="0">
                <a:solidFill>
                  <a:srgbClr val="002060"/>
                </a:solidFill>
                <a:latin typeface="Georgia" panose="02040502050405020303" pitchFamily="18" charset="0"/>
              </a:rPr>
              <a:t>вариативен  (несколько </a:t>
            </a:r>
            <a:r>
              <a:rPr lang="ru-RU" sz="2800" dirty="0">
                <a:solidFill>
                  <a:srgbClr val="002060"/>
                </a:solidFill>
                <a:latin typeface="Georgia" panose="02040502050405020303" pitchFamily="18" charset="0"/>
              </a:rPr>
              <a:t>вариантов использования каждой его части); его </a:t>
            </a:r>
            <a:r>
              <a:rPr lang="ru-RU" sz="2800" dirty="0" smtClean="0">
                <a:solidFill>
                  <a:srgbClr val="002060"/>
                </a:solidFill>
                <a:latin typeface="Georgia" panose="02040502050405020303" pitchFamily="18" charset="0"/>
              </a:rPr>
              <a:t>содержание </a:t>
            </a:r>
            <a:r>
              <a:rPr lang="ru-RU" sz="2800" dirty="0">
                <a:solidFill>
                  <a:srgbClr val="002060"/>
                </a:solidFill>
                <a:latin typeface="Georgia" panose="02040502050405020303" pitchFamily="18" charset="0"/>
              </a:rPr>
              <a:t>доступно детям дошкольного возраста; обеспечивает </a:t>
            </a:r>
            <a:r>
              <a:rPr lang="ru-RU" sz="2800" dirty="0" smtClean="0">
                <a:solidFill>
                  <a:srgbClr val="002060"/>
                </a:solidFill>
                <a:latin typeface="Georgia" panose="02040502050405020303" pitchFamily="18" charset="0"/>
              </a:rPr>
              <a:t>развитие любой деятельности дошкольника.</a:t>
            </a:r>
            <a:endParaRPr lang="ru-RU" sz="2800" dirty="0">
              <a:solidFill>
                <a:srgbClr val="002060"/>
              </a:solidFill>
              <a:latin typeface="Georgia" panose="02040502050405020303" pitchFamily="18" charset="0"/>
            </a:endParaRPr>
          </a:p>
        </p:txBody>
      </p:sp>
    </p:spTree>
    <p:extLst>
      <p:ext uri="{BB962C8B-B14F-4D97-AF65-F5344CB8AC3E}">
        <p14:creationId xmlns:p14="http://schemas.microsoft.com/office/powerpoint/2010/main" val="1920447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4636" y="949166"/>
            <a:ext cx="11227633" cy="5262979"/>
          </a:xfrm>
          <a:prstGeom prst="rect">
            <a:avLst/>
          </a:prstGeom>
        </p:spPr>
        <p:txBody>
          <a:bodyPr wrap="square">
            <a:spAutoFit/>
          </a:bodyPr>
          <a:lstStyle/>
          <a:p>
            <a:r>
              <a:rPr lang="ru-RU" sz="2800" dirty="0">
                <a:solidFill>
                  <a:srgbClr val="002060"/>
                </a:solidFill>
                <a:latin typeface="Georgia" panose="02040502050405020303" pitchFamily="18" charset="0"/>
              </a:rPr>
              <a:t>Задачи:</a:t>
            </a:r>
          </a:p>
          <a:p>
            <a:endParaRPr lang="ru-RU" sz="2800" dirty="0">
              <a:solidFill>
                <a:srgbClr val="002060"/>
              </a:solidFill>
              <a:latin typeface="Georgia" panose="02040502050405020303" pitchFamily="18" charset="0"/>
            </a:endParaRPr>
          </a:p>
          <a:p>
            <a:r>
              <a:rPr lang="ru-RU" sz="2800" dirty="0">
                <a:solidFill>
                  <a:srgbClr val="002060"/>
                </a:solidFill>
                <a:latin typeface="Georgia" panose="02040502050405020303" pitchFamily="18" charset="0"/>
              </a:rPr>
              <a:t>1. Воспитывать умение активно взаимодействовать со сверстниками и взрослыми, участвовать в совместной деятельности.</a:t>
            </a:r>
          </a:p>
          <a:p>
            <a:r>
              <a:rPr lang="ru-RU" sz="2800" dirty="0">
                <a:solidFill>
                  <a:srgbClr val="002060"/>
                </a:solidFill>
                <a:latin typeface="Georgia" panose="02040502050405020303" pitchFamily="18" charset="0"/>
              </a:rPr>
              <a:t>2.  Развивать  познавательную  активность,  самостоятельность, инициативность.</a:t>
            </a:r>
          </a:p>
          <a:p>
            <a:r>
              <a:rPr lang="ru-RU" sz="2800" dirty="0">
                <a:solidFill>
                  <a:srgbClr val="002060"/>
                </a:solidFill>
                <a:latin typeface="Georgia" panose="02040502050405020303" pitchFamily="18" charset="0"/>
              </a:rPr>
              <a:t>3.  Способствовать  развитию  мыслительных  процессов  (анализа, синтеза, логического мышления).</a:t>
            </a:r>
          </a:p>
          <a:p>
            <a:r>
              <a:rPr lang="ru-RU" sz="2800" dirty="0">
                <a:solidFill>
                  <a:srgbClr val="002060"/>
                </a:solidFill>
                <a:latin typeface="Georgia" panose="02040502050405020303" pitchFamily="18" charset="0"/>
              </a:rPr>
              <a:t>4.  Содействовать  лучшему  пониманию  и  запоминанию  изучаемого материала и применению полученного опыта в новых жизненных ситуациях.</a:t>
            </a:r>
          </a:p>
        </p:txBody>
      </p:sp>
    </p:spTree>
    <p:extLst>
      <p:ext uri="{BB962C8B-B14F-4D97-AF65-F5344CB8AC3E}">
        <p14:creationId xmlns:p14="http://schemas.microsoft.com/office/powerpoint/2010/main" val="3805952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4814" y="0"/>
            <a:ext cx="11797260" cy="6678751"/>
          </a:xfrm>
          <a:prstGeom prst="rect">
            <a:avLst/>
          </a:prstGeom>
        </p:spPr>
        <p:txBody>
          <a:bodyPr wrap="square">
            <a:spAutoFit/>
          </a:bodyPr>
          <a:lstStyle/>
          <a:p>
            <a:pPr algn="ctr"/>
            <a:r>
              <a:rPr lang="ru-RU" sz="3200" b="1" dirty="0">
                <a:ln w="0"/>
                <a:solidFill>
                  <a:srgbClr val="002060"/>
                </a:solidFill>
                <a:effectLst>
                  <a:outerShdw blurRad="38100" dist="19050" dir="2700000" algn="tl" rotWithShape="0">
                    <a:schemeClr val="dk1">
                      <a:alpha val="40000"/>
                    </a:schemeClr>
                  </a:outerShdw>
                </a:effectLst>
                <a:latin typeface="Georgia" panose="02040502050405020303" pitchFamily="18" charset="0"/>
              </a:rPr>
              <a:t>Зачем нужен </a:t>
            </a:r>
            <a:r>
              <a:rPr lang="ru-RU" sz="3200" b="1" dirty="0" err="1">
                <a:ln w="0"/>
                <a:solidFill>
                  <a:srgbClr val="002060"/>
                </a:solidFill>
                <a:effectLst>
                  <a:outerShdw blurRad="38100" dist="19050" dir="2700000" algn="tl" rotWithShape="0">
                    <a:schemeClr val="dk1">
                      <a:alpha val="40000"/>
                    </a:schemeClr>
                  </a:outerShdw>
                </a:effectLst>
                <a:latin typeface="Georgia" panose="02040502050405020303" pitchFamily="18" charset="0"/>
              </a:rPr>
              <a:t>лэпбук</a:t>
            </a:r>
            <a:r>
              <a:rPr lang="ru-RU" sz="3200" b="1" dirty="0">
                <a:ln w="0"/>
                <a:solidFill>
                  <a:srgbClr val="002060"/>
                </a:solidFill>
                <a:effectLst>
                  <a:outerShdw blurRad="38100" dist="19050" dir="2700000" algn="tl" rotWithShape="0">
                    <a:schemeClr val="dk1">
                      <a:alpha val="40000"/>
                    </a:schemeClr>
                  </a:outerShdw>
                </a:effectLst>
                <a:latin typeface="Georgia" panose="02040502050405020303" pitchFamily="18" charset="0"/>
              </a:rPr>
              <a:t> </a:t>
            </a:r>
            <a:r>
              <a:rPr lang="ru-RU" sz="3200" b="1" dirty="0" smtClean="0">
                <a:ln w="0"/>
                <a:solidFill>
                  <a:srgbClr val="002060"/>
                </a:solidFill>
                <a:effectLst>
                  <a:outerShdw blurRad="38100" dist="19050" dir="2700000" algn="tl" rotWithShape="0">
                    <a:schemeClr val="dk1">
                      <a:alpha val="40000"/>
                    </a:schemeClr>
                  </a:outerShdw>
                </a:effectLst>
                <a:latin typeface="Georgia" panose="02040502050405020303" pitchFamily="18" charset="0"/>
              </a:rPr>
              <a:t>?</a:t>
            </a:r>
          </a:p>
          <a:p>
            <a:endParaRPr lang="ru-RU" sz="3200" dirty="0" smtClean="0">
              <a:solidFill>
                <a:srgbClr val="002060"/>
              </a:solidFill>
              <a:latin typeface="Georgia" panose="02040502050405020303" pitchFamily="18" charset="0"/>
            </a:endParaRPr>
          </a:p>
          <a:p>
            <a:pPr marL="457200" indent="-457200">
              <a:buFont typeface="Wingdings" panose="05000000000000000000" pitchFamily="2" charset="2"/>
              <a:buChar char="ü"/>
            </a:pPr>
            <a:r>
              <a:rPr lang="ru-RU" sz="2800" dirty="0" smtClean="0">
                <a:solidFill>
                  <a:srgbClr val="002060"/>
                </a:solidFill>
                <a:latin typeface="Georgia" panose="02040502050405020303" pitchFamily="18" charset="0"/>
              </a:rPr>
              <a:t>Он </a:t>
            </a:r>
            <a:r>
              <a:rPr lang="ru-RU" sz="2800" dirty="0">
                <a:solidFill>
                  <a:srgbClr val="002060"/>
                </a:solidFill>
                <a:latin typeface="Georgia" panose="02040502050405020303" pitchFamily="18" charset="0"/>
              </a:rPr>
              <a:t>помогает ребенку по своему желанию организовать информацию по изучаемой теме и лучше понять и запомнить </a:t>
            </a:r>
            <a:r>
              <a:rPr lang="ru-RU" sz="2800" dirty="0" smtClean="0">
                <a:solidFill>
                  <a:srgbClr val="002060"/>
                </a:solidFill>
                <a:latin typeface="Georgia" panose="02040502050405020303" pitchFamily="18" charset="0"/>
              </a:rPr>
              <a:t>материал.</a:t>
            </a:r>
          </a:p>
          <a:p>
            <a:pPr marL="457200" indent="-457200">
              <a:buFont typeface="Wingdings" panose="05000000000000000000" pitchFamily="2" charset="2"/>
              <a:buChar char="ü"/>
            </a:pPr>
            <a:r>
              <a:rPr lang="ru-RU" sz="2800" dirty="0" smtClean="0">
                <a:solidFill>
                  <a:srgbClr val="002060"/>
                </a:solidFill>
                <a:latin typeface="Georgia" panose="02040502050405020303" pitchFamily="18" charset="0"/>
              </a:rPr>
              <a:t> </a:t>
            </a:r>
            <a:r>
              <a:rPr lang="ru-RU" sz="2800" dirty="0">
                <a:solidFill>
                  <a:srgbClr val="002060"/>
                </a:solidFill>
                <a:latin typeface="Georgia" panose="02040502050405020303" pitchFamily="18" charset="0"/>
              </a:rPr>
              <a:t>Это отличный способ для повторения </a:t>
            </a:r>
            <a:r>
              <a:rPr lang="ru-RU" sz="2800" dirty="0" smtClean="0">
                <a:solidFill>
                  <a:srgbClr val="002060"/>
                </a:solidFill>
                <a:latin typeface="Georgia" panose="02040502050405020303" pitchFamily="18" charset="0"/>
              </a:rPr>
              <a:t>пройденного. </a:t>
            </a:r>
            <a:r>
              <a:rPr lang="ru-RU" sz="2800" dirty="0">
                <a:solidFill>
                  <a:srgbClr val="002060"/>
                </a:solidFill>
                <a:latin typeface="Georgia" panose="02040502050405020303" pitchFamily="18" charset="0"/>
              </a:rPr>
              <a:t>Поможет закрепить и систематизировать изученный </a:t>
            </a:r>
            <a:r>
              <a:rPr lang="ru-RU" sz="2800" dirty="0" smtClean="0">
                <a:solidFill>
                  <a:srgbClr val="002060"/>
                </a:solidFill>
                <a:latin typeface="Georgia" panose="02040502050405020303" pitchFamily="18" charset="0"/>
              </a:rPr>
              <a:t>материал.</a:t>
            </a:r>
          </a:p>
          <a:p>
            <a:pPr marL="457200" indent="-457200">
              <a:buFont typeface="Wingdings" panose="05000000000000000000" pitchFamily="2" charset="2"/>
              <a:buChar char="ü"/>
            </a:pPr>
            <a:r>
              <a:rPr lang="ru-RU" sz="2800" dirty="0" smtClean="0">
                <a:solidFill>
                  <a:srgbClr val="002060"/>
                </a:solidFill>
                <a:latin typeface="Georgia" panose="02040502050405020303" pitchFamily="18" charset="0"/>
              </a:rPr>
              <a:t> </a:t>
            </a:r>
            <a:r>
              <a:rPr lang="ru-RU" sz="2800" dirty="0">
                <a:solidFill>
                  <a:srgbClr val="002060"/>
                </a:solidFill>
                <a:latin typeface="Georgia" panose="02040502050405020303" pitchFamily="18" charset="0"/>
              </a:rPr>
              <a:t>Ребенок научится самостоятельно собирать и организовывать информацию. </a:t>
            </a:r>
            <a:endParaRPr lang="ru-RU" sz="2800" dirty="0" smtClean="0">
              <a:solidFill>
                <a:srgbClr val="002060"/>
              </a:solidFill>
              <a:latin typeface="Georgia" panose="02040502050405020303" pitchFamily="18" charset="0"/>
            </a:endParaRPr>
          </a:p>
          <a:p>
            <a:pPr marL="457200" indent="-457200">
              <a:buFont typeface="Wingdings" panose="05000000000000000000" pitchFamily="2" charset="2"/>
              <a:buChar char="ü"/>
            </a:pPr>
            <a:r>
              <a:rPr lang="ru-RU" sz="2800" dirty="0" smtClean="0">
                <a:solidFill>
                  <a:srgbClr val="002060"/>
                </a:solidFill>
                <a:latin typeface="Georgia" panose="02040502050405020303" pitchFamily="18" charset="0"/>
              </a:rPr>
              <a:t>Повторять </a:t>
            </a:r>
            <a:r>
              <a:rPr lang="ru-RU" sz="2800" dirty="0">
                <a:solidFill>
                  <a:srgbClr val="002060"/>
                </a:solidFill>
                <a:latin typeface="Georgia" panose="02040502050405020303" pitchFamily="18" charset="0"/>
              </a:rPr>
              <a:t>пройденное в игровой форме проще и приятнее. В процессе творчества ребенок усваивает навыки подбора и систематизации информации. В будущем это очень пригодится, особенно в период, когда обучением придется заниматься самостоятельно. </a:t>
            </a:r>
            <a:endParaRPr lang="ru-RU" sz="2800" dirty="0" smtClean="0">
              <a:solidFill>
                <a:srgbClr val="002060"/>
              </a:solidFill>
              <a:latin typeface="Georgia" panose="02040502050405020303" pitchFamily="18" charset="0"/>
            </a:endParaRPr>
          </a:p>
          <a:p>
            <a:pPr marL="457200" indent="-457200">
              <a:buFont typeface="Wingdings" panose="05000000000000000000" pitchFamily="2" charset="2"/>
              <a:buChar char="ü"/>
            </a:pPr>
            <a:r>
              <a:rPr lang="ru-RU" sz="2800" dirty="0" smtClean="0">
                <a:solidFill>
                  <a:srgbClr val="002060"/>
                </a:solidFill>
                <a:latin typeface="Georgia" panose="02040502050405020303" pitchFamily="18" charset="0"/>
              </a:rPr>
              <a:t>Ну </a:t>
            </a:r>
            <a:r>
              <a:rPr lang="ru-RU" sz="2800" dirty="0">
                <a:solidFill>
                  <a:srgbClr val="002060"/>
                </a:solidFill>
                <a:latin typeface="Georgia" panose="02040502050405020303" pitchFamily="18" charset="0"/>
              </a:rPr>
              <a:t>и, наконец, это просто безумно увлекательно! </a:t>
            </a:r>
          </a:p>
        </p:txBody>
      </p:sp>
    </p:spTree>
    <p:extLst>
      <p:ext uri="{BB962C8B-B14F-4D97-AF65-F5344CB8AC3E}">
        <p14:creationId xmlns:p14="http://schemas.microsoft.com/office/powerpoint/2010/main" val="2858000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823" y="1824495"/>
            <a:ext cx="11677337" cy="3539430"/>
          </a:xfrm>
          <a:prstGeom prst="rect">
            <a:avLst/>
          </a:prstGeom>
        </p:spPr>
        <p:txBody>
          <a:bodyPr wrap="square">
            <a:spAutoFit/>
          </a:bodyPr>
          <a:lstStyle/>
          <a:p>
            <a:r>
              <a:rPr lang="ru-RU" sz="2800" dirty="0" smtClean="0">
                <a:solidFill>
                  <a:srgbClr val="002060"/>
                </a:solidFill>
                <a:latin typeface="Georgia" panose="02040502050405020303" pitchFamily="18" charset="0"/>
              </a:rPr>
              <a:t>Тема </a:t>
            </a:r>
            <a:r>
              <a:rPr lang="ru-RU" sz="2800" dirty="0">
                <a:solidFill>
                  <a:srgbClr val="002060"/>
                </a:solidFill>
                <a:latin typeface="Georgia" panose="02040502050405020303" pitchFamily="18" charset="0"/>
              </a:rPr>
              <a:t>для папки может быть совершенно любой, как и ее сложность. Но лучше всего получаются </a:t>
            </a:r>
            <a:r>
              <a:rPr lang="ru-RU" sz="2800" dirty="0" err="1">
                <a:solidFill>
                  <a:srgbClr val="002060"/>
                </a:solidFill>
                <a:latin typeface="Georgia" panose="02040502050405020303" pitchFamily="18" charset="0"/>
              </a:rPr>
              <a:t>лепбуки</a:t>
            </a:r>
            <a:r>
              <a:rPr lang="ru-RU" sz="2800" dirty="0">
                <a:solidFill>
                  <a:srgbClr val="002060"/>
                </a:solidFill>
                <a:latin typeface="Georgia" panose="02040502050405020303" pitchFamily="18" charset="0"/>
              </a:rPr>
              <a:t> на </a:t>
            </a:r>
            <a:r>
              <a:rPr lang="ru-RU" sz="2800" dirty="0" smtClean="0">
                <a:solidFill>
                  <a:srgbClr val="002060"/>
                </a:solidFill>
                <a:latin typeface="Georgia" panose="02040502050405020303" pitchFamily="18" charset="0"/>
              </a:rPr>
              <a:t>частные</a:t>
            </a:r>
            <a:r>
              <a:rPr lang="ru-RU" sz="2800" dirty="0">
                <a:solidFill>
                  <a:srgbClr val="002060"/>
                </a:solidFill>
                <a:latin typeface="Georgia" panose="02040502050405020303" pitchFamily="18" charset="0"/>
              </a:rPr>
              <a:t>, а не на общие темы. </a:t>
            </a:r>
            <a:endParaRPr lang="ru-RU" sz="2800" dirty="0" smtClean="0">
              <a:solidFill>
                <a:srgbClr val="002060"/>
              </a:solidFill>
              <a:latin typeface="Georgia" panose="02040502050405020303" pitchFamily="18" charset="0"/>
            </a:endParaRPr>
          </a:p>
          <a:p>
            <a:r>
              <a:rPr lang="ru-RU" sz="2800" dirty="0">
                <a:solidFill>
                  <a:srgbClr val="002060"/>
                </a:solidFill>
                <a:latin typeface="Georgia" panose="02040502050405020303" pitchFamily="18" charset="0"/>
              </a:rPr>
              <a:t>План </a:t>
            </a:r>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 это не просто книжка с картинками. Это учебное пособие. Поэтому надо продумать, что он должен включать в себя, чтобы полностью раскрыть тему. А для этого нужен план того, что вы хотите в этой папке рассказать. </a:t>
            </a:r>
            <a:endParaRPr lang="ru-RU" sz="2800" dirty="0" smtClean="0">
              <a:solidFill>
                <a:srgbClr val="002060"/>
              </a:solidFill>
              <a:latin typeface="Georgia" panose="02040502050405020303" pitchFamily="18" charset="0"/>
            </a:endParaRPr>
          </a:p>
          <a:p>
            <a:endParaRPr lang="ru-RU" sz="2800" dirty="0"/>
          </a:p>
        </p:txBody>
      </p:sp>
    </p:spTree>
    <p:extLst>
      <p:ext uri="{BB962C8B-B14F-4D97-AF65-F5344CB8AC3E}">
        <p14:creationId xmlns:p14="http://schemas.microsoft.com/office/powerpoint/2010/main" val="2299824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832423"/>
            <a:ext cx="11887200" cy="4832092"/>
          </a:xfrm>
          <a:prstGeom prst="rect">
            <a:avLst/>
          </a:prstGeom>
        </p:spPr>
        <p:txBody>
          <a:bodyPr wrap="square">
            <a:spAutoFit/>
          </a:bodyPr>
          <a:lstStyle/>
          <a:p>
            <a:pPr algn="ctr"/>
            <a:r>
              <a:rPr lang="ru-RU" sz="2800" dirty="0">
                <a:solidFill>
                  <a:srgbClr val="002060"/>
                </a:solidFill>
                <a:latin typeface="Georgia" panose="02040502050405020303" pitchFamily="18" charset="0"/>
              </a:rPr>
              <a:t>С чего начать создание </a:t>
            </a:r>
            <a:r>
              <a:rPr lang="ru-RU" sz="2800" dirty="0" err="1">
                <a:solidFill>
                  <a:srgbClr val="002060"/>
                </a:solidFill>
                <a:latin typeface="Georgia" panose="02040502050405020303" pitchFamily="18" charset="0"/>
              </a:rPr>
              <a:t>лэпбука</a:t>
            </a:r>
            <a:r>
              <a:rPr lang="ru-RU" sz="2800" dirty="0">
                <a:solidFill>
                  <a:srgbClr val="002060"/>
                </a:solidFill>
                <a:latin typeface="Georgia" panose="02040502050405020303" pitchFamily="18" charset="0"/>
              </a:rPr>
              <a:t>?</a:t>
            </a:r>
          </a:p>
          <a:p>
            <a:endParaRPr lang="ru-RU" sz="2800" dirty="0">
              <a:solidFill>
                <a:srgbClr val="002060"/>
              </a:solidFill>
              <a:latin typeface="Georgia" panose="02040502050405020303" pitchFamily="18" charset="0"/>
            </a:endParaRPr>
          </a:p>
          <a:p>
            <a:pPr marL="457200" indent="-457200">
              <a:buAutoNum type="arabicPeriod"/>
            </a:pPr>
            <a:r>
              <a:rPr lang="ru-RU" sz="2800" dirty="0" smtClean="0">
                <a:solidFill>
                  <a:srgbClr val="002060"/>
                </a:solidFill>
                <a:latin typeface="Georgia" panose="02040502050405020303" pitchFamily="18" charset="0"/>
              </a:rPr>
              <a:t>Определитесь </a:t>
            </a:r>
            <a:r>
              <a:rPr lang="ru-RU" sz="2800" dirty="0">
                <a:solidFill>
                  <a:srgbClr val="002060"/>
                </a:solidFill>
                <a:latin typeface="Georgia" panose="02040502050405020303" pitchFamily="18" charset="0"/>
              </a:rPr>
              <a:t>с темой будущего </a:t>
            </a:r>
            <a:r>
              <a:rPr lang="ru-RU" sz="2800" dirty="0" err="1">
                <a:solidFill>
                  <a:srgbClr val="002060"/>
                </a:solidFill>
                <a:latin typeface="Georgia" panose="02040502050405020303" pitchFamily="18" charset="0"/>
              </a:rPr>
              <a:t>лэпбука</a:t>
            </a:r>
            <a:r>
              <a:rPr lang="ru-RU" sz="2800" dirty="0">
                <a:solidFill>
                  <a:srgbClr val="002060"/>
                </a:solidFill>
                <a:latin typeface="Georgia" panose="02040502050405020303" pitchFamily="18" charset="0"/>
              </a:rPr>
              <a:t>. Тема может быть любая  - вулканы, насекомые, планеты, композиторы, художники, фильмы, страны, исторические события. Можно взять за основу какое-либо литературное произведение и комплексно изучить несколько тем. </a:t>
            </a:r>
            <a:endParaRPr lang="ru-RU" sz="2800" dirty="0" smtClean="0">
              <a:solidFill>
                <a:srgbClr val="002060"/>
              </a:solidFill>
              <a:latin typeface="Georgia" panose="02040502050405020303" pitchFamily="18" charset="0"/>
            </a:endParaRPr>
          </a:p>
          <a:p>
            <a:pPr marL="457200" indent="-457200">
              <a:buAutoNum type="arabicPeriod"/>
            </a:pPr>
            <a:r>
              <a:rPr lang="ru-RU" sz="2800" dirty="0" smtClean="0">
                <a:solidFill>
                  <a:srgbClr val="002060"/>
                </a:solidFill>
                <a:latin typeface="Georgia" panose="02040502050405020303" pitchFamily="18" charset="0"/>
              </a:rPr>
              <a:t>После </a:t>
            </a:r>
            <a:r>
              <a:rPr lang="ru-RU" sz="2800" dirty="0">
                <a:solidFill>
                  <a:srgbClr val="002060"/>
                </a:solidFill>
                <a:latin typeface="Georgia" panose="02040502050405020303" pitchFamily="18" charset="0"/>
              </a:rPr>
              <a:t>того, как вы определились с темой, составьте план будущего </a:t>
            </a:r>
            <a:r>
              <a:rPr lang="ru-RU" sz="2800" dirty="0" err="1">
                <a:solidFill>
                  <a:srgbClr val="002060"/>
                </a:solidFill>
                <a:latin typeface="Georgia" panose="02040502050405020303" pitchFamily="18" charset="0"/>
              </a:rPr>
              <a:t>лэпбука</a:t>
            </a:r>
            <a:r>
              <a:rPr lang="ru-RU" sz="2800" dirty="0">
                <a:solidFill>
                  <a:srgbClr val="002060"/>
                </a:solidFill>
                <a:latin typeface="Georgia" panose="02040502050405020303" pitchFamily="18" charset="0"/>
              </a:rPr>
              <a:t>, т.е. какие под темы вы хотите раскрыть – это и будет содержание наших мини-книжечек. </a:t>
            </a:r>
            <a:endParaRPr lang="ru-RU" sz="2800" dirty="0" smtClean="0">
              <a:solidFill>
                <a:srgbClr val="002060"/>
              </a:solidFill>
              <a:latin typeface="Georgia" panose="02040502050405020303" pitchFamily="18" charset="0"/>
            </a:endParaRPr>
          </a:p>
          <a:p>
            <a:pPr marL="457200" indent="-457200">
              <a:buAutoNum type="arabicPeriod"/>
            </a:pPr>
            <a:r>
              <a:rPr lang="ru-RU" sz="2800" dirty="0" smtClean="0">
                <a:solidFill>
                  <a:srgbClr val="002060"/>
                </a:solidFill>
                <a:latin typeface="Georgia" panose="02040502050405020303" pitchFamily="18" charset="0"/>
              </a:rPr>
              <a:t>Для </a:t>
            </a:r>
            <a:r>
              <a:rPr lang="ru-RU" sz="2800" dirty="0">
                <a:solidFill>
                  <a:srgbClr val="002060"/>
                </a:solidFill>
                <a:latin typeface="Georgia" panose="02040502050405020303" pitchFamily="18" charset="0"/>
              </a:rPr>
              <a:t>каждой темы выберите подходящий конверт, книжку или какую-нибудь открывающуюся коробочку  и т.д.</a:t>
            </a:r>
          </a:p>
        </p:txBody>
      </p:sp>
    </p:spTree>
    <p:extLst>
      <p:ext uri="{BB962C8B-B14F-4D97-AF65-F5344CB8AC3E}">
        <p14:creationId xmlns:p14="http://schemas.microsoft.com/office/powerpoint/2010/main" val="1352797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9810" y="1371840"/>
            <a:ext cx="11512445" cy="4401205"/>
          </a:xfrm>
          <a:prstGeom prst="rect">
            <a:avLst/>
          </a:prstGeom>
        </p:spPr>
        <p:txBody>
          <a:bodyPr wrap="square">
            <a:spAutoFit/>
          </a:bodyPr>
          <a:lstStyle/>
          <a:p>
            <a:r>
              <a:rPr lang="ru-RU" sz="2800" dirty="0" err="1">
                <a:solidFill>
                  <a:srgbClr val="002060"/>
                </a:solidFill>
                <a:latin typeface="Georgia" panose="02040502050405020303" pitchFamily="18" charset="0"/>
              </a:rPr>
              <a:t>Лэпбук</a:t>
            </a:r>
            <a:r>
              <a:rPr lang="ru-RU" sz="2800" dirty="0">
                <a:solidFill>
                  <a:srgbClr val="002060"/>
                </a:solidFill>
                <a:latin typeface="Georgia" panose="02040502050405020303" pitchFamily="18" charset="0"/>
              </a:rPr>
              <a:t> состоит из папки формата </a:t>
            </a:r>
            <a:r>
              <a:rPr lang="ru-RU" sz="2800" dirty="0" smtClean="0">
                <a:solidFill>
                  <a:srgbClr val="002060"/>
                </a:solidFill>
                <a:latin typeface="Georgia" panose="02040502050405020303" pitchFamily="18" charset="0"/>
              </a:rPr>
              <a:t>А4 или А3</a:t>
            </a:r>
            <a:r>
              <a:rPr lang="ru-RU" sz="2800" dirty="0">
                <a:solidFill>
                  <a:srgbClr val="002060"/>
                </a:solidFill>
                <a:latin typeface="Georgia" panose="02040502050405020303" pitchFamily="18" charset="0"/>
              </a:rPr>
              <a:t>, в которую вклеиваются кармашки, книжки-раскладушки, окошки и другие детали с наглядной информацией. </a:t>
            </a:r>
            <a:endParaRPr lang="ru-RU" sz="2800" dirty="0" smtClean="0">
              <a:solidFill>
                <a:srgbClr val="002060"/>
              </a:solidFill>
              <a:latin typeface="Georgia" panose="02040502050405020303" pitchFamily="18" charset="0"/>
            </a:endParaRPr>
          </a:p>
          <a:p>
            <a:endParaRPr lang="ru-RU" sz="2800" dirty="0" smtClean="0">
              <a:solidFill>
                <a:srgbClr val="002060"/>
              </a:solidFill>
              <a:latin typeface="Georgia" panose="02040502050405020303" pitchFamily="18" charset="0"/>
            </a:endParaRPr>
          </a:p>
          <a:p>
            <a:r>
              <a:rPr lang="ru-RU" sz="2800" b="1" i="1" dirty="0" smtClean="0">
                <a:solidFill>
                  <a:srgbClr val="002060"/>
                </a:solidFill>
                <a:latin typeface="Georgia" panose="02040502050405020303" pitchFamily="18" charset="0"/>
              </a:rPr>
              <a:t>Что </a:t>
            </a:r>
            <a:r>
              <a:rPr lang="ru-RU" sz="2800" b="1" i="1" dirty="0">
                <a:solidFill>
                  <a:srgbClr val="002060"/>
                </a:solidFill>
                <a:latin typeface="Georgia" panose="02040502050405020303" pitchFamily="18" charset="0"/>
              </a:rPr>
              <a:t>вам понадобится: </a:t>
            </a:r>
            <a:endParaRPr lang="ru-RU" sz="2800" b="1" i="1" dirty="0" smtClean="0">
              <a:solidFill>
                <a:srgbClr val="002060"/>
              </a:solidFill>
              <a:latin typeface="Georgia" panose="02040502050405020303" pitchFamily="18" charset="0"/>
            </a:endParaRPr>
          </a:p>
          <a:p>
            <a:pPr marL="457200" indent="-457200">
              <a:buFont typeface="Arial" panose="020B0604020202020204" pitchFamily="34" charset="0"/>
              <a:buChar char="•"/>
            </a:pPr>
            <a:r>
              <a:rPr lang="ru-RU" sz="2800" dirty="0" smtClean="0">
                <a:solidFill>
                  <a:srgbClr val="002060"/>
                </a:solidFill>
                <a:latin typeface="Georgia" panose="02040502050405020303" pitchFamily="18" charset="0"/>
              </a:rPr>
              <a:t>распечатанные </a:t>
            </a:r>
            <a:r>
              <a:rPr lang="ru-RU" sz="2800" dirty="0">
                <a:solidFill>
                  <a:srgbClr val="002060"/>
                </a:solidFill>
                <a:latin typeface="Georgia" panose="02040502050405020303" pitchFamily="18" charset="0"/>
              </a:rPr>
              <a:t>шаблоны </a:t>
            </a:r>
            <a:r>
              <a:rPr lang="ru-RU" sz="2800" dirty="0" err="1" smtClean="0">
                <a:solidFill>
                  <a:srgbClr val="002060"/>
                </a:solidFill>
                <a:latin typeface="Georgia" panose="02040502050405020303" pitchFamily="18" charset="0"/>
              </a:rPr>
              <a:t>лэпбука</a:t>
            </a:r>
            <a:r>
              <a:rPr lang="ru-RU" sz="2800" dirty="0" smtClean="0">
                <a:solidFill>
                  <a:srgbClr val="002060"/>
                </a:solidFill>
                <a:latin typeface="Georgia" panose="02040502050405020303" pitchFamily="18" charset="0"/>
              </a:rPr>
              <a:t>,</a:t>
            </a:r>
          </a:p>
          <a:p>
            <a:pPr marL="457200" indent="-457200">
              <a:buFont typeface="Arial" panose="020B0604020202020204" pitchFamily="34" charset="0"/>
              <a:buChar char="•"/>
            </a:pPr>
            <a:r>
              <a:rPr lang="ru-RU" sz="2800" dirty="0" smtClean="0">
                <a:solidFill>
                  <a:srgbClr val="002060"/>
                </a:solidFill>
                <a:latin typeface="Georgia" panose="02040502050405020303" pitchFamily="18" charset="0"/>
              </a:rPr>
              <a:t>лист </a:t>
            </a:r>
            <a:r>
              <a:rPr lang="ru-RU" sz="2800" dirty="0">
                <a:solidFill>
                  <a:srgbClr val="002060"/>
                </a:solidFill>
                <a:latin typeface="Georgia" panose="02040502050405020303" pitchFamily="18" charset="0"/>
              </a:rPr>
              <a:t>плотной бумаги формата А3 или </a:t>
            </a:r>
            <a:r>
              <a:rPr lang="ru-RU" sz="2800" dirty="0" smtClean="0">
                <a:solidFill>
                  <a:srgbClr val="002060"/>
                </a:solidFill>
                <a:latin typeface="Georgia" panose="02040502050405020303" pitchFamily="18" charset="0"/>
              </a:rPr>
              <a:t>А4,</a:t>
            </a:r>
          </a:p>
          <a:p>
            <a:pPr marL="457200" indent="-457200">
              <a:buFont typeface="Arial" panose="020B0604020202020204" pitchFamily="34" charset="0"/>
              <a:buChar char="•"/>
            </a:pPr>
            <a:r>
              <a:rPr lang="ru-RU" sz="2800" dirty="0">
                <a:solidFill>
                  <a:srgbClr val="002060"/>
                </a:solidFill>
                <a:latin typeface="Georgia" panose="02040502050405020303" pitchFamily="18" charset="0"/>
              </a:rPr>
              <a:t>н</a:t>
            </a:r>
            <a:r>
              <a:rPr lang="ru-RU" sz="2800" dirty="0" smtClean="0">
                <a:solidFill>
                  <a:srgbClr val="002060"/>
                </a:solidFill>
                <a:latin typeface="Georgia" panose="02040502050405020303" pitchFamily="18" charset="0"/>
              </a:rPr>
              <a:t>ожницы, клей-карандаш, </a:t>
            </a:r>
            <a:r>
              <a:rPr lang="ru-RU" sz="2800" dirty="0">
                <a:solidFill>
                  <a:srgbClr val="002060"/>
                </a:solidFill>
                <a:latin typeface="Georgia" panose="02040502050405020303" pitchFamily="18" charset="0"/>
              </a:rPr>
              <a:t>цветные карандаши, фломастеры, разноцветные </a:t>
            </a:r>
            <a:r>
              <a:rPr lang="ru-RU" sz="2800" dirty="0" smtClean="0">
                <a:solidFill>
                  <a:srgbClr val="002060"/>
                </a:solidFill>
                <a:latin typeface="Georgia" panose="02040502050405020303" pitchFamily="18" charset="0"/>
              </a:rPr>
              <a:t>ручки</a:t>
            </a:r>
            <a:r>
              <a:rPr lang="en-US" sz="2800" dirty="0" smtClean="0">
                <a:solidFill>
                  <a:srgbClr val="002060"/>
                </a:solidFill>
                <a:latin typeface="Georgia" panose="02040502050405020303" pitchFamily="18" charset="0"/>
              </a:rPr>
              <a:t>,</a:t>
            </a:r>
            <a:r>
              <a:rPr lang="ru-RU" sz="2800" dirty="0" smtClean="0">
                <a:solidFill>
                  <a:srgbClr val="002060"/>
                </a:solidFill>
                <a:latin typeface="Georgia" panose="02040502050405020303" pitchFamily="18" charset="0"/>
              </a:rPr>
              <a:t> скотч,</a:t>
            </a:r>
          </a:p>
          <a:p>
            <a:pPr marL="457200" indent="-457200">
              <a:buFont typeface="Arial" panose="020B0604020202020204" pitchFamily="34" charset="0"/>
              <a:buChar char="•"/>
            </a:pPr>
            <a:r>
              <a:rPr lang="ru-RU" sz="2800" dirty="0" smtClean="0">
                <a:solidFill>
                  <a:srgbClr val="002060"/>
                </a:solidFill>
                <a:latin typeface="Georgia" panose="02040502050405020303" pitchFamily="18" charset="0"/>
              </a:rPr>
              <a:t>безграничная </a:t>
            </a:r>
            <a:r>
              <a:rPr lang="ru-RU" sz="2800" dirty="0">
                <a:solidFill>
                  <a:srgbClr val="002060"/>
                </a:solidFill>
                <a:latin typeface="Georgia" panose="02040502050405020303" pitchFamily="18" charset="0"/>
              </a:rPr>
              <a:t>фантазия. </a:t>
            </a:r>
          </a:p>
        </p:txBody>
      </p:sp>
    </p:spTree>
    <p:extLst>
      <p:ext uri="{BB962C8B-B14F-4D97-AF65-F5344CB8AC3E}">
        <p14:creationId xmlns:p14="http://schemas.microsoft.com/office/powerpoint/2010/main" val="38083392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0</TotalTime>
  <Words>611</Words>
  <Application>Microsoft Office PowerPoint</Application>
  <PresentationFormat>Широкоэкранный</PresentationFormat>
  <Paragraphs>44</Paragraphs>
  <Slides>11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Century Gothic</vt:lpstr>
      <vt:lpstr>Georgia</vt:lpstr>
      <vt:lpstr>Monotype Corsiva</vt:lpstr>
      <vt:lpstr>Wingdings</vt:lpstr>
      <vt:lpstr>След самолета</vt:lpstr>
      <vt:lpstr>«Лэпбук - средство обучения дошкольников»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2017-10-20T18:19:23Z</dcterms:created>
  <dcterms:modified xsi:type="dcterms:W3CDTF">2017-10-20T18:51:05Z</dcterms:modified>
</cp:coreProperties>
</file>