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1224"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6650895-7F1E-450F-BC67-C61973D6E58A}" type="datetimeFigureOut">
              <a:rPr lang="ru-RU" smtClean="0"/>
              <a:pPr/>
              <a:t>25.05.2017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DB3928-B560-4575-AC9A-9D770441CD9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650895-7F1E-450F-BC67-C61973D6E58A}" type="datetimeFigureOut">
              <a:rPr lang="ru-RU" smtClean="0"/>
              <a:pPr/>
              <a:t>25.05.2017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DB3928-B560-4575-AC9A-9D770441CD9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85728"/>
            <a:ext cx="7772400" cy="2000264"/>
          </a:xfrm>
        </p:spPr>
        <p:txBody>
          <a:bodyPr>
            <a:normAutofit/>
          </a:bodyPr>
          <a:lstStyle/>
          <a:p>
            <a:r>
              <a:rPr lang="ru-RU" sz="2200" b="1" i="1" dirty="0" smtClean="0"/>
              <a:t>Санкт-Петербургское бюджетное профессиональное образовательное учреждение</a:t>
            </a:r>
            <a:r>
              <a:rPr lang="ru-RU" sz="2200" i="1" dirty="0" smtClean="0"/>
              <a:t/>
            </a:r>
            <a:br>
              <a:rPr lang="ru-RU" sz="2200" i="1" dirty="0" smtClean="0"/>
            </a:br>
            <a:r>
              <a:rPr lang="ru-RU" sz="2200" b="1" i="1" dirty="0" smtClean="0"/>
              <a:t>«Ижорский политехнический лицей»</a:t>
            </a:r>
            <a:r>
              <a:rPr lang="ru-RU" i="1" dirty="0" smtClean="0">
                <a:solidFill>
                  <a:schemeClr val="tx1">
                    <a:lumMod val="50000"/>
                    <a:lumOff val="50000"/>
                  </a:schemeClr>
                </a:solidFill>
              </a:rPr>
              <a:t/>
            </a:r>
            <a:br>
              <a:rPr lang="ru-RU" i="1" dirty="0" smtClean="0">
                <a:solidFill>
                  <a:schemeClr val="tx1">
                    <a:lumMod val="50000"/>
                    <a:lumOff val="50000"/>
                  </a:schemeClr>
                </a:solidFill>
              </a:rPr>
            </a:br>
            <a:endParaRPr lang="ru-RU" i="1" dirty="0">
              <a:solidFill>
                <a:schemeClr val="tx1">
                  <a:lumMod val="50000"/>
                  <a:lumOff val="50000"/>
                </a:schemeClr>
              </a:solidFill>
            </a:endParaRPr>
          </a:p>
        </p:txBody>
      </p:sp>
      <p:sp>
        <p:nvSpPr>
          <p:cNvPr id="3" name="Подзаголовок 2"/>
          <p:cNvSpPr>
            <a:spLocks noGrp="1"/>
          </p:cNvSpPr>
          <p:nvPr>
            <p:ph type="subTitle" idx="1"/>
          </p:nvPr>
        </p:nvSpPr>
        <p:spPr>
          <a:xfrm>
            <a:off x="214282" y="1857364"/>
            <a:ext cx="8929718" cy="4786346"/>
          </a:xfrm>
        </p:spPr>
        <p:txBody>
          <a:bodyPr>
            <a:normAutofit/>
          </a:bodyPr>
          <a:lstStyle/>
          <a:p>
            <a:r>
              <a:rPr lang="ru-RU" b="1" dirty="0"/>
              <a:t> </a:t>
            </a:r>
            <a:endParaRPr lang="ru-RU" dirty="0"/>
          </a:p>
          <a:p>
            <a:r>
              <a:rPr lang="ru-RU" sz="1900" b="1" dirty="0">
                <a:solidFill>
                  <a:schemeClr val="tx1"/>
                </a:solidFill>
              </a:rPr>
              <a:t> </a:t>
            </a:r>
            <a:r>
              <a:rPr lang="ru-RU" sz="1900" b="1" i="1" dirty="0" smtClean="0">
                <a:solidFill>
                  <a:schemeClr val="tx1"/>
                </a:solidFill>
              </a:rPr>
              <a:t>Методологическая </a:t>
            </a:r>
            <a:r>
              <a:rPr lang="ru-RU" sz="1900" b="1" i="1" dirty="0">
                <a:solidFill>
                  <a:schemeClr val="tx1"/>
                </a:solidFill>
              </a:rPr>
              <a:t>разработка.</a:t>
            </a:r>
            <a:endParaRPr lang="ru-RU" sz="1900" dirty="0">
              <a:solidFill>
                <a:schemeClr val="tx1"/>
              </a:solidFill>
            </a:endParaRPr>
          </a:p>
          <a:p>
            <a:r>
              <a:rPr lang="ru-RU" sz="1900" b="1" i="1" dirty="0">
                <a:solidFill>
                  <a:schemeClr val="tx1"/>
                </a:solidFill>
              </a:rPr>
              <a:t>Технологическая карта урока английского языка</a:t>
            </a:r>
            <a:endParaRPr lang="ru-RU" sz="1900" dirty="0">
              <a:solidFill>
                <a:schemeClr val="tx1"/>
              </a:solidFill>
            </a:endParaRPr>
          </a:p>
          <a:p>
            <a:r>
              <a:rPr lang="ru-RU" sz="1900" b="1" i="1" dirty="0">
                <a:solidFill>
                  <a:schemeClr val="tx1"/>
                </a:solidFill>
              </a:rPr>
              <a:t>«Знакомство с английской литературой через призму грамматики. «Гамлет. Принц Датский».</a:t>
            </a:r>
            <a:endParaRPr lang="ru-RU" sz="1900" dirty="0">
              <a:solidFill>
                <a:schemeClr val="tx1"/>
              </a:solidFill>
            </a:endParaRPr>
          </a:p>
          <a:p>
            <a:r>
              <a:rPr lang="ru-RU" sz="1900" b="1" i="1" dirty="0">
                <a:solidFill>
                  <a:schemeClr val="tx1"/>
                </a:solidFill>
              </a:rPr>
              <a:t> </a:t>
            </a:r>
            <a:endParaRPr lang="ru-RU" sz="1900" dirty="0">
              <a:solidFill>
                <a:schemeClr val="tx1"/>
              </a:solidFill>
            </a:endParaRPr>
          </a:p>
          <a:p>
            <a:r>
              <a:rPr lang="ru-RU" sz="1900" dirty="0">
                <a:solidFill>
                  <a:schemeClr val="tx1"/>
                </a:solidFill>
              </a:rPr>
              <a:t>Автор:  Синявская Е.А., преподаватель, учитель</a:t>
            </a:r>
          </a:p>
          <a:p>
            <a:r>
              <a:rPr lang="ru-RU" sz="1900" dirty="0">
                <a:solidFill>
                  <a:schemeClr val="tx1"/>
                </a:solidFill>
              </a:rPr>
              <a:t> </a:t>
            </a:r>
            <a:endParaRPr lang="en-US" sz="1900" dirty="0" smtClean="0">
              <a:solidFill>
                <a:schemeClr val="tx1"/>
              </a:solidFill>
            </a:endParaRPr>
          </a:p>
          <a:p>
            <a:endParaRPr lang="ru-RU" sz="1900" dirty="0">
              <a:solidFill>
                <a:schemeClr val="tx1"/>
              </a:solidFill>
            </a:endParaRPr>
          </a:p>
          <a:p>
            <a:r>
              <a:rPr lang="ru-RU" sz="1900" dirty="0">
                <a:solidFill>
                  <a:schemeClr val="tx1"/>
                </a:solidFill>
              </a:rPr>
              <a:t> </a:t>
            </a:r>
          </a:p>
          <a:p>
            <a:r>
              <a:rPr lang="ru-RU" sz="1900" dirty="0">
                <a:solidFill>
                  <a:schemeClr val="tx1"/>
                </a:solidFill>
              </a:rPr>
              <a:t>Санкт-Петербург</a:t>
            </a:r>
          </a:p>
          <a:p>
            <a:r>
              <a:rPr lang="ru-RU" sz="1900" dirty="0">
                <a:solidFill>
                  <a:schemeClr val="tx1"/>
                </a:solidFill>
              </a:rPr>
              <a:t>2017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Екатерина\Documents\ИПЛ\Картинки к Шекспиру\hamlet3.png"/>
          <p:cNvPicPr>
            <a:picLocks noGrp="1" noChangeAspect="1" noChangeArrowheads="1"/>
          </p:cNvPicPr>
          <p:nvPr>
            <p:ph idx="1"/>
          </p:nvPr>
        </p:nvPicPr>
        <p:blipFill>
          <a:blip r:embed="rId2"/>
          <a:srcRect/>
          <a:stretch>
            <a:fillRect/>
          </a:stretch>
        </p:blipFill>
        <p:spPr bwMode="auto">
          <a:xfrm>
            <a:off x="1164231" y="571500"/>
            <a:ext cx="6815537" cy="555466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Екатерина\Documents\ИПЛ\Картинки к Шекспиру\0e747615833d4c0d0316007f5932a5d8.jpg"/>
          <p:cNvPicPr>
            <a:picLocks noGrp="1" noChangeAspect="1" noChangeArrowheads="1"/>
          </p:cNvPicPr>
          <p:nvPr>
            <p:ph idx="1"/>
          </p:nvPr>
        </p:nvPicPr>
        <p:blipFill>
          <a:blip r:embed="rId2"/>
          <a:srcRect/>
          <a:stretch>
            <a:fillRect/>
          </a:stretch>
        </p:blipFill>
        <p:spPr bwMode="auto">
          <a:xfrm>
            <a:off x="652598" y="500063"/>
            <a:ext cx="7838804" cy="56261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Екатерина\Documents\ИПЛ\Картинки к Шекспиру\d512da03b3ab50a151c803560eb32ca4.jpeg"/>
          <p:cNvPicPr>
            <a:picLocks noGrp="1" noChangeAspect="1" noChangeArrowheads="1"/>
          </p:cNvPicPr>
          <p:nvPr>
            <p:ph idx="1"/>
          </p:nvPr>
        </p:nvPicPr>
        <p:blipFill>
          <a:blip r:embed="rId2"/>
          <a:srcRect/>
          <a:stretch>
            <a:fillRect/>
          </a:stretch>
        </p:blipFill>
        <p:spPr bwMode="auto">
          <a:xfrm>
            <a:off x="787400" y="857232"/>
            <a:ext cx="7569200" cy="503159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Екатерина\Documents\ИПЛ\Картинки к Шекспиру\i.jpg"/>
          <p:cNvPicPr>
            <a:picLocks noGrp="1" noChangeAspect="1" noChangeArrowheads="1"/>
          </p:cNvPicPr>
          <p:nvPr>
            <p:ph idx="1"/>
          </p:nvPr>
        </p:nvPicPr>
        <p:blipFill>
          <a:blip r:embed="rId2"/>
          <a:srcRect/>
          <a:stretch>
            <a:fillRect/>
          </a:stretch>
        </p:blipFill>
        <p:spPr bwMode="auto">
          <a:xfrm>
            <a:off x="642910" y="714356"/>
            <a:ext cx="7858180" cy="550072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55000" lnSpcReduction="20000"/>
          </a:bodyPr>
          <a:lstStyle/>
          <a:p>
            <a:pPr>
              <a:buNone/>
            </a:pPr>
            <a:r>
              <a:rPr lang="ru-RU" sz="3600" b="1" dirty="0" smtClean="0"/>
              <a:t>      </a:t>
            </a:r>
            <a:r>
              <a:rPr lang="ru-RU" sz="3600" b="1" u="sng" dirty="0" smtClean="0"/>
              <a:t>Методологическая разработка урока по английскому языку для студентов первого курса.</a:t>
            </a:r>
            <a:endParaRPr lang="ru-RU" sz="3600" u="sng" dirty="0"/>
          </a:p>
          <a:p>
            <a:pPr>
              <a:buNone/>
            </a:pPr>
            <a:endParaRPr lang="ru-RU" dirty="0"/>
          </a:p>
          <a:p>
            <a:pPr>
              <a:buNone/>
            </a:pPr>
            <a:endParaRPr lang="ru-RU" dirty="0"/>
          </a:p>
          <a:p>
            <a:r>
              <a:rPr lang="ru-RU" b="1" dirty="0"/>
              <a:t>Форма организации</a:t>
            </a:r>
            <a:r>
              <a:rPr lang="ru-RU" b="1" dirty="0" smtClean="0"/>
              <a:t>: </a:t>
            </a:r>
            <a:r>
              <a:rPr lang="ru-RU" dirty="0" smtClean="0"/>
              <a:t> урок (длительность урока 45 минут)</a:t>
            </a:r>
            <a:endParaRPr lang="ru-RU" dirty="0"/>
          </a:p>
          <a:p>
            <a:r>
              <a:rPr lang="ru-RU" b="1" dirty="0"/>
              <a:t>Тема:</a:t>
            </a:r>
            <a:r>
              <a:rPr lang="ru-RU" dirty="0"/>
              <a:t> </a:t>
            </a:r>
            <a:r>
              <a:rPr lang="ru-RU" u="sng" dirty="0" smtClean="0"/>
              <a:t>«</a:t>
            </a:r>
            <a:r>
              <a:rPr lang="ru-RU" i="1" u="sng" dirty="0" smtClean="0"/>
              <a:t>Знакомство с английской литературой через призму грамматики. «Гамлет. Принц Датский</a:t>
            </a:r>
            <a:r>
              <a:rPr lang="ru-RU" u="sng" dirty="0" smtClean="0"/>
              <a:t>».  </a:t>
            </a:r>
            <a:r>
              <a:rPr lang="ru-RU" dirty="0" smtClean="0"/>
              <a:t>Выбор темы обусловлен возрастом учеников, а также проявленным интересом к английской литературе, как к составной части мировой культуры.</a:t>
            </a:r>
            <a:endParaRPr lang="ru-RU" dirty="0"/>
          </a:p>
          <a:p>
            <a:r>
              <a:rPr lang="ru-RU" b="1" dirty="0"/>
              <a:t>Цель:</a:t>
            </a:r>
            <a:r>
              <a:rPr lang="ru-RU" dirty="0"/>
              <a:t>  </a:t>
            </a:r>
            <a:r>
              <a:rPr lang="ru-RU" dirty="0" smtClean="0"/>
              <a:t>Формирование грамматических навыков чтения и говорения.</a:t>
            </a:r>
            <a:endParaRPr lang="ru-RU" dirty="0"/>
          </a:p>
          <a:p>
            <a:r>
              <a:rPr lang="ru-RU" b="1" dirty="0" smtClean="0"/>
              <a:t>Задачи</a:t>
            </a:r>
            <a:r>
              <a:rPr lang="ru-RU" b="1" dirty="0"/>
              <a:t>:</a:t>
            </a:r>
            <a:r>
              <a:rPr lang="ru-RU" dirty="0"/>
              <a:t> </a:t>
            </a:r>
          </a:p>
          <a:p>
            <a:pPr lvl="0"/>
            <a:r>
              <a:rPr lang="ru-RU" dirty="0"/>
              <a:t>Познакомить слушателей </a:t>
            </a:r>
            <a:r>
              <a:rPr lang="ru-RU" dirty="0" smtClean="0"/>
              <a:t>с общими фактами из истории английской литературы.</a:t>
            </a:r>
            <a:endParaRPr lang="ru-RU" dirty="0"/>
          </a:p>
          <a:p>
            <a:pPr lvl="0"/>
            <a:r>
              <a:rPr lang="ru-RU" dirty="0" smtClean="0"/>
              <a:t>Научить учащихся работать с текстом и информацией. </a:t>
            </a:r>
            <a:r>
              <a:rPr lang="en-US" dirty="0" smtClean="0"/>
              <a:t>    </a:t>
            </a:r>
            <a:endParaRPr lang="ru-RU" dirty="0" smtClean="0"/>
          </a:p>
          <a:p>
            <a:pPr>
              <a:buNone/>
            </a:pPr>
            <a:r>
              <a:rPr lang="ru-RU" dirty="0" smtClean="0"/>
              <a:t>      Сделать </a:t>
            </a:r>
            <a:r>
              <a:rPr lang="ru-RU" dirty="0"/>
              <a:t>акцент на </a:t>
            </a:r>
            <a:r>
              <a:rPr lang="ru-RU" dirty="0" smtClean="0"/>
              <a:t>морально - нравственном </a:t>
            </a:r>
            <a:r>
              <a:rPr lang="ru-RU" dirty="0"/>
              <a:t>воспитании учащихся.</a:t>
            </a:r>
          </a:p>
          <a:p>
            <a:pPr lvl="0"/>
            <a:r>
              <a:rPr lang="ru-RU" dirty="0"/>
              <a:t>Научить учеников самостоятельному, критическому мышлению.</a:t>
            </a:r>
          </a:p>
          <a:p>
            <a:pPr lvl="0"/>
            <a:r>
              <a:rPr lang="ru-RU" dirty="0"/>
              <a:t>Научить размышлять, опираясь на знание фактов, </a:t>
            </a:r>
            <a:r>
              <a:rPr lang="ru-RU" dirty="0" smtClean="0"/>
              <a:t>делать </a:t>
            </a:r>
            <a:r>
              <a:rPr lang="ru-RU" dirty="0"/>
              <a:t>обоснованные выводы.</a:t>
            </a:r>
          </a:p>
          <a:p>
            <a:pPr lvl="0"/>
            <a:r>
              <a:rPr lang="ru-RU" dirty="0"/>
              <a:t>Принимать самостоятельные, аргументированные решения.</a:t>
            </a:r>
          </a:p>
          <a:p>
            <a:pPr>
              <a:buNone/>
            </a:pPr>
            <a:r>
              <a:rPr lang="ru-RU" dirty="0"/>
              <a:t> </a:t>
            </a:r>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a:bodyPr>
          <a:lstStyle/>
          <a:p>
            <a:pPr>
              <a:buNone/>
            </a:pPr>
            <a:r>
              <a:rPr lang="ru-RU" sz="2000" b="1" dirty="0" smtClean="0"/>
              <a:t>      </a:t>
            </a:r>
            <a:r>
              <a:rPr lang="ru-RU" sz="2000" b="1" u="sng" dirty="0" smtClean="0"/>
              <a:t>Данный </a:t>
            </a:r>
            <a:r>
              <a:rPr lang="ru-RU" sz="2000" b="1" u="sng" dirty="0"/>
              <a:t>урок  направлен на формирование следующих универсальных учебных действий:</a:t>
            </a:r>
            <a:r>
              <a:rPr lang="ru-RU" sz="2000" u="sng" dirty="0"/>
              <a:t> </a:t>
            </a:r>
          </a:p>
          <a:p>
            <a:pPr>
              <a:buNone/>
            </a:pPr>
            <a:endParaRPr lang="ru-RU" sz="2000" dirty="0"/>
          </a:p>
          <a:p>
            <a:r>
              <a:rPr lang="ru-RU" sz="2000" b="1" dirty="0"/>
              <a:t>Личностные:</a:t>
            </a:r>
            <a:r>
              <a:rPr lang="ru-RU" sz="2000" dirty="0"/>
              <a:t> самоопределение, смыслообразование, то есть установление учащимися значения  результатов своей деятельности для удовлетворения своих потребностей, нравственно-эстетическое оценивание материала.</a:t>
            </a:r>
          </a:p>
          <a:p>
            <a:r>
              <a:rPr lang="ru-RU" sz="2000" b="1" dirty="0"/>
              <a:t>Познавательные: </a:t>
            </a:r>
            <a:r>
              <a:rPr lang="ru-RU" sz="2000" dirty="0"/>
              <a:t>работа с информацией </a:t>
            </a:r>
            <a:r>
              <a:rPr lang="ru-RU" sz="2000" dirty="0" smtClean="0"/>
              <a:t>(анализ информации), </a:t>
            </a:r>
            <a:r>
              <a:rPr lang="ru-RU" sz="2000" dirty="0"/>
              <a:t>структурирование знаний, смысловое чтение, а также умение строить сообщения в </a:t>
            </a:r>
            <a:r>
              <a:rPr lang="ru-RU" sz="2000" dirty="0" smtClean="0"/>
              <a:t>письменной форме.</a:t>
            </a:r>
            <a:r>
              <a:rPr lang="ru-RU" sz="2000" dirty="0"/>
              <a:t/>
            </a:r>
            <a:br>
              <a:rPr lang="ru-RU" sz="2000" dirty="0"/>
            </a:br>
            <a:r>
              <a:rPr lang="ru-RU" sz="2000" b="1" dirty="0"/>
              <a:t>Регулятивные</a:t>
            </a:r>
            <a:r>
              <a:rPr lang="ru-RU" sz="2000" dirty="0"/>
              <a:t>:  </a:t>
            </a:r>
            <a:r>
              <a:rPr lang="ru-RU" sz="2000" dirty="0" err="1"/>
              <a:t>целеполагание</a:t>
            </a:r>
            <a:r>
              <a:rPr lang="ru-RU" sz="2000" dirty="0"/>
              <a:t>, умение планировать свои действия в соответствии с поставленной задачей и условиями её реализации, в том числе во внутреннем плане, прогнозирование, контроль, коррекция и оценка.                                                       </a:t>
            </a:r>
          </a:p>
          <a:p>
            <a:r>
              <a:rPr lang="ru-RU" sz="2000" b="1" dirty="0"/>
              <a:t>Коммуникативные</a:t>
            </a:r>
            <a:r>
              <a:rPr lang="ru-RU" sz="2000" dirty="0"/>
              <a:t>: формирование навыков общения со сверстниками и взрослыми, умение выражать свои </a:t>
            </a:r>
            <a:r>
              <a:rPr lang="ru-RU" sz="2000" dirty="0" smtClean="0"/>
              <a:t>мысли</a:t>
            </a:r>
            <a:r>
              <a:rPr lang="ru-RU" sz="2000" dirty="0"/>
              <a:t> </a:t>
            </a:r>
            <a:r>
              <a:rPr lang="ru-RU" sz="2000" dirty="0" smtClean="0"/>
              <a:t>на иностранном языке.</a:t>
            </a: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a:bodyPr>
          <a:lstStyle/>
          <a:p>
            <a:pPr>
              <a:buNone/>
            </a:pPr>
            <a:endParaRPr lang="ru-RU" sz="2000" dirty="0" smtClean="0"/>
          </a:p>
          <a:p>
            <a:pPr>
              <a:buNone/>
            </a:pPr>
            <a:r>
              <a:rPr lang="ru-RU" sz="2000" b="1" u="sng" dirty="0" smtClean="0"/>
              <a:t>Ход урока, задания, материалы:</a:t>
            </a:r>
          </a:p>
          <a:p>
            <a:pPr>
              <a:buNone/>
            </a:pPr>
            <a:endParaRPr lang="ru-RU" sz="2000" b="1" dirty="0" smtClean="0"/>
          </a:p>
          <a:p>
            <a:pPr>
              <a:buNone/>
            </a:pPr>
            <a:r>
              <a:rPr lang="ru-RU" sz="2000" b="1" i="1" dirty="0"/>
              <a:t>На доске выписаны следующие слова с транскрипцией и переводом</a:t>
            </a:r>
            <a:r>
              <a:rPr lang="ru-RU" sz="2000" b="1" i="1" dirty="0" smtClean="0"/>
              <a:t>:</a:t>
            </a:r>
          </a:p>
          <a:p>
            <a:pPr>
              <a:buNone/>
            </a:pPr>
            <a:endParaRPr lang="ru-RU" sz="2000" dirty="0"/>
          </a:p>
          <a:p>
            <a:r>
              <a:rPr lang="en-US" sz="2000" i="1" dirty="0"/>
              <a:t>Confused</a:t>
            </a:r>
            <a:r>
              <a:rPr lang="ru-RU" sz="2000" i="1" dirty="0"/>
              <a:t> – смущенный, растерянный, озадаченный  </a:t>
            </a:r>
            <a:r>
              <a:rPr lang="ru-RU" sz="2000" dirty="0"/>
              <a:t>|</a:t>
            </a:r>
            <a:r>
              <a:rPr lang="ru-RU" sz="2000" dirty="0" err="1"/>
              <a:t>kən</a:t>
            </a:r>
            <a:r>
              <a:rPr lang="ru-RU" sz="2000" dirty="0"/>
              <a:t>ˈ</a:t>
            </a:r>
            <a:r>
              <a:rPr lang="ru-RU" sz="2000" dirty="0" err="1"/>
              <a:t>fjuːz</a:t>
            </a:r>
            <a:r>
              <a:rPr lang="en-US" sz="2000" dirty="0"/>
              <a:t>d</a:t>
            </a:r>
            <a:r>
              <a:rPr lang="ru-RU" sz="2000" dirty="0"/>
              <a:t>|  </a:t>
            </a:r>
          </a:p>
          <a:p>
            <a:r>
              <a:rPr lang="en-US" sz="2000" i="1" dirty="0"/>
              <a:t>Ghost</a:t>
            </a:r>
            <a:r>
              <a:rPr lang="ru-RU" sz="2000" i="1" dirty="0"/>
              <a:t> – призрак, привидение </a:t>
            </a:r>
            <a:r>
              <a:rPr lang="ru-RU" sz="2000" dirty="0"/>
              <a:t>|</a:t>
            </a:r>
            <a:r>
              <a:rPr lang="ru-RU" sz="2000" dirty="0" err="1"/>
              <a:t>ɡəʊst</a:t>
            </a:r>
            <a:r>
              <a:rPr lang="ru-RU" sz="2000" dirty="0"/>
              <a:t>| </a:t>
            </a:r>
          </a:p>
          <a:p>
            <a:r>
              <a:rPr lang="en-US" sz="2000" i="1" dirty="0"/>
              <a:t>Murder</a:t>
            </a:r>
            <a:r>
              <a:rPr lang="ru-RU" sz="2000" i="1" dirty="0"/>
              <a:t> (</a:t>
            </a:r>
            <a:r>
              <a:rPr lang="en-US" sz="2000" i="1" dirty="0"/>
              <a:t>v</a:t>
            </a:r>
            <a:r>
              <a:rPr lang="ru-RU" sz="2000" i="1" dirty="0"/>
              <a:t>) – убивать </a:t>
            </a:r>
            <a:r>
              <a:rPr lang="ru-RU" sz="2000" dirty="0"/>
              <a:t> |ˈ</a:t>
            </a:r>
            <a:r>
              <a:rPr lang="ru-RU" sz="2000" dirty="0" err="1"/>
              <a:t>məːdə</a:t>
            </a:r>
            <a:r>
              <a:rPr lang="ru-RU" sz="2000" dirty="0"/>
              <a:t>| </a:t>
            </a:r>
          </a:p>
          <a:p>
            <a:r>
              <a:rPr lang="en-US" sz="2000" i="1" dirty="0"/>
              <a:t>Proof</a:t>
            </a:r>
            <a:r>
              <a:rPr lang="ru-RU" sz="2000" i="1" dirty="0"/>
              <a:t> – доказательство, проверка </a:t>
            </a:r>
            <a:r>
              <a:rPr lang="ru-RU" sz="2000" dirty="0"/>
              <a:t>|</a:t>
            </a:r>
            <a:r>
              <a:rPr lang="ru-RU" sz="2000" dirty="0" err="1"/>
              <a:t>pruːf</a:t>
            </a:r>
            <a:r>
              <a:rPr lang="ru-RU" sz="2000" dirty="0"/>
              <a:t>|</a:t>
            </a:r>
          </a:p>
          <a:p>
            <a:r>
              <a:rPr lang="en-US" sz="2000" i="1" dirty="0"/>
              <a:t>Convinced </a:t>
            </a:r>
            <a:r>
              <a:rPr lang="ru-RU" sz="2000" i="1" dirty="0"/>
              <a:t>– уверенный </a:t>
            </a:r>
            <a:r>
              <a:rPr lang="ru-RU" sz="2000" dirty="0"/>
              <a:t>|</a:t>
            </a:r>
            <a:r>
              <a:rPr lang="ru-RU" sz="2000" dirty="0" err="1"/>
              <a:t>kən</a:t>
            </a:r>
            <a:r>
              <a:rPr lang="ru-RU" sz="2000" dirty="0"/>
              <a:t>ˈ</a:t>
            </a:r>
            <a:r>
              <a:rPr lang="ru-RU" sz="2000" dirty="0" err="1"/>
              <a:t>vɪnst</a:t>
            </a:r>
            <a:r>
              <a:rPr lang="ru-RU" sz="2000" dirty="0"/>
              <a:t>|</a:t>
            </a:r>
          </a:p>
          <a:p>
            <a:r>
              <a:rPr lang="en-US" sz="2000" i="1" dirty="0"/>
              <a:t>Guilty</a:t>
            </a:r>
            <a:r>
              <a:rPr lang="ru-RU" sz="2000" i="1" dirty="0"/>
              <a:t> – виновный, виноватый </a:t>
            </a:r>
            <a:r>
              <a:rPr lang="ru-RU" sz="2000" dirty="0"/>
              <a:t>|ˈ</a:t>
            </a:r>
            <a:r>
              <a:rPr lang="ru-RU" sz="2000" dirty="0" err="1"/>
              <a:t>ɡɪlti</a:t>
            </a:r>
            <a:r>
              <a:rPr lang="ru-RU" sz="2000" dirty="0"/>
              <a:t>|  </a:t>
            </a:r>
          </a:p>
          <a:p>
            <a:r>
              <a:rPr lang="en-US" sz="2000" i="1" dirty="0"/>
              <a:t>Stab</a:t>
            </a:r>
            <a:r>
              <a:rPr lang="ru-RU" sz="2000" i="1" dirty="0"/>
              <a:t> – удар, удар ножом </a:t>
            </a:r>
            <a:r>
              <a:rPr lang="ru-RU" sz="2000" dirty="0"/>
              <a:t> |</a:t>
            </a:r>
            <a:r>
              <a:rPr lang="ru-RU" sz="2000" dirty="0" err="1"/>
              <a:t>stæb</a:t>
            </a:r>
            <a:r>
              <a:rPr lang="ru-RU" sz="2000" dirty="0"/>
              <a:t>|</a:t>
            </a:r>
          </a:p>
          <a:p>
            <a:r>
              <a:rPr lang="en-US" sz="2000" i="1" dirty="0"/>
              <a:t>Drown </a:t>
            </a:r>
            <a:r>
              <a:rPr lang="ru-RU" sz="2000" i="1" dirty="0"/>
              <a:t>– тонуть, топить, захлебнуться </a:t>
            </a:r>
            <a:r>
              <a:rPr lang="ru-RU" sz="2000" dirty="0"/>
              <a:t>|</a:t>
            </a:r>
            <a:r>
              <a:rPr lang="ru-RU" sz="2000" dirty="0" err="1"/>
              <a:t>draʊn</a:t>
            </a:r>
            <a:r>
              <a:rPr lang="ru-RU" sz="2000" dirty="0"/>
              <a:t>|</a:t>
            </a:r>
          </a:p>
          <a:p>
            <a:r>
              <a:rPr lang="en-US" sz="2000" i="1" dirty="0"/>
              <a:t>Wound</a:t>
            </a:r>
            <a:r>
              <a:rPr lang="ru-RU" sz="2000" i="1" dirty="0"/>
              <a:t> (</a:t>
            </a:r>
            <a:r>
              <a:rPr lang="en-US" sz="2000" i="1" dirty="0"/>
              <a:t>v</a:t>
            </a:r>
            <a:r>
              <a:rPr lang="ru-RU" sz="2000" i="1" dirty="0"/>
              <a:t>) – ранить, задеть </a:t>
            </a:r>
            <a:r>
              <a:rPr lang="ru-RU" sz="2000" dirty="0"/>
              <a:t>|</a:t>
            </a:r>
            <a:r>
              <a:rPr lang="ru-RU" sz="2000" dirty="0" err="1"/>
              <a:t>wuːnd</a:t>
            </a:r>
            <a:r>
              <a:rPr lang="ru-RU" sz="2000" dirty="0"/>
              <a:t>|</a:t>
            </a:r>
          </a:p>
          <a:p>
            <a:r>
              <a:rPr lang="en-US" sz="2000" i="1" dirty="0"/>
              <a:t>Poison</a:t>
            </a:r>
            <a:r>
              <a:rPr lang="ru-RU" sz="2000" i="1" dirty="0"/>
              <a:t> – яд, отрава </a:t>
            </a:r>
            <a:r>
              <a:rPr lang="ru-RU" sz="2000" dirty="0"/>
              <a:t>|ˈ</a:t>
            </a:r>
            <a:r>
              <a:rPr lang="ru-RU" sz="2000" dirty="0" err="1"/>
              <a:t>pɔɪz</a:t>
            </a:r>
            <a:r>
              <a:rPr lang="ru-RU" sz="2000" dirty="0"/>
              <a:t>(</a:t>
            </a:r>
            <a:r>
              <a:rPr lang="ru-RU" sz="2000" dirty="0" err="1"/>
              <a:t>ə</a:t>
            </a:r>
            <a:r>
              <a:rPr lang="ru-RU" sz="2000" dirty="0"/>
              <a:t>)</a:t>
            </a:r>
            <a:r>
              <a:rPr lang="ru-RU" sz="2000" dirty="0" err="1"/>
              <a:t>n|</a:t>
            </a:r>
            <a:endParaRPr lang="ru-RU" sz="2000" dirty="0"/>
          </a:p>
          <a:p>
            <a:pPr>
              <a:buNone/>
            </a:pPr>
            <a:endParaRPr lang="ru-RU" sz="2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fontScale="92500" lnSpcReduction="10000"/>
          </a:bodyPr>
          <a:lstStyle/>
          <a:p>
            <a:pPr>
              <a:buNone/>
            </a:pPr>
            <a:r>
              <a:rPr lang="ru-RU" sz="1600" b="1" dirty="0" smtClean="0"/>
              <a:t>      </a:t>
            </a:r>
            <a:endParaRPr lang="en-US" sz="1600" b="1" dirty="0" smtClean="0"/>
          </a:p>
          <a:p>
            <a:pPr>
              <a:buNone/>
            </a:pPr>
            <a:r>
              <a:rPr lang="en-US" sz="1600" b="1" i="1" dirty="0"/>
              <a:t>B</a:t>
            </a:r>
            <a:r>
              <a:rPr lang="en-US" sz="1600" b="1" i="1" dirty="0" smtClean="0"/>
              <a:t>EFORE READING</a:t>
            </a:r>
            <a:endParaRPr lang="ru-RU" sz="1600" b="1" i="1" dirty="0" smtClean="0"/>
          </a:p>
          <a:p>
            <a:pPr>
              <a:buNone/>
            </a:pPr>
            <a:endParaRPr lang="ru-RU" sz="1600" dirty="0"/>
          </a:p>
          <a:p>
            <a:r>
              <a:rPr lang="en-US" sz="1600" b="1" dirty="0"/>
              <a:t>Have you ever seen a production of Shakespeare’s famous tragedy “Hamlet?</a:t>
            </a:r>
            <a:endParaRPr lang="ru-RU" sz="1600" dirty="0"/>
          </a:p>
          <a:p>
            <a:r>
              <a:rPr lang="en-US" sz="1600" b="1" dirty="0"/>
              <a:t>What do you know about the plot</a:t>
            </a:r>
            <a:r>
              <a:rPr lang="en-US" sz="1600" b="1" dirty="0" smtClean="0"/>
              <a:t>?</a:t>
            </a:r>
          </a:p>
          <a:p>
            <a:pPr>
              <a:buNone/>
            </a:pPr>
            <a:endParaRPr lang="en-US" sz="1600" b="1" dirty="0" smtClean="0"/>
          </a:p>
          <a:p>
            <a:pPr>
              <a:buNone/>
            </a:pPr>
            <a:r>
              <a:rPr lang="en-US" sz="1600" b="1" i="1" dirty="0"/>
              <a:t>COMPREHENSION</a:t>
            </a:r>
            <a:endParaRPr lang="ru-RU" sz="1600" i="1" dirty="0"/>
          </a:p>
          <a:p>
            <a:pPr lvl="0"/>
            <a:r>
              <a:rPr lang="en-US" sz="1600" b="1" i="1" dirty="0"/>
              <a:t>REORDER THE PARAGRAPHS ON THE RIGHT TO TELL THE STORY OF “HAMLET</a:t>
            </a:r>
            <a:r>
              <a:rPr lang="en-US" sz="1600" b="1" i="1" dirty="0" smtClean="0"/>
              <a:t>”.</a:t>
            </a:r>
            <a:endParaRPr lang="ru-RU" sz="1600" dirty="0"/>
          </a:p>
          <a:p>
            <a:pPr>
              <a:buNone/>
            </a:pPr>
            <a:endParaRPr lang="ru-RU" sz="1600" dirty="0" smtClean="0"/>
          </a:p>
          <a:p>
            <a:pPr lvl="0">
              <a:buNone/>
            </a:pPr>
            <a:r>
              <a:rPr lang="en-US" sz="1600" b="1" i="1" dirty="0" smtClean="0"/>
              <a:t>ANSWER THE</a:t>
            </a:r>
            <a:r>
              <a:rPr lang="ru-RU" sz="1600" b="1" i="1" dirty="0" smtClean="0"/>
              <a:t> </a:t>
            </a:r>
            <a:r>
              <a:rPr lang="en-US" sz="1600" b="1" i="1" dirty="0" smtClean="0"/>
              <a:t>QUESTIONS</a:t>
            </a:r>
            <a:r>
              <a:rPr lang="ru-RU" sz="1600" b="1" i="1" dirty="0" smtClean="0"/>
              <a:t>:</a:t>
            </a:r>
            <a:endParaRPr lang="ru-RU" sz="1600" dirty="0"/>
          </a:p>
          <a:p>
            <a:pPr lvl="0"/>
            <a:r>
              <a:rPr lang="en-US" sz="1600" dirty="0"/>
              <a:t>Who is Hamlet?</a:t>
            </a:r>
            <a:endParaRPr lang="ru-RU" sz="1600" dirty="0"/>
          </a:p>
          <a:p>
            <a:pPr lvl="0"/>
            <a:r>
              <a:rPr lang="en-US" sz="1600" dirty="0"/>
              <a:t>Who is the ghost?</a:t>
            </a:r>
            <a:endParaRPr lang="ru-RU" sz="1600" dirty="0"/>
          </a:p>
          <a:p>
            <a:pPr lvl="0"/>
            <a:r>
              <a:rPr lang="en-US" sz="1600" dirty="0"/>
              <a:t>What does the ghost want to Hamlet to do?</a:t>
            </a:r>
            <a:endParaRPr lang="ru-RU" sz="1600" dirty="0"/>
          </a:p>
          <a:p>
            <a:pPr lvl="0"/>
            <a:r>
              <a:rPr lang="en-US" sz="1600" dirty="0"/>
              <a:t>Why does Hamlet kill Polonius?</a:t>
            </a:r>
            <a:endParaRPr lang="ru-RU" sz="1600" dirty="0"/>
          </a:p>
          <a:p>
            <a:pPr lvl="0"/>
            <a:r>
              <a:rPr lang="en-US" sz="1600" dirty="0"/>
              <a:t>How does Hamlet die?</a:t>
            </a:r>
            <a:endParaRPr lang="ru-RU" sz="1600" dirty="0"/>
          </a:p>
          <a:p>
            <a:pPr lvl="0"/>
            <a:r>
              <a:rPr lang="en-US" sz="1600" dirty="0"/>
              <a:t>How many people die and how</a:t>
            </a:r>
            <a:r>
              <a:rPr lang="en-US" sz="1600" dirty="0" smtClean="0"/>
              <a:t>?</a:t>
            </a:r>
            <a:endParaRPr lang="ru-RU" sz="1600" dirty="0" smtClean="0"/>
          </a:p>
          <a:p>
            <a:pPr lvl="0"/>
            <a:endParaRPr lang="ru-RU" sz="1600" dirty="0"/>
          </a:p>
          <a:p>
            <a:pPr lvl="0">
              <a:buNone/>
            </a:pPr>
            <a:r>
              <a:rPr lang="en-US" sz="1600" b="1" i="1" dirty="0"/>
              <a:t>WRITE TRUE, FALSE OR DON’T KNOW.</a:t>
            </a:r>
            <a:endParaRPr lang="ru-RU" sz="1600" dirty="0"/>
          </a:p>
          <a:p>
            <a:pPr lvl="0"/>
            <a:r>
              <a:rPr lang="en-US" sz="1600" dirty="0"/>
              <a:t>After Claudius murdered his brother he married Gertrude and became king.</a:t>
            </a:r>
            <a:endParaRPr lang="ru-RU" sz="1600" dirty="0"/>
          </a:p>
          <a:p>
            <a:pPr lvl="0"/>
            <a:r>
              <a:rPr lang="en-US" sz="1600" dirty="0"/>
              <a:t>Hamlet planned to kill Polonius.</a:t>
            </a:r>
            <a:endParaRPr lang="ru-RU" sz="1600" dirty="0"/>
          </a:p>
          <a:p>
            <a:pPr lvl="0"/>
            <a:r>
              <a:rPr lang="en-US" sz="1600" dirty="0"/>
              <a:t>Ophelia drowned herself because Hamlet went to England.</a:t>
            </a:r>
            <a:endParaRPr lang="ru-RU" sz="1600" dirty="0"/>
          </a:p>
          <a:p>
            <a:pPr lvl="0"/>
            <a:r>
              <a:rPr lang="en-US" sz="1600" dirty="0" err="1"/>
              <a:t>Laertes</a:t>
            </a:r>
            <a:r>
              <a:rPr lang="en-US" sz="1600" dirty="0"/>
              <a:t> knew that his sword was poisoned.</a:t>
            </a:r>
            <a:endParaRPr lang="ru-RU" sz="1600" dirty="0"/>
          </a:p>
          <a:p>
            <a:pPr lvl="0"/>
            <a:r>
              <a:rPr lang="en-US" sz="1600" dirty="0"/>
              <a:t>Gertrude took her cup of poison on purpose.  </a:t>
            </a:r>
            <a:endParaRPr lang="ru-RU" sz="1600" dirty="0"/>
          </a:p>
          <a:p>
            <a:pPr lvl="0"/>
            <a:endParaRPr lang="ru-RU" sz="2000" dirty="0"/>
          </a:p>
          <a:p>
            <a:pPr>
              <a:buNone/>
            </a:pPr>
            <a:endParaRPr lang="ru-RU" sz="2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a:bodyPr>
          <a:lstStyle/>
          <a:p>
            <a:pPr>
              <a:buNone/>
            </a:pPr>
            <a:r>
              <a:rPr lang="ru-RU" sz="1600" b="1" dirty="0" smtClean="0"/>
              <a:t>      </a:t>
            </a:r>
            <a:endParaRPr lang="en-US" sz="1600" b="1" dirty="0" smtClean="0"/>
          </a:p>
          <a:p>
            <a:pPr>
              <a:buNone/>
            </a:pPr>
            <a:endParaRPr lang="en-US" sz="2000" b="1" dirty="0" smtClean="0"/>
          </a:p>
          <a:p>
            <a:pPr>
              <a:buNone/>
            </a:pPr>
            <a:endParaRPr lang="en-US" sz="2000" b="1" dirty="0"/>
          </a:p>
          <a:p>
            <a:pPr>
              <a:buNone/>
            </a:pPr>
            <a:endParaRPr lang="en-US" sz="2000" b="1" dirty="0" smtClean="0"/>
          </a:p>
          <a:p>
            <a:pPr>
              <a:buNone/>
            </a:pPr>
            <a:r>
              <a:rPr lang="en-US" sz="2000" b="1" dirty="0" smtClean="0"/>
              <a:t> </a:t>
            </a:r>
            <a:r>
              <a:rPr lang="en-US" sz="2000" b="1" i="1" dirty="0" smtClean="0"/>
              <a:t>VOCABULARY</a:t>
            </a:r>
          </a:p>
          <a:p>
            <a:pPr>
              <a:buNone/>
            </a:pPr>
            <a:endParaRPr lang="ru-RU" sz="2000" i="1" dirty="0"/>
          </a:p>
          <a:p>
            <a:pPr>
              <a:buNone/>
            </a:pPr>
            <a:r>
              <a:rPr lang="en-US" sz="1600" b="1" i="1" dirty="0" smtClean="0"/>
              <a:t>       Which </a:t>
            </a:r>
            <a:r>
              <a:rPr lang="en-US" sz="1600" b="1" i="1" dirty="0"/>
              <a:t>word does not belong in each group?</a:t>
            </a:r>
            <a:endParaRPr lang="ru-RU" sz="1600" i="1" dirty="0"/>
          </a:p>
          <a:p>
            <a:pPr lvl="0"/>
            <a:r>
              <a:rPr lang="en-US" sz="1600" i="1" dirty="0"/>
              <a:t>producer   doctor   director   actor</a:t>
            </a:r>
            <a:endParaRPr lang="ru-RU" sz="1600" i="1" dirty="0"/>
          </a:p>
          <a:p>
            <a:pPr lvl="0"/>
            <a:r>
              <a:rPr lang="en-US" sz="1600" i="1" dirty="0"/>
              <a:t>scene   act (n)   interval    box-office</a:t>
            </a:r>
            <a:endParaRPr lang="ru-RU" sz="1600" i="1" dirty="0"/>
          </a:p>
          <a:p>
            <a:pPr lvl="0"/>
            <a:r>
              <a:rPr lang="en-US" sz="1600" i="1" dirty="0"/>
              <a:t>chapter   musical   tragedy   comedy</a:t>
            </a:r>
            <a:endParaRPr lang="ru-RU" sz="1600" i="1" dirty="0"/>
          </a:p>
          <a:p>
            <a:pPr lvl="0"/>
            <a:r>
              <a:rPr lang="en-US" sz="1600" i="1" dirty="0"/>
              <a:t>stalls   balcony   circle   </a:t>
            </a:r>
            <a:r>
              <a:rPr lang="en-US" sz="1600" i="1" dirty="0" err="1"/>
              <a:t>programme</a:t>
            </a:r>
            <a:endParaRPr lang="ru-RU" sz="1600" i="1" dirty="0"/>
          </a:p>
          <a:p>
            <a:pPr lvl="0"/>
            <a:r>
              <a:rPr lang="en-US" sz="1600" i="1" dirty="0"/>
              <a:t>orchestra   footlights   curtains   spotlights</a:t>
            </a:r>
            <a:endParaRPr lang="ru-RU" sz="1600" i="1" dirty="0"/>
          </a:p>
          <a:p>
            <a:pPr lvl="0"/>
            <a:endParaRPr lang="ru-RU" sz="1600" dirty="0"/>
          </a:p>
          <a:p>
            <a:pPr>
              <a:buNone/>
            </a:pPr>
            <a:endParaRPr lang="ru-RU" sz="2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fontScale="40000" lnSpcReduction="20000"/>
          </a:bodyPr>
          <a:lstStyle/>
          <a:p>
            <a:pPr>
              <a:buNone/>
            </a:pPr>
            <a:r>
              <a:rPr lang="ru-RU" sz="1600" b="1" dirty="0" smtClean="0"/>
              <a:t>      </a:t>
            </a:r>
            <a:endParaRPr lang="en-US" sz="1600" b="1" dirty="0" smtClean="0"/>
          </a:p>
          <a:p>
            <a:pPr>
              <a:buNone/>
            </a:pPr>
            <a:r>
              <a:rPr lang="en-US" sz="2900" b="1" dirty="0" smtClean="0"/>
              <a:t>   </a:t>
            </a:r>
          </a:p>
          <a:p>
            <a:pPr>
              <a:buNone/>
            </a:pPr>
            <a:r>
              <a:rPr lang="en-US" sz="2900" b="1" dirty="0" smtClean="0"/>
              <a:t>REORDER </a:t>
            </a:r>
            <a:r>
              <a:rPr lang="en-US" sz="2900" b="1" dirty="0"/>
              <a:t>THE PARAGRAPHS  ON THE RIGHT TO TELL THE STORY OF “HAMLET</a:t>
            </a:r>
            <a:r>
              <a:rPr lang="en-US" sz="2900" b="1" dirty="0" smtClean="0"/>
              <a:t>”.</a:t>
            </a:r>
          </a:p>
          <a:p>
            <a:pPr>
              <a:buNone/>
            </a:pPr>
            <a:endParaRPr lang="en-US" sz="2000" b="1" dirty="0"/>
          </a:p>
          <a:p>
            <a:pPr>
              <a:buNone/>
            </a:pPr>
            <a:endParaRPr lang="en-US" sz="2000" b="1" dirty="0" smtClean="0"/>
          </a:p>
          <a:p>
            <a:pPr>
              <a:buNone/>
            </a:pPr>
            <a:endParaRPr lang="en-US" sz="2000" b="1" dirty="0"/>
          </a:p>
          <a:p>
            <a:pPr>
              <a:buNone/>
            </a:pPr>
            <a:endParaRPr lang="ru-RU" sz="2000" dirty="0"/>
          </a:p>
          <a:p>
            <a:pPr>
              <a:buNone/>
            </a:pPr>
            <a:r>
              <a:rPr lang="en-US" sz="2000" dirty="0"/>
              <a:t> </a:t>
            </a:r>
            <a:endParaRPr lang="ru-RU" sz="2000" dirty="0"/>
          </a:p>
          <a:p>
            <a:pPr lvl="0">
              <a:buNone/>
            </a:pPr>
            <a:r>
              <a:rPr lang="en-US" sz="2500" i="1" dirty="0" smtClean="0"/>
              <a:t>a)       </a:t>
            </a:r>
            <a:r>
              <a:rPr lang="en-US" sz="2900" i="1" dirty="0" smtClean="0"/>
              <a:t>Ophelia’s </a:t>
            </a:r>
            <a:r>
              <a:rPr lang="en-US" sz="2900" i="1" dirty="0"/>
              <a:t>brother, </a:t>
            </a:r>
            <a:r>
              <a:rPr lang="en-US" sz="2900" i="1" dirty="0" err="1"/>
              <a:t>Laertes</a:t>
            </a:r>
            <a:r>
              <a:rPr lang="en-US" sz="2900" i="1" dirty="0"/>
              <a:t>, wants revenge for the deaths of his father and sister, so he challenges Hamlet  to a duel. King Claudius gives </a:t>
            </a:r>
            <a:r>
              <a:rPr lang="en-US" sz="2900" i="1" dirty="0" err="1"/>
              <a:t>Laertes</a:t>
            </a:r>
            <a:r>
              <a:rPr lang="en-US" sz="2900" i="1" dirty="0"/>
              <a:t> a poisoned sword to use against Hamlet in the duel but the plan goes wrong and both Hamlet and </a:t>
            </a:r>
            <a:r>
              <a:rPr lang="en-US" sz="2900" i="1" dirty="0" err="1"/>
              <a:t>Laertes</a:t>
            </a:r>
            <a:r>
              <a:rPr lang="en-US" sz="2900" i="1" dirty="0"/>
              <a:t> are wounded by the same sword.</a:t>
            </a:r>
            <a:endParaRPr lang="ru-RU" sz="2900" b="1" i="1" dirty="0"/>
          </a:p>
          <a:p>
            <a:pPr>
              <a:buNone/>
            </a:pPr>
            <a:r>
              <a:rPr lang="en-US" sz="2900" dirty="0"/>
              <a:t> </a:t>
            </a:r>
            <a:endParaRPr lang="ru-RU" sz="2900" dirty="0"/>
          </a:p>
          <a:p>
            <a:pPr lvl="0">
              <a:buNone/>
            </a:pPr>
            <a:r>
              <a:rPr lang="en-US" sz="2900" i="1" dirty="0" smtClean="0"/>
              <a:t>b)       Hamlet </a:t>
            </a:r>
            <a:r>
              <a:rPr lang="en-US" sz="2900" i="1" dirty="0"/>
              <a:t>hears about the ghost and decides to see for himself. At midnight, the ghost appears and tells Hamlet that he was murdered by Claudius. The ghost makes Hamlet promise to revenge for his murder and Hamlet agrees to kill Claudius.</a:t>
            </a:r>
            <a:endParaRPr lang="ru-RU" sz="2900" b="1" i="1" dirty="0"/>
          </a:p>
          <a:p>
            <a:pPr>
              <a:buNone/>
            </a:pPr>
            <a:r>
              <a:rPr lang="en-US" sz="2900" dirty="0"/>
              <a:t> </a:t>
            </a:r>
            <a:endParaRPr lang="ru-RU" sz="2900" dirty="0"/>
          </a:p>
          <a:p>
            <a:pPr lvl="0">
              <a:buNone/>
            </a:pPr>
            <a:r>
              <a:rPr lang="en-US" sz="2900" i="1" dirty="0" smtClean="0"/>
              <a:t>c)       As </a:t>
            </a:r>
            <a:r>
              <a:rPr lang="en-US" sz="2900" i="1" dirty="0"/>
              <a:t>the poison from the sword slowly begins to take effect on Hamlet and </a:t>
            </a:r>
            <a:r>
              <a:rPr lang="en-US" sz="2900" i="1" dirty="0" err="1"/>
              <a:t>Laertes</a:t>
            </a:r>
            <a:r>
              <a:rPr lang="en-US" sz="2900" i="1" dirty="0"/>
              <a:t>, Queen Gertrude drinks from a cup of poisoned wine which Claudius has prepared for Hamlet. As </a:t>
            </a:r>
            <a:r>
              <a:rPr lang="en-US" sz="2900" i="1" dirty="0" err="1"/>
              <a:t>Laertes</a:t>
            </a:r>
            <a:r>
              <a:rPr lang="en-US" sz="2900" i="1" dirty="0"/>
              <a:t> is dying, he tells Hamlet the truth about the poisoned sword. In the final scene, Hamlet stabs his uncle with the same sword just before he dies.</a:t>
            </a:r>
            <a:endParaRPr lang="ru-RU" sz="2900" dirty="0"/>
          </a:p>
          <a:p>
            <a:pPr>
              <a:buNone/>
            </a:pPr>
            <a:r>
              <a:rPr lang="en-US" sz="2900" i="1" dirty="0"/>
              <a:t> </a:t>
            </a:r>
            <a:endParaRPr lang="ru-RU" sz="2900" dirty="0"/>
          </a:p>
          <a:p>
            <a:pPr lvl="0">
              <a:buNone/>
            </a:pPr>
            <a:r>
              <a:rPr lang="en-US" sz="2900" i="1" dirty="0" smtClean="0"/>
              <a:t>d)       Prince </a:t>
            </a:r>
            <a:r>
              <a:rPr lang="en-US" sz="2900" i="1" dirty="0"/>
              <a:t>Hamlet is heir to the Danish throne and he is in love with Ophelia, the daughter of Polonius, the Lord Chamberlain. Hamlet’s father,  the King of Denmark, suddenly dies. Hamlet’s mother, Gertrude, immediately marries the dead king’s brother, Claudius, who makes himself  king. Hamlet is confused and deeply unhappy about these events. When the plays opens, some guards are talking about a ghost they have seen on the castle walls. The ghost looks like Hamlet’s father.</a:t>
            </a:r>
            <a:endParaRPr lang="ru-RU" sz="2900" dirty="0"/>
          </a:p>
          <a:p>
            <a:pPr>
              <a:buNone/>
            </a:pPr>
            <a:r>
              <a:rPr lang="en-US" sz="2900" i="1" dirty="0"/>
              <a:t> </a:t>
            </a:r>
            <a:endParaRPr lang="ru-RU" sz="2900" dirty="0"/>
          </a:p>
          <a:p>
            <a:pPr lvl="0">
              <a:buNone/>
            </a:pPr>
            <a:r>
              <a:rPr lang="en-US" sz="2900" i="1" dirty="0" smtClean="0"/>
              <a:t>e)       However</a:t>
            </a:r>
            <a:r>
              <a:rPr lang="en-US" sz="2900" i="1" dirty="0"/>
              <a:t>, Hamlet cannot make up his mind to do it. He wants proof of his father’s murder and asks a group of actors to perform a play about the murder of a king by his brother. When Claudius sees the play, he rushes out of the room during the murder scene. Hamlet is now convinced that his uncle is guilty and goes to accuse his mother.</a:t>
            </a:r>
            <a:endParaRPr lang="ru-RU" sz="2900" dirty="0"/>
          </a:p>
          <a:p>
            <a:pPr>
              <a:buNone/>
            </a:pPr>
            <a:r>
              <a:rPr lang="en-US" sz="2900" i="1" dirty="0"/>
              <a:t> </a:t>
            </a:r>
            <a:endParaRPr lang="ru-RU" sz="2900" dirty="0"/>
          </a:p>
          <a:p>
            <a:pPr lvl="0">
              <a:buNone/>
            </a:pPr>
            <a:r>
              <a:rPr lang="en-US" sz="2900" i="1" dirty="0" smtClean="0"/>
              <a:t>f)       Hamlet </a:t>
            </a:r>
            <a:r>
              <a:rPr lang="en-US" sz="2900" i="1" dirty="0"/>
              <a:t>leaves for England, not realizing that Claudius has secretly planned his murder during the journey. Mean while Ophelia, who has been rejected by Hamlet, drowns herself from the grief in a stream. Hamlet manages to escape and returns to Denmark.</a:t>
            </a:r>
            <a:endParaRPr lang="ru-RU" sz="2900" dirty="0"/>
          </a:p>
          <a:p>
            <a:pPr>
              <a:buNone/>
            </a:pPr>
            <a:r>
              <a:rPr lang="en-US" sz="2900" i="1" dirty="0"/>
              <a:t> </a:t>
            </a:r>
            <a:endParaRPr lang="ru-RU" sz="2900" dirty="0"/>
          </a:p>
          <a:p>
            <a:pPr lvl="0">
              <a:buNone/>
            </a:pPr>
            <a:r>
              <a:rPr lang="en-US" sz="2900" i="1" dirty="0" smtClean="0"/>
              <a:t>g)       While </a:t>
            </a:r>
            <a:r>
              <a:rPr lang="en-US" sz="2900" i="1" dirty="0"/>
              <a:t>Hamlet is telling his mother that he knows the truth, he hears a noise behind a curtain. He thinks Claudius is secretly listening to their conversation. He stabs and kills the person behind the curtain who is, in fact, Polonius, Ophelia’s Father. Now King Claudius has a good excuse to send Hamlet away and he orders him to go to England.</a:t>
            </a:r>
            <a:endParaRPr lang="ru-RU" sz="2900" dirty="0"/>
          </a:p>
          <a:p>
            <a:pPr>
              <a:buNone/>
            </a:pPr>
            <a:endParaRPr lang="en-US" sz="2900" b="1" dirty="0" smtClean="0"/>
          </a:p>
          <a:p>
            <a:pPr>
              <a:buNone/>
            </a:pPr>
            <a:endParaRPr lang="en-US" sz="2000" b="1" dirty="0"/>
          </a:p>
          <a:p>
            <a:pPr>
              <a:buNone/>
            </a:pPr>
            <a:endParaRPr lang="en-US" sz="2000" b="1" dirty="0" smtClean="0"/>
          </a:p>
          <a:p>
            <a:pPr>
              <a:buNone/>
            </a:pPr>
            <a:r>
              <a:rPr lang="en-US" sz="2000" b="1" dirty="0" smtClean="0"/>
              <a:t> </a:t>
            </a:r>
            <a:endParaRPr lang="ru-RU" sz="20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286544"/>
          </a:xfrm>
        </p:spPr>
        <p:txBody>
          <a:bodyPr>
            <a:normAutofit/>
          </a:bodyPr>
          <a:lstStyle/>
          <a:p>
            <a:pPr>
              <a:buNone/>
            </a:pPr>
            <a:r>
              <a:rPr lang="ru-RU" sz="1600" b="1" dirty="0" smtClean="0"/>
              <a:t>      </a:t>
            </a:r>
            <a:endParaRPr lang="en-US" sz="1600" b="1" dirty="0" smtClean="0"/>
          </a:p>
          <a:p>
            <a:pPr>
              <a:buNone/>
            </a:pPr>
            <a:r>
              <a:rPr lang="en-US" sz="2400" b="1" dirty="0" smtClean="0"/>
              <a:t>   </a:t>
            </a:r>
            <a:r>
              <a:rPr lang="ru-RU" sz="2400" b="1" dirty="0" smtClean="0"/>
              <a:t>Домашнее задание.</a:t>
            </a:r>
            <a:endParaRPr lang="en-US" sz="2400" b="1" dirty="0" smtClean="0"/>
          </a:p>
          <a:p>
            <a:pPr>
              <a:buNone/>
            </a:pPr>
            <a:endParaRPr lang="ru-RU" sz="2400" b="1" dirty="0" smtClean="0"/>
          </a:p>
          <a:p>
            <a:pPr>
              <a:buNone/>
            </a:pPr>
            <a:r>
              <a:rPr lang="en-US" sz="2400" b="1" dirty="0" smtClean="0"/>
              <a:t>Writing</a:t>
            </a:r>
          </a:p>
          <a:p>
            <a:pPr>
              <a:buNone/>
            </a:pPr>
            <a:r>
              <a:rPr lang="en-US" sz="2400" i="1" dirty="0" smtClean="0"/>
              <a:t>   Write the story of a famous play or novel, using the present simple and the present perfect tense.</a:t>
            </a:r>
          </a:p>
          <a:p>
            <a:pPr>
              <a:buNone/>
            </a:pPr>
            <a:endParaRPr lang="en-US" sz="2400" dirty="0"/>
          </a:p>
          <a:p>
            <a:pPr>
              <a:buNone/>
            </a:pPr>
            <a:r>
              <a:rPr lang="en-US" sz="2400" i="1" dirty="0" smtClean="0"/>
              <a:t>Start like this:</a:t>
            </a:r>
          </a:p>
          <a:p>
            <a:pPr>
              <a:buNone/>
            </a:pPr>
            <a:r>
              <a:rPr lang="en-US" sz="2400" i="1" dirty="0"/>
              <a:t> </a:t>
            </a:r>
            <a:r>
              <a:rPr lang="en-US" sz="2400" i="1" dirty="0" smtClean="0"/>
              <a:t>(Title of play/ novel/poem)</a:t>
            </a:r>
          </a:p>
          <a:p>
            <a:pPr>
              <a:buNone/>
            </a:pPr>
            <a:r>
              <a:rPr lang="en-US" sz="2400" i="1" dirty="0" smtClean="0"/>
              <a:t>… is famous … by … . It was written in … . The story of … is as follows:</a:t>
            </a:r>
          </a:p>
          <a:p>
            <a:pPr>
              <a:buNone/>
            </a:pPr>
            <a:endParaRPr lang="en-US" sz="2900" b="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Екатерина\Documents\ИПЛ\Картинки к Шекспиру\2b7DV.jpg"/>
          <p:cNvPicPr>
            <a:picLocks noGrp="1" noChangeAspect="1" noChangeArrowheads="1"/>
          </p:cNvPicPr>
          <p:nvPr>
            <p:ph idx="1"/>
          </p:nvPr>
        </p:nvPicPr>
        <p:blipFill>
          <a:blip r:embed="rId2"/>
          <a:srcRect/>
          <a:stretch>
            <a:fillRect/>
          </a:stretch>
        </p:blipFill>
        <p:spPr bwMode="auto">
          <a:xfrm>
            <a:off x="2119529" y="285750"/>
            <a:ext cx="4904941" cy="62865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TotalTime>
  <Words>425</Words>
  <Application>Microsoft Office PowerPoint</Application>
  <PresentationFormat>Экран (4:3)</PresentationFormat>
  <Paragraphs>115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Санкт-Петербургское бюджетное профессиональное образовательное учреждение «Ижорский политехнический лицей»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Санкт-Петербургское бюджетное профессиональное образовательное учреждение «Ижорский политехнический лицей»</dc:title>
  <dc:creator>Екатерина</dc:creator>
  <cp:lastModifiedBy>Екатерина</cp:lastModifiedBy>
  <cp:revision>33</cp:revision>
  <dcterms:created xsi:type="dcterms:W3CDTF">2017-05-25T05:41:28Z</dcterms:created>
  <dcterms:modified xsi:type="dcterms:W3CDTF">2017-05-25T18:36:52Z</dcterms:modified>
</cp:coreProperties>
</file>