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66" r:id="rId4"/>
    <p:sldId id="267" r:id="rId5"/>
    <p:sldId id="268" r:id="rId6"/>
    <p:sldId id="272" r:id="rId7"/>
    <p:sldId id="270" r:id="rId8"/>
    <p:sldId id="269" r:id="rId9"/>
    <p:sldId id="273" r:id="rId10"/>
    <p:sldId id="274" r:id="rId11"/>
    <p:sldId id="275" r:id="rId12"/>
    <p:sldId id="27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Наследственные заболевания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методы изучения наследственных заболеваний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81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Кариотип человека с синдромом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90996"/>
            <a:ext cx="7488831" cy="537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9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Близнецовый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Благодаря близнецовому методу, была выяснена наследственная предрасположенность человека к ряду заболеваний: шизофрении, эпилепсии, сахарному диабету и другим.</a:t>
            </a:r>
          </a:p>
          <a:p>
            <a:r>
              <a:rPr lang="ru-RU" dirty="0"/>
              <a:t>Наблюдения за монозиготными близнецами дают материал для выяснения роли наследственности и среды в развитии признаков. Причем под внешней средой понимают не только физические факторы среды, но и социальные условия.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68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Наследственные заболевания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Классификация заболеваний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16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заболеваний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Заболевания принято классифицировать по типу мутаций: генные, хромосомные.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28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Генные мутации и заболевания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Обусловлены нарушения в гене (участке молекулы ДНК)</a:t>
            </a:r>
          </a:p>
          <a:p>
            <a:r>
              <a:rPr lang="ru-RU" dirty="0" smtClean="0"/>
              <a:t>Общая частота генных мутаций составляет 1-2 %.</a:t>
            </a:r>
          </a:p>
          <a:p>
            <a:r>
              <a:rPr lang="ru-RU" dirty="0" smtClean="0"/>
              <a:t>По типу повреждений в гене мутации делятся на: инверсии (нарушение порядка нуклеотидов), </a:t>
            </a:r>
            <a:r>
              <a:rPr lang="ru-RU" dirty="0" err="1" smtClean="0"/>
              <a:t>делеции</a:t>
            </a:r>
            <a:r>
              <a:rPr lang="ru-RU" dirty="0" smtClean="0"/>
              <a:t> (выпадение участка или одного нуклеотида), удвоение участка или одного нуклеотида</a:t>
            </a:r>
            <a:endParaRPr lang="ru-RU" dirty="0"/>
          </a:p>
        </p:txBody>
      </p:sp>
      <p:pic>
        <p:nvPicPr>
          <p:cNvPr id="1026" name="Picture 2" descr="C:\Users\Мария\Downloads\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001273" cy="469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8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Нарушения обмена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err="1" smtClean="0"/>
              <a:t>Фенилкетонурия</a:t>
            </a:r>
            <a:r>
              <a:rPr lang="ru-RU" dirty="0" smtClean="0"/>
              <a:t> – нарушение </a:t>
            </a:r>
            <a:r>
              <a:rPr lang="ru-RU" dirty="0" err="1" smtClean="0"/>
              <a:t>преврашения</a:t>
            </a:r>
            <a:r>
              <a:rPr lang="ru-RU" dirty="0" smtClean="0"/>
              <a:t> </a:t>
            </a:r>
            <a:r>
              <a:rPr lang="ru-RU" dirty="0" err="1" smtClean="0"/>
              <a:t>фенилаланина</a:t>
            </a:r>
            <a:r>
              <a:rPr lang="ru-RU" dirty="0" smtClean="0"/>
              <a:t> в тирозин из-за отсутствия необходимого фермента. </a:t>
            </a:r>
          </a:p>
          <a:p>
            <a:pPr marL="514350" indent="-514350">
              <a:buAutoNum type="arabicPeriod"/>
            </a:pPr>
            <a:r>
              <a:rPr lang="ru-RU" dirty="0" smtClean="0"/>
              <a:t>Альбинизм – обусловлен нарушением синтеза фермента </a:t>
            </a:r>
            <a:r>
              <a:rPr lang="ru-RU" dirty="0" err="1" smtClean="0"/>
              <a:t>тирозиназы</a:t>
            </a:r>
            <a:r>
              <a:rPr lang="ru-RU" dirty="0" smtClean="0"/>
              <a:t> (катализирует синтез меланина).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Врожденный сахарный диабет</a:t>
            </a:r>
            <a:endParaRPr lang="ru-RU" dirty="0"/>
          </a:p>
        </p:txBody>
      </p:sp>
      <p:pic>
        <p:nvPicPr>
          <p:cNvPr id="2050" name="Picture 2" descr="C:\Users\Мария\Downloads\1218564659_image0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97" y="1052736"/>
            <a:ext cx="4064049" cy="540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ownloads\shutterstock_6456703_633_4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52" y="1767639"/>
            <a:ext cx="5562004" cy="397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87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Нарушения обмена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Подагра </a:t>
            </a:r>
          </a:p>
          <a:p>
            <a:r>
              <a:rPr lang="ru-RU" dirty="0" smtClean="0"/>
              <a:t>Синдром </a:t>
            </a:r>
            <a:r>
              <a:rPr lang="ru-RU" dirty="0" err="1" smtClean="0"/>
              <a:t>Марфана</a:t>
            </a:r>
            <a:endParaRPr lang="ru-RU" dirty="0" smtClean="0"/>
          </a:p>
          <a:p>
            <a:r>
              <a:rPr lang="ru-RU" dirty="0" smtClean="0"/>
              <a:t>Серповидно-клеточная анемия</a:t>
            </a:r>
          </a:p>
          <a:p>
            <a:r>
              <a:rPr lang="ru-RU" dirty="0" smtClean="0"/>
              <a:t>Непереносимость лактозы</a:t>
            </a:r>
          </a:p>
          <a:p>
            <a:r>
              <a:rPr lang="ru-RU" dirty="0" err="1" smtClean="0"/>
              <a:t>Муковисцидоз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Мария\Downloads\95_38_953844_12985468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4876204" cy="365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38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Хромосомные болезни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Обусловлены аномалиями хромосом</a:t>
            </a:r>
          </a:p>
          <a:p>
            <a:r>
              <a:rPr lang="ru-RU" dirty="0" smtClean="0"/>
              <a:t>Появление лишней хромосомы</a:t>
            </a:r>
          </a:p>
          <a:p>
            <a:r>
              <a:rPr lang="ru-RU" dirty="0" smtClean="0"/>
              <a:t>Отсутствие части хромосомы</a:t>
            </a:r>
          </a:p>
          <a:p>
            <a:r>
              <a:rPr lang="ru-RU" dirty="0" smtClean="0"/>
              <a:t>Отсутствие целой хромосомы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21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Нарушение числа хромосом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Синдром Дауна – трисомия по 21 хромосоме (47 хромосом)к признакам относятся: задержка в развитии, росте, характерная внешность. </a:t>
            </a:r>
          </a:p>
          <a:p>
            <a:r>
              <a:rPr lang="ru-RU" dirty="0" smtClean="0"/>
              <a:t>Частота встречаемости 1 случай на 700 младенцев</a:t>
            </a:r>
          </a:p>
          <a:p>
            <a:r>
              <a:rPr lang="ru-RU" dirty="0" smtClean="0"/>
              <a:t>Американский актер Крис </a:t>
            </a:r>
            <a:r>
              <a:rPr lang="ru-RU" dirty="0" err="1" smtClean="0"/>
              <a:t>Бурк</a:t>
            </a:r>
            <a:r>
              <a:rPr lang="ru-RU" dirty="0" smtClean="0"/>
              <a:t> живет с синдромом Дауна</a:t>
            </a:r>
            <a:endParaRPr lang="ru-RU" dirty="0"/>
          </a:p>
        </p:txBody>
      </p:sp>
      <p:pic>
        <p:nvPicPr>
          <p:cNvPr id="4098" name="Picture 2" descr="C:\Users\Мария\Downloads\knfdbfb2eec86d0642b271f92cec6239a4e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07" y="1628800"/>
            <a:ext cx="6200899" cy="465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84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Нарушение числа хромосом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Синдром </a:t>
            </a:r>
            <a:r>
              <a:rPr lang="ru-RU" dirty="0" err="1" smtClean="0"/>
              <a:t>Патау</a:t>
            </a:r>
            <a:r>
              <a:rPr lang="ru-RU" dirty="0" smtClean="0"/>
              <a:t> – трисомия по 13 паре хромосом (47 хромосом). Множественные пороки развития.</a:t>
            </a:r>
          </a:p>
          <a:p>
            <a:r>
              <a:rPr lang="ru-RU" dirty="0" smtClean="0"/>
              <a:t>Синдром </a:t>
            </a:r>
            <a:r>
              <a:rPr lang="ru-RU" dirty="0" err="1" smtClean="0"/>
              <a:t>Эдвартса</a:t>
            </a:r>
            <a:r>
              <a:rPr lang="ru-RU" dirty="0" smtClean="0"/>
              <a:t> – трисомия по 18 паре хромосом. Внешние </a:t>
            </a:r>
            <a:r>
              <a:rPr lang="ru-RU" dirty="0" err="1" smtClean="0"/>
              <a:t>хараетристики</a:t>
            </a:r>
            <a:r>
              <a:rPr lang="ru-RU" dirty="0" smtClean="0"/>
              <a:t>: маленькие глаза, ротовое отверстие, заячья губа, деформация ушных раковин. Пороки сердца и легких часто являются причиной смерти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3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Наследственные заболевания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Большая часть известных заболеваний человека относятся к наследственным – 70% всех известных заболеваний.</a:t>
            </a:r>
          </a:p>
          <a:p>
            <a:r>
              <a:rPr lang="ru-RU" dirty="0"/>
              <a:t>Для генетических исследований человек является неудобным объектом, так как у человека: невозможно экспериментальное скрещивание; большое количество хромосом; поздно наступает половая зрелость; малое число потомков в каждой семье; невозможно уравнивание условий жизни для потомства.</a:t>
            </a:r>
            <a:endParaRPr lang="ru-RU" dirty="0" smtClean="0"/>
          </a:p>
          <a:p>
            <a:r>
              <a:rPr lang="ru-RU" dirty="0" smtClean="0"/>
              <a:t>Наследственные заболевания человека изучаются особыми методами: генеалогический, цитогенетический, близнецовый.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35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Нарушение числа половых хромосом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Синдром </a:t>
            </a:r>
            <a:r>
              <a:rPr lang="ru-RU" dirty="0" err="1" smtClean="0"/>
              <a:t>Шершевского</a:t>
            </a:r>
            <a:r>
              <a:rPr lang="ru-RU" dirty="0" smtClean="0"/>
              <a:t>-Тернера – отсутствие одной Х хромосомы у женщин. Признаки: инфантилизм (развитие по детскому типу), бесплодие, низкий рост</a:t>
            </a:r>
            <a:endParaRPr lang="ru-RU" dirty="0"/>
          </a:p>
        </p:txBody>
      </p:sp>
      <p:pic>
        <p:nvPicPr>
          <p:cNvPr id="5122" name="Picture 2" descr="C:\Users\Мария\Downloads\sindrom-shereshevskogo-ternera-simpto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167" y="1556792"/>
            <a:ext cx="478155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10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Нарушение числа половых хромосом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Синдром </a:t>
            </a:r>
            <a:r>
              <a:rPr lang="ru-RU" dirty="0" err="1" smtClean="0"/>
              <a:t>Клайнфельтера</a:t>
            </a:r>
            <a:r>
              <a:rPr lang="ru-RU" dirty="0" smtClean="0"/>
              <a:t> – </a:t>
            </a:r>
            <a:r>
              <a:rPr lang="ru-RU" dirty="0" err="1" smtClean="0"/>
              <a:t>полисомия</a:t>
            </a:r>
            <a:r>
              <a:rPr lang="ru-RU" dirty="0" smtClean="0"/>
              <a:t> по Х и У-хромосоме у мальчиков (47 хромосом – ХХУ или ХУУ и др. варианты)</a:t>
            </a:r>
          </a:p>
          <a:p>
            <a:r>
              <a:rPr lang="ru-RU" dirty="0" smtClean="0"/>
              <a:t>Крайне распространенная патология – 1 случай на 500 новорожденных.</a:t>
            </a:r>
          </a:p>
          <a:p>
            <a:r>
              <a:rPr lang="ru-RU" dirty="0" smtClean="0"/>
              <a:t>Признаки: задержка развития (может не быть), бесплодие  (может быть выявлено поздно, например, после 40 лет), ложный гермафродитизм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65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Генеалогический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Использование этого метода возможно в том случае, когда известны прямые родственники — предки обладателя наследственного признака </a:t>
            </a:r>
            <a:r>
              <a:rPr lang="ru-RU" dirty="0" smtClean="0"/>
              <a:t> </a:t>
            </a:r>
            <a:r>
              <a:rPr lang="ru-RU" dirty="0"/>
              <a:t>по материнской и отцовской линиям в ряду поколений или потомки пробанда также в нескольких </a:t>
            </a:r>
            <a:r>
              <a:rPr lang="ru-RU" dirty="0" smtClean="0"/>
              <a:t>поколениях.</a:t>
            </a:r>
          </a:p>
          <a:p>
            <a:r>
              <a:rPr lang="ru-RU" dirty="0"/>
              <a:t>При составлении родословных в генетике используется определенная система обозначений. После составления родословной проводится ее анализ с целью установления характера наследования изучаемого признака.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02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Генеалогический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Существуют условные обозначения для составления родословной.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endParaRPr lang="ru-RU" dirty="0"/>
          </a:p>
          <a:p>
            <a:r>
              <a:rPr lang="ru-RU" b="1" dirty="0"/>
              <a:t>Условные обозначения, принятые при составлении родословных: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 — мужчина; 2 — женщина; 3 </a:t>
            </a:r>
            <a:r>
              <a:rPr lang="ru-RU" dirty="0" smtClean="0"/>
              <a:t>— гетерозиготный (</a:t>
            </a:r>
            <a:r>
              <a:rPr lang="ru-RU" dirty="0" err="1" smtClean="0"/>
              <a:t>Аа</a:t>
            </a:r>
            <a:r>
              <a:rPr lang="ru-RU" dirty="0" smtClean="0"/>
              <a:t>) носитель изучаемого рецессивного гена; 4 —</a:t>
            </a:r>
            <a:r>
              <a:rPr lang="ru-RU" dirty="0"/>
              <a:t> брак; </a:t>
            </a:r>
            <a:r>
              <a:rPr lang="ru-RU" dirty="0" smtClean="0"/>
              <a:t>5</a:t>
            </a:r>
            <a:r>
              <a:rPr lang="ru-RU" dirty="0"/>
              <a:t> — брак мужчины с двумя женщинами; </a:t>
            </a:r>
            <a:r>
              <a:rPr lang="ru-RU" dirty="0" smtClean="0"/>
              <a:t>6</a:t>
            </a:r>
            <a:r>
              <a:rPr lang="ru-RU" dirty="0"/>
              <a:t> — родственный брак; </a:t>
            </a:r>
            <a:r>
              <a:rPr lang="ru-RU" dirty="0" smtClean="0"/>
              <a:t>7</a:t>
            </a:r>
            <a:r>
              <a:rPr lang="ru-RU" dirty="0"/>
              <a:t> — родители, дети и порядок их рождения; </a:t>
            </a:r>
            <a:r>
              <a:rPr lang="ru-RU" dirty="0" smtClean="0"/>
              <a:t>8— </a:t>
            </a:r>
            <a:r>
              <a:rPr lang="ru-RU" dirty="0"/>
              <a:t>дизиготные близнецы; </a:t>
            </a:r>
            <a:r>
              <a:rPr lang="ru-RU" dirty="0" smtClean="0"/>
              <a:t>9</a:t>
            </a:r>
            <a:r>
              <a:rPr lang="ru-RU" dirty="0"/>
              <a:t> — монозиготные близнецы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Сергей\Downloads\pict_22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6912768" cy="239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03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родословных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ергей\Downloads\shema-rodoslovnoj-se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31" y="1657431"/>
            <a:ext cx="7200800" cy="445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19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Наследование гемофилии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ергей\Downloads\pict_22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33822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3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изучения родословных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Благодаря генеалогическому методу были определены типы наследования многих признаков у человека. Так, по аутосомно-доминантному типу наследуются полидактилия (увеличенное количество пальцев), возможность свертывать язык в трубочку, </a:t>
            </a:r>
            <a:r>
              <a:rPr lang="ru-RU" dirty="0" err="1"/>
              <a:t>брахидактилия</a:t>
            </a:r>
            <a:r>
              <a:rPr lang="ru-RU" dirty="0"/>
              <a:t> (</a:t>
            </a:r>
            <a:r>
              <a:rPr lang="ru-RU" dirty="0" err="1"/>
              <a:t>короткопалость</a:t>
            </a:r>
            <a:r>
              <a:rPr lang="ru-RU" dirty="0"/>
              <a:t>, обусловленная отсутствием двух фаланг на пальцах), веснушки, раннее облысение, сросшиеся пальцы, заячья губа, волчья пасть, катаракта глаз, хрупкость костей и многие другие. </a:t>
            </a:r>
            <a:endParaRPr lang="ru-RU" dirty="0" smtClean="0"/>
          </a:p>
          <a:p>
            <a:pPr algn="just"/>
            <a:r>
              <a:rPr lang="ru-RU" dirty="0" smtClean="0"/>
              <a:t>Альбинизм</a:t>
            </a:r>
            <a:r>
              <a:rPr lang="ru-RU" dirty="0"/>
              <a:t>, рыжие волосы, подверженность полиомиелиту, сахарный диабет, врожденная глухота и другие признаки наследуются как аутосомно-рецессивные.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9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Цитогенетический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Основан на изучении хромосом человека в норме и при патологии. В норме кариотип человека включает 46 хромосом — 22 пары </a:t>
            </a:r>
            <a:r>
              <a:rPr lang="ru-RU" dirty="0" err="1"/>
              <a:t>аутосом</a:t>
            </a:r>
            <a:r>
              <a:rPr lang="ru-RU" dirty="0"/>
              <a:t> и две половые хромосомы. Использование данного метода позволило выявить группу болезней, связанных либо с изменением числа хромосом, либо с изменениями их структуры. Такие болезни получили название </a:t>
            </a:r>
            <a:r>
              <a:rPr lang="ru-RU" b="1" dirty="0"/>
              <a:t>хромосомных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14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Цитогенетический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Материалом для </a:t>
            </a:r>
            <a:r>
              <a:rPr lang="ru-RU" dirty="0" err="1"/>
              <a:t>кариотипического</a:t>
            </a:r>
            <a:r>
              <a:rPr lang="ru-RU" dirty="0"/>
              <a:t> анализа чаще всего являются лимфоциты крови. Кровь берется у взрослых из вены, у новорожденных — из пальца, мочки уха или пятки</a:t>
            </a:r>
            <a:r>
              <a:rPr lang="ru-RU" dirty="0" smtClean="0"/>
              <a:t>.</a:t>
            </a:r>
          </a:p>
          <a:p>
            <a:r>
              <a:rPr lang="ru-RU" dirty="0"/>
              <a:t>К числу хромосомных заболеваний относятся: синдром </a:t>
            </a:r>
            <a:r>
              <a:rPr lang="ru-RU" dirty="0" err="1" smtClean="0"/>
              <a:t>Клайнфельтера</a:t>
            </a:r>
            <a:r>
              <a:rPr lang="ru-RU" dirty="0" smtClean="0"/>
              <a:t> </a:t>
            </a:r>
            <a:r>
              <a:rPr lang="ru-RU" dirty="0"/>
              <a:t>(47, </a:t>
            </a:r>
            <a:r>
              <a:rPr lang="ru-RU" b="1" dirty="0"/>
              <a:t>ХХ</a:t>
            </a:r>
            <a:r>
              <a:rPr lang="en-US" b="1" dirty="0"/>
              <a:t>Y</a:t>
            </a:r>
            <a:r>
              <a:rPr lang="en-US" dirty="0"/>
              <a:t>)</a:t>
            </a:r>
            <a:r>
              <a:rPr lang="ru-RU" dirty="0" smtClean="0"/>
              <a:t>, </a:t>
            </a:r>
            <a:r>
              <a:rPr lang="ru-RU" dirty="0"/>
              <a:t>синдром </a:t>
            </a:r>
            <a:r>
              <a:rPr lang="ru-RU" dirty="0" smtClean="0"/>
              <a:t>Тернера-Шерешевского </a:t>
            </a:r>
            <a:r>
              <a:rPr lang="ru-RU" dirty="0"/>
              <a:t>(45, </a:t>
            </a:r>
            <a:r>
              <a:rPr lang="ru-RU" b="1" dirty="0"/>
              <a:t>Х0</a:t>
            </a:r>
            <a:r>
              <a:rPr lang="ru-RU" dirty="0"/>
              <a:t>)</a:t>
            </a:r>
            <a:r>
              <a:rPr lang="ru-RU" dirty="0" smtClean="0"/>
              <a:t>, </a:t>
            </a:r>
            <a:r>
              <a:rPr lang="ru-RU" dirty="0"/>
              <a:t>синдром </a:t>
            </a:r>
            <a:r>
              <a:rPr lang="ru-RU" dirty="0" smtClean="0"/>
              <a:t>Дауна </a:t>
            </a:r>
            <a:r>
              <a:rPr lang="ru-RU" dirty="0"/>
              <a:t> (47; 21, 21, 21)</a:t>
            </a:r>
            <a:r>
              <a:rPr lang="ru-RU" dirty="0" smtClean="0"/>
              <a:t>, </a:t>
            </a:r>
            <a:r>
              <a:rPr lang="ru-RU" dirty="0"/>
              <a:t>синдром </a:t>
            </a:r>
            <a:r>
              <a:rPr lang="ru-RU" dirty="0" err="1"/>
              <a:t>Патау</a:t>
            </a:r>
            <a:r>
              <a:rPr lang="ru-RU" dirty="0"/>
              <a:t>, синдром Эдвардса и другие.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8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703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Наследственные заболевания человека</vt:lpstr>
      <vt:lpstr>Наследственные заболевания человека</vt:lpstr>
      <vt:lpstr>Генеалогический метод</vt:lpstr>
      <vt:lpstr>Генеалогический метод</vt:lpstr>
      <vt:lpstr>Примеры родословных</vt:lpstr>
      <vt:lpstr>Наследование гемофилии</vt:lpstr>
      <vt:lpstr>Значение изучения родословных</vt:lpstr>
      <vt:lpstr>Цитогенетический метод</vt:lpstr>
      <vt:lpstr>Цитогенетический метод</vt:lpstr>
      <vt:lpstr>Кариотип человека с синдромом </vt:lpstr>
      <vt:lpstr>Близнецовый метод</vt:lpstr>
      <vt:lpstr>Наследственные заболевания человека</vt:lpstr>
      <vt:lpstr>Классификация заболеваний</vt:lpstr>
      <vt:lpstr>Генные мутации и заболевания</vt:lpstr>
      <vt:lpstr>Нарушения обмена</vt:lpstr>
      <vt:lpstr>Нарушения обмена</vt:lpstr>
      <vt:lpstr>Хромосомные болезни</vt:lpstr>
      <vt:lpstr>Нарушение числа хромосом</vt:lpstr>
      <vt:lpstr>Нарушение числа хромосом</vt:lpstr>
      <vt:lpstr>Нарушение числа половых хромосом</vt:lpstr>
      <vt:lpstr>Нарушение числа половых хромосом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Наследственные заболевания человека</dc:title>
  <dc:creator>Мария</dc:creator>
  <cp:lastModifiedBy>Сергей</cp:lastModifiedBy>
  <cp:revision>9</cp:revision>
  <dcterms:created xsi:type="dcterms:W3CDTF">2015-04-21T17:36:44Z</dcterms:created>
  <dcterms:modified xsi:type="dcterms:W3CDTF">2015-09-06T11:18:48Z</dcterms:modified>
</cp:coreProperties>
</file>