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72" r:id="rId10"/>
    <p:sldId id="273" r:id="rId11"/>
    <p:sldId id="274" r:id="rId12"/>
    <p:sldId id="275" r:id="rId13"/>
    <p:sldId id="263" r:id="rId14"/>
    <p:sldId id="264" r:id="rId15"/>
    <p:sldId id="268" r:id="rId16"/>
    <p:sldId id="269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9" r:id="rId30"/>
    <p:sldId id="291" r:id="rId31"/>
    <p:sldId id="292" r:id="rId32"/>
    <p:sldId id="295" r:id="rId33"/>
    <p:sldId id="298" r:id="rId34"/>
    <p:sldId id="29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33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05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123FD-AA8E-4D26-8763-33B78007D469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7B0EB-3A66-4A38-8754-4E774FACF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91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7B0EB-3A66-4A38-8754-4E774FACF85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08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/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1124744"/>
            <a:ext cx="3816424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err="1" smtClean="0"/>
              <a:t>Миннегалиевой</a:t>
            </a:r>
            <a:r>
              <a:rPr lang="ru-RU" sz="3600" dirty="0" smtClean="0"/>
              <a:t> </a:t>
            </a:r>
            <a:r>
              <a:rPr lang="ru-RU" sz="3600" dirty="0" err="1" smtClean="0"/>
              <a:t>Галии</a:t>
            </a:r>
            <a:r>
              <a:rPr lang="ru-RU" sz="3600" dirty="0" smtClean="0"/>
              <a:t> </a:t>
            </a:r>
            <a:r>
              <a:rPr lang="ru-RU" sz="3600" dirty="0" err="1" smtClean="0"/>
              <a:t>габдулловны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3068960"/>
            <a:ext cx="3128392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Воспитателя 1 категории </a:t>
            </a:r>
          </a:p>
          <a:p>
            <a:r>
              <a:rPr lang="ru-RU" sz="2000" dirty="0" err="1" smtClean="0">
                <a:solidFill>
                  <a:schemeClr val="tx1"/>
                </a:solidFill>
              </a:rPr>
              <a:t>Набережночелнинской</a:t>
            </a:r>
            <a:r>
              <a:rPr lang="ru-RU" sz="2000" dirty="0" smtClean="0">
                <a:solidFill>
                  <a:schemeClr val="tx1"/>
                </a:solidFill>
              </a:rPr>
              <a:t> специальной (коррекционной) начальной школы-детского сада </a:t>
            </a:r>
            <a:r>
              <a:rPr lang="en-US" sz="2000" dirty="0" smtClean="0">
                <a:solidFill>
                  <a:schemeClr val="tx1"/>
                </a:solidFill>
              </a:rPr>
              <a:t>V</a:t>
            </a:r>
            <a:r>
              <a:rPr lang="ru-RU" sz="2000" dirty="0" smtClean="0">
                <a:solidFill>
                  <a:schemeClr val="tx1"/>
                </a:solidFill>
              </a:rPr>
              <a:t> вида (№89).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galina\Desktop\Открытые занятия 2015-аттестация\1360994489_1-oblozhka-kopiya -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8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73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90538"/>
            <a:ext cx="6930082" cy="5883275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83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7038"/>
            <a:ext cx="7146106" cy="6010275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6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98769"/>
            <a:ext cx="7450085" cy="4022502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73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9909" y="332656"/>
            <a:ext cx="3165978" cy="2057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Мои награды </a:t>
            </a:r>
            <a:endParaRPr lang="ru-RU" sz="5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836" y="3140968"/>
            <a:ext cx="2497460" cy="2857500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2052" name="Picture 4" descr="I:\ГРАМОТЫ\IMG_4217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764" y="188640"/>
            <a:ext cx="4802248" cy="6265888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8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ГРАМОТЫ\IMG_4227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89738"/>
            <a:ext cx="2448272" cy="2898249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ГРАМОТЫ\IMG_4224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3429000"/>
            <a:ext cx="2419926" cy="3096177"/>
          </a:xfrm>
          <a:prstGeom prst="rect">
            <a:avLst/>
          </a:prstGeom>
          <a:noFill/>
          <a:ln w="76200">
            <a:solidFill>
              <a:schemeClr val="accent4">
                <a:lumMod val="20000"/>
                <a:lumOff val="8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ГРАМОТЫ\IMG_4219к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1499" y="755739"/>
            <a:ext cx="3131968" cy="4464496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I:\ГРАМОТЫ\IMG_4218к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516" y="404664"/>
            <a:ext cx="3204356" cy="5634553"/>
          </a:xfrm>
          <a:prstGeom prst="rect">
            <a:avLst/>
          </a:prstGeom>
          <a:noFill/>
          <a:ln w="76200">
            <a:solidFill>
              <a:srgbClr val="00B05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28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 descr="I:\ГРАМОТЫ\IMG_4226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73764">
            <a:off x="317607" y="308177"/>
            <a:ext cx="4535710" cy="6241017"/>
          </a:xfrm>
          <a:prstGeom prst="rect">
            <a:avLst/>
          </a:prstGeom>
          <a:noFill/>
          <a:ln w="76200">
            <a:solidFill>
              <a:srgbClr val="FF00FF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ГРАМОТЫ\IMG_4230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71220">
            <a:off x="4376672" y="712691"/>
            <a:ext cx="4015798" cy="5946228"/>
          </a:xfrm>
          <a:prstGeom prst="rect">
            <a:avLst/>
          </a:prstGeom>
          <a:noFill/>
          <a:ln w="76200">
            <a:solidFill>
              <a:srgbClr val="7030A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9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087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Сведения о профессиональном рейтинге и достижениях за последние 5 лет.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2363735"/>
            <a:ext cx="705678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Руководитель методическим объединением воспитателей дошкольных групп </a:t>
            </a:r>
          </a:p>
          <a:p>
            <a:r>
              <a:rPr lang="ru-RU" dirty="0" smtClean="0"/>
              <a:t>Уровень: школьный </a:t>
            </a:r>
          </a:p>
          <a:p>
            <a:r>
              <a:rPr lang="ru-RU" dirty="0" smtClean="0"/>
              <a:t>Срок руководства: 2000-2015гг.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2547" y="4367514"/>
            <a:ext cx="706178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Участник творческой группы по разработке коррекционных мультимедийных занятий по окружающему миру</a:t>
            </a:r>
          </a:p>
          <a:p>
            <a:r>
              <a:rPr lang="ru-RU" dirty="0" smtClean="0"/>
              <a:t>Уровень: школьный</a:t>
            </a:r>
          </a:p>
          <a:p>
            <a:r>
              <a:rPr lang="ru-RU" dirty="0" smtClean="0"/>
              <a:t>Сроки участия: 2013-2014гг.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55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39137" cy="1020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Распространение педагогического опыта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9" y="1407619"/>
            <a:ext cx="69127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●</a:t>
            </a:r>
            <a:r>
              <a:rPr lang="ru-RU" dirty="0" smtClean="0"/>
              <a:t> Открытие занятие на семинаре педагогов коррекционных учреждений.</a:t>
            </a:r>
          </a:p>
          <a:p>
            <a:r>
              <a:rPr lang="ru-RU" dirty="0" smtClean="0"/>
              <a:t>Тема «Кто живет в лесу?»</a:t>
            </a:r>
          </a:p>
          <a:p>
            <a:r>
              <a:rPr lang="ru-RU" dirty="0" smtClean="0"/>
              <a:t>Уровень: региональный на базе НС (К) НШ-ДС №89 </a:t>
            </a:r>
          </a:p>
          <a:p>
            <a:r>
              <a:rPr lang="ru-RU" dirty="0" smtClean="0"/>
              <a:t>Год: 2013</a:t>
            </a:r>
          </a:p>
          <a:p>
            <a:r>
              <a:rPr lang="ru-RU" dirty="0" smtClean="0"/>
              <a:t>● Показ словесно-дидактической игры на региональной практической-научной конференции педагогов коррекционных школ.</a:t>
            </a:r>
          </a:p>
          <a:p>
            <a:r>
              <a:rPr lang="ru-RU" dirty="0" smtClean="0"/>
              <a:t>Тема: «Какой? Какая? Какое? Какие?» на основе сказки «Айболит» с использованием интерактивного ресурса </a:t>
            </a:r>
          </a:p>
          <a:p>
            <a:r>
              <a:rPr lang="ru-RU" dirty="0" smtClean="0"/>
              <a:t>Уровень: региональный</a:t>
            </a:r>
            <a:r>
              <a:rPr lang="en-US" dirty="0" smtClean="0"/>
              <a:t> </a:t>
            </a:r>
            <a:r>
              <a:rPr lang="ru-RU" dirty="0">
                <a:solidFill>
                  <a:prstClr val="black"/>
                </a:solidFill>
              </a:rPr>
              <a:t>на базе НС (К) НШ-ДС №89 </a:t>
            </a:r>
            <a:endParaRPr lang="ru-RU" dirty="0" smtClean="0"/>
          </a:p>
          <a:p>
            <a:r>
              <a:rPr lang="ru-RU" dirty="0" smtClean="0"/>
              <a:t>Год: 2014</a:t>
            </a:r>
          </a:p>
          <a:p>
            <a:r>
              <a:rPr lang="ru-RU" dirty="0" smtClean="0"/>
              <a:t>● Выступление с обобщением педагогического опыта на практическом семинаре педагогов коррекционных школ</a:t>
            </a:r>
          </a:p>
          <a:p>
            <a:r>
              <a:rPr lang="ru-RU" dirty="0" smtClean="0"/>
              <a:t>Тема: «Релаксационные игры и упражнения в работе с тревожными детьми»</a:t>
            </a:r>
          </a:p>
          <a:p>
            <a:r>
              <a:rPr lang="ru-RU" dirty="0" smtClean="0"/>
              <a:t>Уровень: городской, НС (К) Ш №87 </a:t>
            </a:r>
            <a:r>
              <a:rPr lang="en-US" dirty="0" smtClean="0"/>
              <a:t>IV </a:t>
            </a:r>
            <a:r>
              <a:rPr lang="ru-RU" dirty="0" smtClean="0"/>
              <a:t>вида</a:t>
            </a:r>
          </a:p>
          <a:p>
            <a:r>
              <a:rPr lang="ru-RU" dirty="0" smtClean="0"/>
              <a:t>Год: 2013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5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7" y="548680"/>
            <a:ext cx="70567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● Открытое занятие НС (К) НШ-ДС №89 </a:t>
            </a:r>
          </a:p>
          <a:p>
            <a:r>
              <a:rPr lang="ru-RU" dirty="0" smtClean="0"/>
              <a:t>Тема: «Насекомые»</a:t>
            </a:r>
          </a:p>
          <a:p>
            <a:r>
              <a:rPr lang="ru-RU" dirty="0" smtClean="0"/>
              <a:t>Уровень: школьный </a:t>
            </a:r>
          </a:p>
          <a:p>
            <a:r>
              <a:rPr lang="ru-RU" dirty="0" smtClean="0"/>
              <a:t>Год:2011</a:t>
            </a:r>
          </a:p>
          <a:p>
            <a:endParaRPr lang="ru-RU" dirty="0" smtClean="0"/>
          </a:p>
          <a:p>
            <a:r>
              <a:rPr lang="ru-RU" dirty="0" smtClean="0"/>
              <a:t>● Выступление на заседании МО </a:t>
            </a:r>
            <a:r>
              <a:rPr lang="ru-RU" dirty="0">
                <a:solidFill>
                  <a:prstClr val="black"/>
                </a:solidFill>
              </a:rPr>
              <a:t>НС (К) НШ-ДС №</a:t>
            </a:r>
            <a:r>
              <a:rPr lang="ru-RU" dirty="0" smtClean="0">
                <a:solidFill>
                  <a:prstClr val="black"/>
                </a:solidFill>
              </a:rPr>
              <a:t>89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Тема: «Методические приемы и формы работы по обучению детей составлять рассказы по серии</a:t>
            </a:r>
            <a:r>
              <a:rPr lang="ru-RU" dirty="0" smtClean="0"/>
              <a:t> картинок»</a:t>
            </a:r>
          </a:p>
          <a:p>
            <a:r>
              <a:rPr lang="ru-RU" dirty="0" smtClean="0"/>
              <a:t>Год: 2011</a:t>
            </a:r>
          </a:p>
          <a:p>
            <a:endParaRPr lang="ru-RU" dirty="0"/>
          </a:p>
          <a:p>
            <a:r>
              <a:rPr lang="ru-RU" dirty="0" smtClean="0"/>
              <a:t>● Открытое мероприятие для воспитателей и логопедов, родителей </a:t>
            </a:r>
            <a:r>
              <a:rPr lang="ru-RU" dirty="0">
                <a:solidFill>
                  <a:prstClr val="black"/>
                </a:solidFill>
              </a:rPr>
              <a:t>НС (К) НШ-ДС №89 </a:t>
            </a:r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Тема: Театр сказки «Гуси-лебеди»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Год: 2012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● </a:t>
            </a:r>
            <a:r>
              <a:rPr lang="ru-RU" dirty="0">
                <a:solidFill>
                  <a:prstClr val="black"/>
                </a:solidFill>
              </a:rPr>
              <a:t>Открытое мероприятие для воспитателей </a:t>
            </a:r>
            <a:r>
              <a:rPr lang="ru-RU" dirty="0" smtClean="0">
                <a:solidFill>
                  <a:prstClr val="black"/>
                </a:solidFill>
              </a:rPr>
              <a:t>и </a:t>
            </a:r>
            <a:r>
              <a:rPr lang="ru-RU" dirty="0">
                <a:solidFill>
                  <a:prstClr val="black"/>
                </a:solidFill>
              </a:rPr>
              <a:t>родителей НС (К) НШ-ДС №89 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Тема: Развлечение «К нам приехал цирк»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Год: 2012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4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5" y="620688"/>
            <a:ext cx="65527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● Открытое НОД  </a:t>
            </a:r>
            <a:r>
              <a:rPr lang="ru-RU" dirty="0" smtClean="0">
                <a:solidFill>
                  <a:prstClr val="black"/>
                </a:solidFill>
              </a:rPr>
              <a:t>для </a:t>
            </a:r>
            <a:r>
              <a:rPr lang="ru-RU" dirty="0">
                <a:solidFill>
                  <a:prstClr val="black"/>
                </a:solidFill>
              </a:rPr>
              <a:t>воспитателей и </a:t>
            </a:r>
            <a:r>
              <a:rPr lang="ru-RU" dirty="0" smtClean="0">
                <a:solidFill>
                  <a:prstClr val="black"/>
                </a:solidFill>
              </a:rPr>
              <a:t>логопедов НС </a:t>
            </a:r>
            <a:r>
              <a:rPr lang="ru-RU" dirty="0">
                <a:solidFill>
                  <a:prstClr val="black"/>
                </a:solidFill>
              </a:rPr>
              <a:t>(К) НШ-ДС №89 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Тема: «Дорожный транспорт»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Год: 2013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● </a:t>
            </a:r>
            <a:r>
              <a:rPr lang="ru-RU" dirty="0">
                <a:solidFill>
                  <a:prstClr val="black"/>
                </a:solidFill>
              </a:rPr>
              <a:t>Открытое мероприятие для воспитателей и логопедов, родителей НС (К) НШ-ДС №89 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Тема: Развлечение по сказкам  </a:t>
            </a:r>
            <a:r>
              <a:rPr lang="ru-RU" dirty="0" err="1" smtClean="0">
                <a:solidFill>
                  <a:prstClr val="black"/>
                </a:solidFill>
              </a:rPr>
              <a:t>Г.Тукая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Год: 2013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● </a:t>
            </a:r>
            <a:r>
              <a:rPr lang="ru-RU" dirty="0">
                <a:solidFill>
                  <a:prstClr val="black"/>
                </a:solidFill>
              </a:rPr>
              <a:t>Открытое мероприятие для воспитателей и логопедов, родителей НС (К) НШ-ДС №89 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Тема: «В гостях у снеговика»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Год: 2014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● </a:t>
            </a:r>
            <a:r>
              <a:rPr lang="ru-RU" dirty="0">
                <a:solidFill>
                  <a:prstClr val="black"/>
                </a:solidFill>
              </a:rPr>
              <a:t>Открытое </a:t>
            </a:r>
            <a:r>
              <a:rPr lang="ru-RU" dirty="0" smtClean="0">
                <a:solidFill>
                  <a:prstClr val="black"/>
                </a:solidFill>
              </a:rPr>
              <a:t>НОД  </a:t>
            </a:r>
            <a:r>
              <a:rPr lang="ru-RU" dirty="0">
                <a:solidFill>
                  <a:prstClr val="black"/>
                </a:solidFill>
              </a:rPr>
              <a:t>для воспитателей и </a:t>
            </a:r>
            <a:r>
              <a:rPr lang="ru-RU" dirty="0" smtClean="0">
                <a:solidFill>
                  <a:prstClr val="black"/>
                </a:solidFill>
              </a:rPr>
              <a:t>логопедов НС </a:t>
            </a:r>
            <a:r>
              <a:rPr lang="ru-RU" dirty="0">
                <a:solidFill>
                  <a:prstClr val="black"/>
                </a:solidFill>
              </a:rPr>
              <a:t>(К) НШ-ДС №89 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Тема: «Ах, лето!»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Год: 2015</a:t>
            </a:r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3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6923112" cy="770344"/>
          </a:xfrm>
        </p:spPr>
        <p:txBody>
          <a:bodyPr/>
          <a:lstStyle/>
          <a:p>
            <a:pPr algn="ctr"/>
            <a:r>
              <a:rPr lang="ru-RU" dirty="0" smtClean="0"/>
              <a:t>Личные Данные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545900"/>
            <a:ext cx="4618856" cy="4846320"/>
          </a:xfrm>
        </p:spPr>
        <p:txBody>
          <a:bodyPr>
            <a:normAutofit/>
          </a:bodyPr>
          <a:lstStyle/>
          <a:p>
            <a:r>
              <a:rPr lang="ru-RU" sz="2000" dirty="0" err="1"/>
              <a:t>Миннегалиева</a:t>
            </a:r>
            <a:r>
              <a:rPr lang="ru-RU" sz="2000" dirty="0"/>
              <a:t> </a:t>
            </a:r>
            <a:r>
              <a:rPr lang="ru-RU" sz="2000" dirty="0" err="1"/>
              <a:t>Галия</a:t>
            </a:r>
            <a:r>
              <a:rPr lang="ru-RU" sz="2000" dirty="0"/>
              <a:t> </a:t>
            </a:r>
            <a:r>
              <a:rPr lang="ru-RU" sz="2000" dirty="0" err="1"/>
              <a:t>Габдулловна</a:t>
            </a:r>
            <a:endParaRPr lang="ru-RU" sz="2000" dirty="0"/>
          </a:p>
          <a:p>
            <a:r>
              <a:rPr lang="ru-RU" sz="2000" dirty="0"/>
              <a:t>Образование: среднее специальное, </a:t>
            </a:r>
            <a:r>
              <a:rPr lang="ru-RU" sz="2000" dirty="0" err="1"/>
              <a:t>Мензелинское</a:t>
            </a:r>
            <a:r>
              <a:rPr lang="ru-RU" sz="2000" dirty="0"/>
              <a:t> педагогическое училище</a:t>
            </a:r>
          </a:p>
          <a:p>
            <a:r>
              <a:rPr lang="ru-RU" sz="2000" dirty="0"/>
              <a:t>Специальность: дошкольное воспитание</a:t>
            </a:r>
          </a:p>
          <a:p>
            <a:r>
              <a:rPr lang="ru-RU" sz="2000" dirty="0"/>
              <a:t>Квалификация: воспитатель</a:t>
            </a:r>
          </a:p>
          <a:p>
            <a:r>
              <a:rPr lang="ru-RU" sz="2000" dirty="0"/>
              <a:t>Педагогический стаж: </a:t>
            </a:r>
            <a:r>
              <a:rPr lang="ru-RU" sz="2000" dirty="0" smtClean="0"/>
              <a:t>42лет</a:t>
            </a:r>
            <a:r>
              <a:rPr lang="ru-RU" sz="2000" dirty="0"/>
              <a:t>, </a:t>
            </a:r>
            <a:r>
              <a:rPr lang="ru-RU" sz="2000" dirty="0" smtClean="0"/>
              <a:t>25 </a:t>
            </a:r>
            <a:r>
              <a:rPr lang="ru-RU" sz="2000" dirty="0"/>
              <a:t>год в данном учреждении</a:t>
            </a:r>
          </a:p>
          <a:p>
            <a:r>
              <a:rPr lang="ru-RU" sz="2000" dirty="0"/>
              <a:t>Квалификационная группа: первая </a:t>
            </a:r>
            <a:r>
              <a:rPr lang="ru-RU" sz="2000" dirty="0" smtClean="0"/>
              <a:t>категория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2808312" cy="4536504"/>
          </a:xfrm>
          <a:prstGeom prst="rect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</p:pic>
    </p:spTree>
    <p:extLst>
      <p:ext uri="{BB962C8B-B14F-4D97-AF65-F5344CB8AC3E}">
        <p14:creationId xmlns:p14="http://schemas.microsoft.com/office/powerpoint/2010/main" val="30713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420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Методические публикации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05430"/>
              </p:ext>
            </p:extLst>
          </p:nvPr>
        </p:nvGraphicFramePr>
        <p:xfrm>
          <a:off x="539554" y="1196752"/>
          <a:ext cx="7272806" cy="524034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74538"/>
                <a:gridCol w="2260233"/>
                <a:gridCol w="2334420"/>
                <a:gridCol w="2103615"/>
              </a:tblGrid>
              <a:tr h="15181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Тема (название),вид публикации,  количество страниц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Уровень  (образовательное учреждение, муниципальный, республиканский, федеральный, международный уровень)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Где напечатана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(наименование научно-методического издания, учреждения, осуществлявшего издание методической публикации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81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Словесно-дидактическая игра «Какой? Какая? Какое? Какие?»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 основе сказки «Доктор Айболит»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Презентация 6слайдов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Федеральный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Социальная сеть работников образования </a:t>
                      </a:r>
                      <a:r>
                        <a:rPr lang="en-US" sz="1200" dirty="0">
                          <a:effectLst/>
                        </a:rPr>
                        <a:t>http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  <a:r>
                        <a:rPr lang="en-US" sz="1200" dirty="0" err="1">
                          <a:effectLst/>
                        </a:rPr>
                        <a:t>nsportal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 smtClean="0">
                          <a:effectLst/>
                        </a:rPr>
                        <a:t>ru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2014г.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09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Учебно-методический материал. Тема «Психологическая готовность ребенка к школе».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Федеральный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Социальная сеть работников образования </a:t>
                      </a:r>
                      <a:r>
                        <a:rPr lang="en-US" sz="1200" dirty="0">
                          <a:effectLst/>
                        </a:rPr>
                        <a:t>http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  <a:r>
                        <a:rPr lang="en-US" sz="1200" dirty="0" err="1">
                          <a:effectLst/>
                        </a:rPr>
                        <a:t>nsportal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 smtClean="0">
                          <a:effectLst/>
                        </a:rPr>
                        <a:t>ru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2015г.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Птицы Татарстана презентация 10слайдов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Федеральный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Социальная сеть работников образования    </a:t>
                      </a:r>
                      <a:r>
                        <a:rPr lang="en-US" sz="1200" dirty="0">
                          <a:effectLst/>
                        </a:rPr>
                        <a:t>http</a:t>
                      </a:r>
                      <a:r>
                        <a:rPr lang="ru-RU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nsportal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 smtClean="0">
                          <a:effectLst/>
                        </a:rPr>
                        <a:t>ru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2015г.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4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Конспект занятия по математике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Федеральнный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Социальная сеть работников образования </a:t>
                      </a:r>
                      <a:r>
                        <a:rPr lang="en-US" sz="1200" dirty="0">
                          <a:effectLst/>
                        </a:rPr>
                        <a:t>http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  <a:r>
                        <a:rPr lang="en-US" sz="1200" dirty="0" err="1">
                          <a:effectLst/>
                        </a:rPr>
                        <a:t>nsportal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r>
                        <a:rPr lang="en-US" sz="1200" dirty="0" err="1" smtClean="0">
                          <a:effectLst/>
                        </a:rPr>
                        <a:t>ru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2015г.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1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Свидетельства о публикациях</a:t>
            </a:r>
            <a:endParaRPr lang="ru-RU" dirty="0"/>
          </a:p>
        </p:txBody>
      </p:sp>
      <p:pic>
        <p:nvPicPr>
          <p:cNvPr id="1026" name="Picture 2" descr="C:\Users\galina\Downloads\IMG_974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988840"/>
            <a:ext cx="2808313" cy="456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lina\Downloads\IMG_974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513720"/>
            <a:ext cx="3897443" cy="531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alina\Downloads\IMG_974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2098852"/>
            <a:ext cx="3155233" cy="469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5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Участие в конкурсах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725798"/>
              </p:ext>
            </p:extLst>
          </p:nvPr>
        </p:nvGraphicFramePr>
        <p:xfrm>
          <a:off x="323528" y="1196753"/>
          <a:ext cx="7704856" cy="543530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34881"/>
                <a:gridCol w="2273431"/>
                <a:gridCol w="2232248"/>
                <a:gridCol w="1656184"/>
                <a:gridCol w="1008112"/>
              </a:tblGrid>
              <a:tr h="116811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конкурса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(образовательное учреждение, район, город, республиканский, федеральный, международный уровень)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</a:tr>
              <a:tr h="1615199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Творческий «</a:t>
                      </a:r>
                      <a:r>
                        <a:rPr lang="ru-RU" sz="1400" dirty="0" err="1">
                          <a:effectLst/>
                        </a:rPr>
                        <a:t>Рассударики</a:t>
                      </a:r>
                      <a:r>
                        <a:rPr lang="ru-RU" sz="1400" dirty="0">
                          <a:effectLst/>
                        </a:rPr>
                        <a:t>» .Номинация «Стенгазета» Работа « Моим землякам ветеранам ВОВ посвящается»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Всероссийский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лауреат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</a:tr>
              <a:tr h="1384456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</a:t>
                      </a:r>
                      <a:r>
                        <a:rPr lang="ru-RU" sz="1400" dirty="0" err="1">
                          <a:effectLst/>
                        </a:rPr>
                        <a:t>Талантоха</a:t>
                      </a:r>
                      <a:r>
                        <a:rPr lang="ru-RU" sz="1400" dirty="0">
                          <a:effectLst/>
                        </a:rPr>
                        <a:t>»  </a:t>
                      </a:r>
                      <a:r>
                        <a:rPr lang="ru-RU" sz="1400" dirty="0" err="1">
                          <a:effectLst/>
                        </a:rPr>
                        <a:t>Номинация«Литературное</a:t>
                      </a:r>
                      <a:r>
                        <a:rPr lang="ru-RU" sz="1400" dirty="0">
                          <a:effectLst/>
                        </a:rPr>
                        <a:t> творчество» Работа: рассказ    «Невыдуманная история»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Всероссийский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Победитель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       (</a:t>
                      </a:r>
                      <a:r>
                        <a:rPr lang="ru-RU" sz="1400" dirty="0">
                          <a:effectLst/>
                        </a:rPr>
                        <a:t>3 место)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2014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</a:tr>
              <a:tr h="728771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РУС.КОНКУРС,РФ Презентация игры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Всероссийский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Победитель</a:t>
                      </a: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степени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2015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74" marR="4857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:\ГРАМОТЫ\IMG_4226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176" y="260648"/>
            <a:ext cx="4122295" cy="5966085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I:\ГРАМОТЫ\IMG_4237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949632"/>
            <a:ext cx="3674104" cy="5263973"/>
          </a:xfrm>
          <a:prstGeom prst="rect">
            <a:avLst/>
          </a:prstGeom>
          <a:noFill/>
          <a:ln w="76200">
            <a:solidFill>
              <a:schemeClr val="accent4">
                <a:lumMod val="40000"/>
                <a:lumOff val="6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49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Внеклассная работа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504102"/>
              </p:ext>
            </p:extLst>
          </p:nvPr>
        </p:nvGraphicFramePr>
        <p:xfrm>
          <a:off x="395537" y="1124743"/>
          <a:ext cx="7560840" cy="554461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80248"/>
                <a:gridCol w="3100271"/>
                <a:gridCol w="1080120"/>
                <a:gridCol w="1800201"/>
              </a:tblGrid>
              <a:tr h="1188133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Вид деятельности (кружки, секции, мероприятия)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Тема, название</a:t>
                      </a: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Дата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Уровень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</a:tr>
              <a:tr h="792089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Семейный спортивный праздник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Папа, мама и я-спортивная семья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Школьный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</a:tr>
              <a:tr h="1980219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Практикум для </a:t>
                      </a:r>
                      <a:r>
                        <a:rPr lang="ru-RU" sz="1200" dirty="0" smtClean="0">
                          <a:effectLst/>
                        </a:rPr>
                        <a:t>родителей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Координация речи с движением; развитие творческого воображения по системе </a:t>
                      </a:r>
                      <a:r>
                        <a:rPr lang="ru-RU" sz="1400" dirty="0" err="1">
                          <a:effectLst/>
                        </a:rPr>
                        <a:t>Нищевой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2013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Школьный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</a:tr>
              <a:tr h="396043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Развлечения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Веселые старты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Школьный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</a:tr>
              <a:tr h="1188133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Классный час для младших школьников и родителей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 мы причастны к той победе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Школьный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314" marR="6231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42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ru-RU" dirty="0" smtClean="0"/>
              <a:t>Достижения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645714"/>
              </p:ext>
            </p:extLst>
          </p:nvPr>
        </p:nvGraphicFramePr>
        <p:xfrm>
          <a:off x="323528" y="1052736"/>
          <a:ext cx="7632848" cy="541032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29313"/>
                <a:gridCol w="3461941"/>
                <a:gridCol w="3041594"/>
              </a:tblGrid>
              <a:tr h="67629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Учебный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Вид деятельности, название мероприятия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Описание результата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86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Школьные конкурсы  уголков, участков…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86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2011-2012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 Школьный конкурс «Лучшая группа содействия здоровью»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 место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86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2012-2013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 конкурс участков «Зимняя сказка»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 место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86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2013-2014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 конкурс «Серебряные узоры»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Диплом участника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86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2014-2015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 конкурс «Отблески жаркого лета»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3 место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629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Всероссийский конкурс     Педразвитие . «Осенние фантазии»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Сертификат участника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629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Всероссийская дистанционная викторина «Женский день- 8 марта»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1 место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715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Региональный   в рамках Всероссийской природоохранной акции</a:t>
                      </a:r>
                      <a:endParaRPr lang="ru-RU" sz="1100">
                        <a:effectLst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Поделка «Чудо- елочка своими руками»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 место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49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Показатели сохранности здоровья детей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262670"/>
              </p:ext>
            </p:extLst>
          </p:nvPr>
        </p:nvGraphicFramePr>
        <p:xfrm>
          <a:off x="395536" y="1772816"/>
          <a:ext cx="7488832" cy="345638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878202"/>
                <a:gridCol w="1401332"/>
                <a:gridCol w="1604649"/>
                <a:gridCol w="1604649"/>
              </a:tblGrid>
              <a:tr h="1149574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R="1651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Количество дней, пропущенных ребенком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 по болезни в 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4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2012год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2013год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2014год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72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Количество дней, пропущенных  одним ребенком  по болезни в год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3.8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2.7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1.2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78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30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предметно-развивающей среды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482568"/>
              </p:ext>
            </p:extLst>
          </p:nvPr>
        </p:nvGraphicFramePr>
        <p:xfrm>
          <a:off x="467543" y="1705134"/>
          <a:ext cx="7488832" cy="453217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960245"/>
                <a:gridCol w="1749863"/>
                <a:gridCol w="2778724"/>
              </a:tblGrid>
              <a:tr h="1013457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Темы, названия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Оценка (где и когда  проведена  процедура оценки, обсуждения и/или  утверждения, и/или рецензирования)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2119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Разработка методических материалов, их вид (</a:t>
                      </a:r>
                      <a:r>
                        <a:rPr lang="ru-RU" sz="1100">
                          <a:effectLst/>
                        </a:rPr>
                        <a:t>конспекты, сценарии, рекомендации,  проекты и др.)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2119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Изготовление дидактических пособий </a:t>
                      </a:r>
                      <a:r>
                        <a:rPr lang="ru-RU" sz="1100">
                          <a:effectLst/>
                        </a:rPr>
                        <a:t>(развивающие игры, раздаточный материал, модели, схемы)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074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Схемы по развитию речи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«Опиши предмет, животное»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На методическом объединении воспитателей школы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074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Презентация слайдов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«Птицы Татарстана»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На образовательном портале «Сеть творческих учителей» </a:t>
                      </a:r>
                      <a:endParaRPr lang="ru-RU" sz="1100" dirty="0">
                        <a:effectLst/>
                      </a:endParaRP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 u="sng" dirty="0">
                          <a:effectLst/>
                          <a:hlinkClick r:id="rId2"/>
                        </a:rPr>
                        <a:t>www.it</a:t>
                      </a:r>
                      <a:r>
                        <a:rPr lang="ru-RU" sz="1250" dirty="0">
                          <a:effectLst/>
                        </a:rPr>
                        <a:t>-n.ru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8335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Демонстрационный материал  для занятий формированию элементарных математических представлений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 «Зимующие перелетные птицы»,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На  методическом объединение воспитателей год2014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3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с родителями и детьми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017861"/>
              </p:ext>
            </p:extLst>
          </p:nvPr>
        </p:nvGraphicFramePr>
        <p:xfrm>
          <a:off x="323529" y="1628799"/>
          <a:ext cx="7488830" cy="475252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637594"/>
                <a:gridCol w="1881416"/>
                <a:gridCol w="1881416"/>
                <a:gridCol w="1088404"/>
              </a:tblGrid>
              <a:tr h="21180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Название мероприятия </a:t>
                      </a:r>
                      <a:r>
                        <a:rPr lang="ru-RU" sz="1100" dirty="0">
                          <a:effectLst/>
                        </a:rPr>
                        <a:t>(консультации, конференции, концерты, семинары, заседания Круглого стола, совместные развлечения, выпуск газеты, методических рекомендаций, оформление наглядности для родителей об успехах их детей и др.)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Тема,  название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Уровень (образовательное учреждение, район, город, зональный, республиканский, федеральный, международный уровень)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Дата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8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Конкурс фотографий в рамках проведения Парада отцов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«Мой папа самый лучший»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Муниципальный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Конкурс фотовыставки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«Папа в деле»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муниципальный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Конкурс стенгазет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«Веселая масленица»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3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Консультация для родителей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«Как воспитать у детей любовь к семье и матери»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Конкурс участков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« Летняя веранда»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8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Физкультурный досуг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 «Мой веселый ,звонкий мяч.»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Школьный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2015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82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r>
              <a:rPr lang="ru-RU" dirty="0" smtClean="0"/>
              <a:t>Успехи детей</a:t>
            </a:r>
            <a:endParaRPr lang="ru-RU" dirty="0"/>
          </a:p>
        </p:txBody>
      </p:sp>
      <p:pic>
        <p:nvPicPr>
          <p:cNvPr id="3" name="Picture 2" descr="I:\ГРАМОТЫ\IMG_4220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356992"/>
            <a:ext cx="2217440" cy="3312368"/>
          </a:xfrm>
          <a:prstGeom prst="rect">
            <a:avLst/>
          </a:prstGeom>
          <a:noFill/>
          <a:ln w="76200">
            <a:solidFill>
              <a:srgbClr val="FFFF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I:\ГРАМОТЫ\IMG_4221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484784"/>
            <a:ext cx="2376263" cy="3177750"/>
          </a:xfrm>
          <a:prstGeom prst="rect">
            <a:avLst/>
          </a:prstGeom>
          <a:noFill/>
          <a:ln w="76200">
            <a:solidFill>
              <a:srgbClr val="92D05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:\ГРАМОТЫ\IMG_4222к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183193"/>
            <a:ext cx="2350260" cy="3384376"/>
          </a:xfrm>
          <a:prstGeom prst="rect">
            <a:avLst/>
          </a:prstGeom>
          <a:noFill/>
          <a:ln w="76200">
            <a:solidFill>
              <a:srgbClr val="FFFF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I:\ГРАМОТЫ\IMG_4225к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3094414"/>
            <a:ext cx="2429070" cy="3271810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6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Эссе 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«</a:t>
            </a:r>
            <a:r>
              <a:rPr lang="ru-RU" sz="2400" b="1" dirty="0"/>
              <a:t>Я и моя профессия-воспитатель»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Воспитатель – это первый, после мамы, учитель, который встречается детям на их жизненном пути. Для меня моя профессия – это возможность постоянно находиться в искреннем, всё понимающем и принимающем мире детства, в ежедневной, а подчас и ежеминутной стране сказки и фантазии. И невольно задумываешься о значимости профессии воспитателя, когда видишь в распахнутых, доверчивых глазах детей восторг и ожидание чего-то нового, ловящих каждое моё слово, мой взгляд и жест. Глядя в эти детские глаза, понимаешь, что ты нужна им, что ты для них целая вселенная, поддерживаешь их своей любовью, отдаёшь тепло своего сердца.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06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:\ГРАМОТЫ\IMG_4233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949" y="116632"/>
            <a:ext cx="4362137" cy="6205928"/>
          </a:xfrm>
          <a:prstGeom prst="rect">
            <a:avLst/>
          </a:prstGeom>
          <a:noFill/>
          <a:ln w="76200">
            <a:solidFill>
              <a:srgbClr val="FFFF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I:\ГРАМОТЫ\IMG_4223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2806" y="0"/>
            <a:ext cx="4241665" cy="6355831"/>
          </a:xfrm>
          <a:prstGeom prst="rect">
            <a:avLst/>
          </a:prstGeom>
          <a:noFill/>
          <a:ln w="76200">
            <a:solidFill>
              <a:schemeClr val="accent1">
                <a:lumMod val="40000"/>
                <a:lumOff val="60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9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:\ГРАМОТЫ\IMG_4234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36754"/>
            <a:ext cx="3611377" cy="2520280"/>
          </a:xfrm>
          <a:prstGeom prst="rect">
            <a:avLst/>
          </a:prstGeom>
          <a:noFill/>
          <a:ln w="76200">
            <a:solidFill>
              <a:srgbClr val="7030A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:\ГРАМОТЫ\IMG_4235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88640"/>
            <a:ext cx="3949909" cy="2728210"/>
          </a:xfrm>
          <a:prstGeom prst="rect">
            <a:avLst/>
          </a:prstGeom>
          <a:noFill/>
          <a:ln w="76200">
            <a:solidFill>
              <a:srgbClr val="00206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ГРАМОТЫ\IMG_4236к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3136454"/>
            <a:ext cx="4816324" cy="3386190"/>
          </a:xfrm>
          <a:prstGeom prst="rect">
            <a:avLst/>
          </a:prstGeom>
          <a:noFill/>
          <a:ln w="76200">
            <a:solidFill>
              <a:srgbClr val="00B0F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0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:\ГРАМОТЫ\IMG_4238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3371440"/>
            <a:ext cx="2160241" cy="3182247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I:\ГРАМОТЫ\IMG_4232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035" y="260648"/>
            <a:ext cx="2517048" cy="3306073"/>
          </a:xfrm>
          <a:prstGeom prst="rect">
            <a:avLst/>
          </a:prstGeom>
          <a:noFill/>
          <a:ln w="76200">
            <a:solidFill>
              <a:srgbClr val="FFFF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ГРАМОТЫ\IMG_4228к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4136" y="2420888"/>
            <a:ext cx="2808312" cy="4132799"/>
          </a:xfrm>
          <a:prstGeom prst="rect">
            <a:avLst/>
          </a:prstGeom>
          <a:noFill/>
          <a:ln w="76200">
            <a:solidFill>
              <a:srgbClr val="FF00FF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I:\ГРАМОТЫ\IMG_4229к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27056"/>
            <a:ext cx="2600012" cy="3880616"/>
          </a:xfrm>
          <a:prstGeom prst="rect">
            <a:avLst/>
          </a:prstGeom>
          <a:noFill/>
          <a:ln w="76200">
            <a:solidFill>
              <a:srgbClr val="9933FF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16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445651"/>
              </p:ext>
            </p:extLst>
          </p:nvPr>
        </p:nvGraphicFramePr>
        <p:xfrm>
          <a:off x="487389" y="908720"/>
          <a:ext cx="8424934" cy="5773575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635845"/>
                <a:gridCol w="1366118"/>
                <a:gridCol w="2393928"/>
                <a:gridCol w="797529"/>
                <a:gridCol w="1615757"/>
                <a:gridCol w="1615757"/>
              </a:tblGrid>
              <a:tr h="183912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Подготовительная группа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2120">
                <a:tc rowSpan="1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2013-2014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 rowSpan="1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Мониторинг </a:t>
                      </a:r>
                      <a:r>
                        <a:rPr lang="ru-RU" sz="1400" dirty="0" smtClean="0">
                          <a:effectLst/>
                        </a:rPr>
                        <a:t>достижения и результатов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Начало </a:t>
                      </a:r>
                      <a:r>
                        <a:rPr lang="ru-RU" sz="1400" dirty="0">
                          <a:effectLst/>
                        </a:rPr>
                        <a:t>года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lvl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Конец года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Динамика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и счет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58.1%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83.%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24.9%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Величина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33.2%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49%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15.8%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Форма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41.5%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74.7%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33.2%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Ориентировка во времени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41.5%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 83%        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41.5%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Формирование словаря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49.8%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83%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33.2%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Звуковая культура речи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49.8%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4,7</a:t>
                      </a:r>
                      <a:r>
                        <a:rPr lang="ru-RU" sz="1400" dirty="0">
                          <a:effectLst/>
                        </a:rPr>
                        <a:t>%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24.9%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Грамматический строй речи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41.5%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74.7</a:t>
                      </a:r>
                      <a:r>
                        <a:rPr lang="ru-RU" sz="1400" dirty="0">
                          <a:effectLst/>
                        </a:rPr>
                        <a:t>% 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33.2%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Связная речь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49.8%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74.7%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24.9%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Предметное окружение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58.1%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   74.7%      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26.6%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Явления общественной жизни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49.8%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74.7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24.9%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36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Экологическое воспитание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58.1%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83%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24.9%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Рисование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41.5%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74.7%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33.2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Лепка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58.1%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  74.7%         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26.%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  <a:tr h="18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Конструирование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49.8%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83%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33.2%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7" marR="56177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7358063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2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119322"/>
              </p:ext>
            </p:extLst>
          </p:nvPr>
        </p:nvGraphicFramePr>
        <p:xfrm>
          <a:off x="457200" y="620685"/>
          <a:ext cx="7239000" cy="5503986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2383341"/>
                <a:gridCol w="1325998"/>
                <a:gridCol w="1102263"/>
                <a:gridCol w="2427398"/>
              </a:tblGrid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Средняя группа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2014-2015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Начало года  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Конец года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Динамика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Здоровье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27%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64,7%  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47%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Безопасность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27%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82% 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55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Социализация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64%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 </a:t>
                      </a:r>
                      <a:r>
                        <a:rPr lang="ru-RU" sz="1400" dirty="0">
                          <a:effectLst/>
                        </a:rPr>
                        <a:t>55%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Труд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36%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72%       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 </a:t>
                      </a:r>
                      <a:r>
                        <a:rPr lang="ru-RU" sz="1400" dirty="0">
                          <a:effectLst/>
                        </a:rPr>
                        <a:t>36%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Познание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54.6%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   45.5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Коммуникация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9%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45.5%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   </a:t>
                      </a:r>
                      <a:r>
                        <a:rPr lang="ru-RU" sz="1400" dirty="0">
                          <a:effectLst/>
                        </a:rPr>
                        <a:t>36.4%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78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Чтение художественной литературы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18.2%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64.%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</a:t>
                      </a:r>
                      <a:r>
                        <a:rPr lang="ru-RU" sz="1400" dirty="0">
                          <a:effectLst/>
                        </a:rPr>
                        <a:t>46%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  <a:tr h="586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Художественное творчество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45.5%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81.9%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46.4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09" marR="6600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92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548680"/>
            <a:ext cx="7344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Воспитатель постоянно должен совершенствовать свое мастерство, используя достижения педагогической науки и передовой практики. Идти вперед, осваивать инновационные технологии, нетрадиционные методики, но и не должен забывать доброе старое, веками сохраняемое народом, например, устное народное творчество. Необходимы разнообразные знания, чтобы удовлетворять любознательность современного ребенка, помогать познавать окружающий мир. Воспитатель не только организует работу детского коллектива в целом, но и формирует личные взаимоотношения детей между собой, в общении с взрослыми, и вообще с окружающим маленького человека миром. Нельзя забывать и самого главного в работе воспитателя детского сада – это его ответственность за каждого малыша. Именно он следит за тем, чтобы в жизни ребёнка не было разбитых коленок и носов, и чтобы каждое пребывание в саду доставляло ему нескрываемое удовольствие и желание идти на «работу» с большим нетерпением!</a:t>
            </a:r>
          </a:p>
        </p:txBody>
      </p:sp>
    </p:spTree>
    <p:extLst>
      <p:ext uri="{BB962C8B-B14F-4D97-AF65-F5344CB8AC3E}">
        <p14:creationId xmlns:p14="http://schemas.microsoft.com/office/powerpoint/2010/main" val="9485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3448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Детский сад - это мой второй дом, в котором меня ждут, любят, ценят, в который я спешу с интересными идеями, с хорошим настроением. Именно общение с детьми подтолкнуло меня получить высшее педагогическое образование, посмотреть на мир другими глазами: понять глубже ранимую детскую душу, привить детям простое человеческое: толерантность и </a:t>
            </a:r>
            <a:r>
              <a:rPr lang="ru-RU" dirty="0" err="1"/>
              <a:t>эмпатию</a:t>
            </a:r>
            <a:r>
              <a:rPr lang="ru-RU" dirty="0"/>
              <a:t> по отношению к людям.</a:t>
            </a:r>
          </a:p>
          <a:p>
            <a:endParaRPr lang="ru-RU" dirty="0"/>
          </a:p>
          <a:p>
            <a:r>
              <a:rPr lang="ru-RU" dirty="0"/>
              <a:t>Работая в детском саду, не перестаю удивляться, насколько разные все дети, интересные, забавные, удивительно умные, умеющие своими рассуждениями, умозаключениями, поступками поставить задачу передо мной или любым взрослым. Каждый ребёнок уникален в своём роде, каждый из них и талантливый художник, и пытливый наблюдатель.</a:t>
            </a:r>
          </a:p>
          <a:p>
            <a:endParaRPr lang="ru-RU" dirty="0"/>
          </a:p>
          <a:p>
            <a:r>
              <a:rPr lang="ru-RU" dirty="0"/>
              <a:t>Необходимые качества современного воспитателя – терпеливость, доброжелательность, толерантность, начитанность, эрудированность, ведь воспитателю приходится работать не только с детьми, но и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174988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77048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Свою профессию я люблю и с удовольствием прихожу на работу, где каждый день дарю детям любовь, внимание и заботу. И чувствую, что дети отвечают мне тем же. «Каждый ребёнок – это сосуд который нужно наполнить любовью». Я думаю, мне удалось подобрать заветный ключик к каждому детскому сердечку. Важно, что они мне доверяют и с удовольствием каждый день идут в детский сад.</a:t>
            </a:r>
          </a:p>
          <a:p>
            <a:endParaRPr lang="ru-RU" dirty="0"/>
          </a:p>
          <a:p>
            <a:r>
              <a:rPr lang="ru-RU" dirty="0"/>
              <a:t>Я считаю это одним из главных критериев оценки своей профессиональной деятельности!</a:t>
            </a:r>
          </a:p>
          <a:p>
            <a:endParaRPr lang="ru-RU" dirty="0"/>
          </a:p>
          <a:p>
            <a:r>
              <a:rPr lang="ru-RU" dirty="0"/>
              <a:t>Дети - цветы жизни! И как приятно, что они окружают меня и на работе, и дома. Ведь нет большего счастья, чем ощущать себя нужной детям.</a:t>
            </a:r>
          </a:p>
          <a:p>
            <a:endParaRPr lang="ru-RU" dirty="0"/>
          </a:p>
          <a:p>
            <a:r>
              <a:rPr lang="ru-RU" dirty="0"/>
              <a:t>Люби, цени своё призвание</a:t>
            </a:r>
          </a:p>
          <a:p>
            <a:endParaRPr lang="ru-RU" dirty="0"/>
          </a:p>
          <a:p>
            <a:r>
              <a:rPr lang="ru-RU" dirty="0"/>
              <a:t>И назначением своим гордись!</a:t>
            </a:r>
          </a:p>
          <a:p>
            <a:endParaRPr lang="ru-RU" dirty="0"/>
          </a:p>
          <a:p>
            <a:r>
              <a:rPr lang="ru-RU" dirty="0"/>
              <a:t>Я так считаю:</a:t>
            </a:r>
          </a:p>
          <a:p>
            <a:endParaRPr lang="ru-RU" dirty="0"/>
          </a:p>
          <a:p>
            <a:r>
              <a:rPr lang="ru-RU" dirty="0"/>
              <a:t>Воспитатель - это звание!</a:t>
            </a:r>
          </a:p>
        </p:txBody>
      </p:sp>
    </p:spTree>
    <p:extLst>
      <p:ext uri="{BB962C8B-B14F-4D97-AF65-F5344CB8AC3E}">
        <p14:creationId xmlns:p14="http://schemas.microsoft.com/office/powerpoint/2010/main" val="383830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255488" cy="1362075"/>
          </a:xfrm>
        </p:spPr>
        <p:txBody>
          <a:bodyPr/>
          <a:lstStyle/>
          <a:p>
            <a:r>
              <a:rPr lang="ru-RU" dirty="0" smtClean="0"/>
              <a:t>Курсы повышения квалификации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060848"/>
            <a:ext cx="6313512" cy="3024336"/>
          </a:xfrm>
        </p:spPr>
        <p:txBody>
          <a:bodyPr>
            <a:normAutofit fontScale="85000" lnSpcReduction="10000"/>
          </a:bodyPr>
          <a:lstStyle/>
          <a:p>
            <a:pPr algn="l">
              <a:lnSpc>
                <a:spcPct val="150000"/>
              </a:lnSpc>
            </a:pPr>
            <a:r>
              <a:rPr lang="ru-RU" sz="2600" b="1" dirty="0" smtClean="0"/>
              <a:t>Волгоградская гуманитарная академия профессиональной подготовки специалистов в социальной сфере. </a:t>
            </a:r>
          </a:p>
          <a:p>
            <a:pPr algn="l">
              <a:lnSpc>
                <a:spcPct val="150000"/>
              </a:lnSpc>
            </a:pPr>
            <a:r>
              <a:rPr lang="ru-RU" dirty="0" smtClean="0"/>
              <a:t>Курс «Воспитатель логопедической группы коррекционно-развивающая помощь детям с речевыми патологиями»</a:t>
            </a:r>
          </a:p>
          <a:p>
            <a:pPr algn="l">
              <a:lnSpc>
                <a:spcPct val="150000"/>
              </a:lnSpc>
            </a:pPr>
            <a:r>
              <a:rPr lang="ru-RU" dirty="0" smtClean="0"/>
              <a:t>Курс начат 18.09.2015г., 558 учебных часов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37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255488" cy="1362075"/>
          </a:xfrm>
        </p:spPr>
        <p:txBody>
          <a:bodyPr/>
          <a:lstStyle/>
          <a:p>
            <a:pPr algn="ctr"/>
            <a:r>
              <a:rPr lang="ru-RU" dirty="0" smtClean="0"/>
              <a:t>Самообразование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124744"/>
            <a:ext cx="6255488" cy="4692352"/>
          </a:xfrm>
        </p:spPr>
        <p:txBody>
          <a:bodyPr>
            <a:normAutofit/>
          </a:bodyPr>
          <a:lstStyle/>
          <a:p>
            <a:pPr lvl="0" algn="l">
              <a:lnSpc>
                <a:spcPct val="115000"/>
              </a:lnSpc>
              <a:spcAft>
                <a:spcPts val="1000"/>
              </a:spcAft>
              <a:buClr>
                <a:srgbClr val="B13F9A"/>
              </a:buClr>
            </a:pP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Тема:</a:t>
            </a:r>
            <a:r>
              <a:rPr lang="ru-RU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 Предметно-пространственная развивающая среда в ДОУ.</a:t>
            </a:r>
            <a:br>
              <a:rPr lang="ru-RU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Цели </a:t>
            </a:r>
            <a:r>
              <a:rPr lang="ru-RU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профессионального развития:</a:t>
            </a:r>
            <a:r>
              <a:rPr lang="ru-RU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в течение года изучить современные методики, технологии для организации </a:t>
            </a:r>
            <a:r>
              <a:rPr lang="ru-RU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воспитательно</a:t>
            </a:r>
            <a:r>
              <a:rPr lang="ru-RU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-образовательной деятельности по предметно-пространственной развивающей среде в логопедической группе.</a:t>
            </a:r>
          </a:p>
          <a:p>
            <a:pPr lvl="0" algn="l">
              <a:lnSpc>
                <a:spcPct val="115000"/>
              </a:lnSpc>
              <a:spcAft>
                <a:spcPts val="1000"/>
              </a:spcAft>
              <a:buClr>
                <a:srgbClr val="B13F9A"/>
              </a:buClr>
            </a:pPr>
            <a:r>
              <a:rPr lang="ru-RU" b="1" dirty="0" smtClean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Задачи</a:t>
            </a:r>
            <a:r>
              <a:rPr lang="ru-RU" b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:</a:t>
            </a:r>
            <a:r>
              <a:rPr lang="ru-RU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Повысить собственный уровень своих знаний путем изучения необходимой литературы, посещения ММО и самообразования.        Обучение и подтверждение квалификации.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9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892" y="404665"/>
            <a:ext cx="6863321" cy="5337324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49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351</TotalTime>
  <Words>1838</Words>
  <Application>Microsoft Office PowerPoint</Application>
  <PresentationFormat>Экран (4:3)</PresentationFormat>
  <Paragraphs>373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Изящная</vt:lpstr>
      <vt:lpstr> Миннегалиевой Галии габдулловны</vt:lpstr>
      <vt:lpstr>Личные Данные</vt:lpstr>
      <vt:lpstr>Презентация PowerPoint</vt:lpstr>
      <vt:lpstr>Презентация PowerPoint</vt:lpstr>
      <vt:lpstr>Презентация PowerPoint</vt:lpstr>
      <vt:lpstr>Презентация PowerPoint</vt:lpstr>
      <vt:lpstr>Курсы повышения квалификации</vt:lpstr>
      <vt:lpstr>Самообразование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Мои награды </vt:lpstr>
      <vt:lpstr>Презентация PowerPoint</vt:lpstr>
      <vt:lpstr>Презентация PowerPoint</vt:lpstr>
      <vt:lpstr>Сведения о профессиональном рейтинге и достижениях за последние 5 лет.</vt:lpstr>
      <vt:lpstr>Распространение педагогического опыта</vt:lpstr>
      <vt:lpstr>Презентация PowerPoint</vt:lpstr>
      <vt:lpstr>Презентация PowerPoint</vt:lpstr>
      <vt:lpstr>Методические публикации</vt:lpstr>
      <vt:lpstr>Свидетельства о публикациях</vt:lpstr>
      <vt:lpstr>Участие в конкурсах</vt:lpstr>
      <vt:lpstr>Презентация PowerPoint</vt:lpstr>
      <vt:lpstr>Внеклассная работа</vt:lpstr>
      <vt:lpstr>Достижения </vt:lpstr>
      <vt:lpstr>Показатели сохранности здоровья детей</vt:lpstr>
      <vt:lpstr>Организация предметно-развивающей среды</vt:lpstr>
      <vt:lpstr>Работа с родителями и детьми</vt:lpstr>
      <vt:lpstr>Успехи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Миннегалиевой Г.Г.</dc:title>
  <dc:creator>galina</dc:creator>
  <cp:lastModifiedBy>User</cp:lastModifiedBy>
  <cp:revision>39</cp:revision>
  <dcterms:created xsi:type="dcterms:W3CDTF">2015-11-01T14:15:29Z</dcterms:created>
  <dcterms:modified xsi:type="dcterms:W3CDTF">2017-10-20T18:38:22Z</dcterms:modified>
</cp:coreProperties>
</file>