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9" r:id="rId3"/>
    <p:sldId id="262" r:id="rId4"/>
    <p:sldId id="285" r:id="rId5"/>
    <p:sldId id="286" r:id="rId6"/>
    <p:sldId id="260" r:id="rId7"/>
    <p:sldId id="287" r:id="rId8"/>
    <p:sldId id="268" r:id="rId9"/>
    <p:sldId id="273" r:id="rId10"/>
    <p:sldId id="274" r:id="rId11"/>
    <p:sldId id="265" r:id="rId12"/>
    <p:sldId id="284" r:id="rId13"/>
    <p:sldId id="276" r:id="rId14"/>
    <p:sldId id="270" r:id="rId15"/>
    <p:sldId id="288" r:id="rId16"/>
    <p:sldId id="282" r:id="rId17"/>
    <p:sldId id="283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9BDC6-47C9-4E8E-A312-7A019C7B602B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3706-C885-418F-8791-94AFB785F6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94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9BDC6-47C9-4E8E-A312-7A019C7B602B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3706-C885-418F-8791-94AFB785F6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513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9BDC6-47C9-4E8E-A312-7A019C7B602B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3706-C885-418F-8791-94AFB785F6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939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9BDC6-47C9-4E8E-A312-7A019C7B602B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3706-C885-418F-8791-94AFB785F6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70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9BDC6-47C9-4E8E-A312-7A019C7B602B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3706-C885-418F-8791-94AFB785F6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12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9BDC6-47C9-4E8E-A312-7A019C7B602B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3706-C885-418F-8791-94AFB785F6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725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9BDC6-47C9-4E8E-A312-7A019C7B602B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3706-C885-418F-8791-94AFB785F6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60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9BDC6-47C9-4E8E-A312-7A019C7B602B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3706-C885-418F-8791-94AFB785F6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208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9BDC6-47C9-4E8E-A312-7A019C7B602B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3706-C885-418F-8791-94AFB785F6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69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9BDC6-47C9-4E8E-A312-7A019C7B602B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3706-C885-418F-8791-94AFB785F6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36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9BDC6-47C9-4E8E-A312-7A019C7B602B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3706-C885-418F-8791-94AFB785F6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620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9BDC6-47C9-4E8E-A312-7A019C7B602B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13706-C885-418F-8791-94AFB785F6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403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74639"/>
          </a:xfrm>
        </p:spPr>
        <p:txBody>
          <a:bodyPr>
            <a:noAutofit/>
          </a:bodyPr>
          <a:lstStyle/>
          <a:p>
            <a:r>
              <a:rPr lang="ru-RU" sz="5400" b="1" dirty="0"/>
              <a:t>Сказка как средство развития связной речи у дошкольников</a:t>
            </a:r>
            <a:br>
              <a:rPr lang="ru-RU" sz="5400" b="1" dirty="0"/>
            </a:b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Учитель-логопед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</a:rPr>
              <a:t>ГБОУ Школа №1302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r"/>
            <a:r>
              <a:rPr lang="ru-RU" b="1" dirty="0" err="1" smtClean="0">
                <a:solidFill>
                  <a:srgbClr val="FF0000"/>
                </a:solidFill>
              </a:rPr>
              <a:t>Лактаева</a:t>
            </a:r>
            <a:r>
              <a:rPr lang="ru-RU" b="1" dirty="0" smtClean="0">
                <a:solidFill>
                  <a:srgbClr val="FF0000"/>
                </a:solidFill>
              </a:rPr>
              <a:t> М.А.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3498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5212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Работая со сказкой в области развития связной речи преследуем такие цели: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92488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создание </a:t>
            </a:r>
            <a:r>
              <a:rPr lang="ru-RU" b="1" i="1" dirty="0"/>
              <a:t>коммуникативной направленности речевых высказываний;</a:t>
            </a:r>
          </a:p>
          <a:p>
            <a:r>
              <a:rPr lang="ru-RU" b="1" i="1" dirty="0" smtClean="0"/>
              <a:t>совершенствование </a:t>
            </a:r>
            <a:r>
              <a:rPr lang="ru-RU" b="1" i="1" dirty="0"/>
              <a:t>лексико-грамматических средств языка, звуковой стороны речи;</a:t>
            </a:r>
          </a:p>
          <a:p>
            <a:r>
              <a:rPr lang="ru-RU" b="1" i="1" dirty="0" smtClean="0"/>
              <a:t>развитие </a:t>
            </a:r>
            <a:r>
              <a:rPr lang="ru-RU" b="1" i="1" dirty="0"/>
              <a:t>диалогической и монологической речи;</a:t>
            </a:r>
          </a:p>
          <a:p>
            <a:r>
              <a:rPr lang="ru-RU" b="1" i="1" dirty="0" smtClean="0"/>
              <a:t>приобщение </a:t>
            </a:r>
            <a:r>
              <a:rPr lang="ru-RU" b="1" i="1" dirty="0"/>
              <a:t>детей к истокам народной </a:t>
            </a:r>
            <a:r>
              <a:rPr lang="ru-RU" b="1" i="1" dirty="0" smtClean="0"/>
              <a:t>культуры;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32416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Занятия по сказкам строятся по следующему алгоритму: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500" b="1" dirty="0" smtClean="0">
                <a:solidFill>
                  <a:srgbClr val="FF0000"/>
                </a:solidFill>
              </a:rPr>
              <a:t>-</a:t>
            </a:r>
            <a:r>
              <a:rPr lang="ru-RU" sz="3500" b="1" i="1" u="sng" dirty="0" smtClean="0">
                <a:solidFill>
                  <a:srgbClr val="FF0000"/>
                </a:solidFill>
              </a:rPr>
              <a:t>слушаем</a:t>
            </a:r>
            <a:r>
              <a:rPr lang="ru-RU" sz="3500" b="1" i="1" dirty="0" smtClean="0"/>
              <a:t> </a:t>
            </a:r>
            <a:r>
              <a:rPr lang="ru-RU" b="1" i="1" dirty="0" smtClean="0"/>
              <a:t>(</a:t>
            </a:r>
            <a:r>
              <a:rPr lang="ru-RU" b="1" dirty="0"/>
              <a:t>п</a:t>
            </a:r>
            <a:r>
              <a:rPr lang="ru-RU" b="1" dirty="0" smtClean="0"/>
              <a:t>еред </a:t>
            </a:r>
            <a:r>
              <a:rPr lang="ru-RU" b="1" dirty="0"/>
              <a:t>прочтением сказок проводится пропедевтическая работа, цель которой– организовать внимания детей, подготовить их к </a:t>
            </a:r>
            <a:r>
              <a:rPr lang="ru-RU" b="1" dirty="0" smtClean="0"/>
              <a:t>восприятию: </a:t>
            </a:r>
            <a:r>
              <a:rPr lang="ru-RU" b="1" dirty="0"/>
              <a:t>отгадывание загадок о персонажах произведения, уточнение отдельных слов или словосочетаний, содержащихся в тексте, демонстрация соответствующих </a:t>
            </a:r>
            <a:r>
              <a:rPr lang="ru-RU" b="1" dirty="0" smtClean="0"/>
              <a:t>картинок)</a:t>
            </a:r>
          </a:p>
          <a:p>
            <a:pPr marL="0" indent="0" algn="just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-</a:t>
            </a:r>
            <a:r>
              <a:rPr lang="ru-RU" sz="3500" b="1" i="1" u="sng" dirty="0" smtClean="0">
                <a:solidFill>
                  <a:srgbClr val="FF0000"/>
                </a:solidFill>
              </a:rPr>
              <a:t>рассказываем</a:t>
            </a:r>
            <a:r>
              <a:rPr lang="ru-RU" b="1" i="1" dirty="0" smtClean="0"/>
              <a:t> (</a:t>
            </a:r>
            <a:r>
              <a:rPr lang="ru-RU" b="1" dirty="0" smtClean="0"/>
              <a:t>тексты </a:t>
            </a:r>
            <a:r>
              <a:rPr lang="ru-RU" b="1" dirty="0"/>
              <a:t>сказок читаются детям дважды, в медленном </a:t>
            </a:r>
            <a:r>
              <a:rPr lang="ru-RU" b="1" dirty="0" smtClean="0"/>
              <a:t>темпе, при </a:t>
            </a:r>
            <a:r>
              <a:rPr lang="ru-RU" b="1" dirty="0"/>
              <a:t>повторном чтении используется прием завершения детьми отдельных </a:t>
            </a:r>
            <a:r>
              <a:rPr lang="ru-RU" b="1" dirty="0" smtClean="0"/>
              <a:t>предложений).</a:t>
            </a:r>
            <a:endParaRPr lang="ru-RU" b="1" i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7742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48672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3800" b="1" i="1" dirty="0" smtClean="0">
                <a:solidFill>
                  <a:srgbClr val="FF0000"/>
                </a:solidFill>
              </a:rPr>
              <a:t>-</a:t>
            </a:r>
            <a:r>
              <a:rPr lang="ru-RU" sz="3800" b="1" i="1" u="sng" dirty="0" smtClean="0">
                <a:solidFill>
                  <a:srgbClr val="FF0000"/>
                </a:solidFill>
              </a:rPr>
              <a:t>проживаем</a:t>
            </a:r>
            <a:r>
              <a:rPr lang="ru-RU" b="1" i="1" dirty="0" smtClean="0"/>
              <a:t>  </a:t>
            </a:r>
            <a:r>
              <a:rPr lang="ru-RU" b="1" dirty="0"/>
              <a:t>(разбор содержания сказок проводится в вопросно-ответной форме, вопросы направлены на выделение основных моментов сюжетного действия, их последовательности, на определение действующих лиц и наиболее значимые детали повествования. «Проживая сказку», дети учатся преодолевать барьеры в общении, тонко чувствовать друг друга, находить адекватное телесное выражение различным эмоциям, чувствам, состояниям).</a:t>
            </a:r>
            <a:endParaRPr lang="ru-RU" b="1" i="1" dirty="0"/>
          </a:p>
          <a:p>
            <a:pPr marL="0" indent="0" algn="just">
              <a:buNone/>
            </a:pPr>
            <a:r>
              <a:rPr lang="ru-RU" b="1" i="1" dirty="0">
                <a:solidFill>
                  <a:srgbClr val="FF0000"/>
                </a:solidFill>
              </a:rPr>
              <a:t>-</a:t>
            </a:r>
            <a:r>
              <a:rPr lang="ru-RU" sz="3800" b="1" i="1" u="sng" dirty="0">
                <a:solidFill>
                  <a:srgbClr val="FF0000"/>
                </a:solidFill>
              </a:rPr>
              <a:t>сочиняем </a:t>
            </a:r>
            <a:r>
              <a:rPr lang="ru-RU" sz="3800" b="1" i="1" u="sng" dirty="0" smtClean="0">
                <a:solidFill>
                  <a:srgbClr val="FF0000"/>
                </a:solidFill>
              </a:rPr>
              <a:t>сказку</a:t>
            </a:r>
            <a:r>
              <a:rPr lang="ru-RU" sz="3800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/>
              <a:t>(</a:t>
            </a:r>
            <a:r>
              <a:rPr lang="ru-RU" b="1" dirty="0" smtClean="0"/>
              <a:t>используются </a:t>
            </a:r>
            <a:r>
              <a:rPr lang="ru-RU" b="1" dirty="0"/>
              <a:t>такие основные виды рассказывания как: придумывание и завершение сказки, составление сказки на предложенную тему с опорой на иллюстрированный материал, коллективное сочинение сказки).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721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РЕЧЕВАЯ ЗАРЯДКА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Составление словаря сказки</a:t>
            </a:r>
          </a:p>
          <a:p>
            <a:r>
              <a:rPr lang="ru-RU" b="1" dirty="0" smtClean="0"/>
              <a:t>Умение задавать вопросы (провокационные, шуточные)</a:t>
            </a:r>
          </a:p>
          <a:p>
            <a:r>
              <a:rPr lang="ru-RU" b="1" dirty="0" smtClean="0"/>
              <a:t>Конструирование слов, словосочетаний, предложений</a:t>
            </a:r>
          </a:p>
          <a:p>
            <a:r>
              <a:rPr lang="ru-RU" b="1" dirty="0" smtClean="0"/>
              <a:t>Наращивание предложений (от каждого по словечку)</a:t>
            </a:r>
          </a:p>
          <a:p>
            <a:r>
              <a:rPr lang="ru-RU" b="1" dirty="0" smtClean="0"/>
              <a:t>Письменное общение (отправка героям сказок писем, записок, телеграмм, СМС- сообщение)</a:t>
            </a:r>
          </a:p>
          <a:p>
            <a:r>
              <a:rPr lang="ru-RU" b="1" dirty="0" smtClean="0"/>
              <a:t>Подбор фразеологизмов и пословиц к сказкам</a:t>
            </a:r>
          </a:p>
          <a:p>
            <a:r>
              <a:rPr lang="ru-RU" b="1" dirty="0" smtClean="0"/>
              <a:t>Введение нового персонажа вместо главного героя</a:t>
            </a:r>
          </a:p>
          <a:p>
            <a:r>
              <a:rPr lang="ru-RU" b="1" dirty="0" smtClean="0"/>
              <a:t>Поиск слова по параметрам (добрые, ласковые, сказочные, грустные…)</a:t>
            </a:r>
          </a:p>
          <a:p>
            <a:r>
              <a:rPr lang="ru-RU" b="1" dirty="0" smtClean="0"/>
              <a:t>Словотворчество (длинные и смешные слова- длиннохвостая, пушистохвостая…)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236598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ПРИЕМЫ РАБОТЫ СО СКАЗКАМИ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ru-RU" b="1" dirty="0" smtClean="0">
                <a:solidFill>
                  <a:srgbClr val="FF0000"/>
                </a:solidFill>
              </a:rPr>
              <a:t>расширение</a:t>
            </a:r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ru-RU" b="1" dirty="0" smtClean="0"/>
              <a:t>обогащение опыта ребенка через восприятие и проживание сказочной ситуации;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-закрепление- </a:t>
            </a:r>
            <a:r>
              <a:rPr lang="ru-RU" b="1" dirty="0" smtClean="0"/>
              <a:t>осознание нравственного урока и проблемной темы сказки;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-интеграция- </a:t>
            </a:r>
            <a:r>
              <a:rPr lang="ru-RU" b="1" dirty="0" smtClean="0"/>
              <a:t>соединение проблемной темы сказки с личным эмоциональным опытом ребенка через направленную беседу и проговаривание;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-</a:t>
            </a:r>
            <a:r>
              <a:rPr lang="ru-RU" b="1" dirty="0" err="1" smtClean="0">
                <a:solidFill>
                  <a:srgbClr val="FF0000"/>
                </a:solidFill>
              </a:rPr>
              <a:t>резюмирование</a:t>
            </a:r>
            <a:r>
              <a:rPr lang="ru-RU" b="1" dirty="0" smtClean="0">
                <a:solidFill>
                  <a:srgbClr val="FF0000"/>
                </a:solidFill>
              </a:rPr>
              <a:t>- </a:t>
            </a:r>
            <a:r>
              <a:rPr lang="ru-RU" b="1" dirty="0" smtClean="0"/>
              <a:t>подведение итогов работы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94757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ria\Desktop\картинки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МЕТОДЫ РАБОТЫ СО СКАЗКАМИ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r>
              <a:rPr lang="ru-RU" b="1" i="1" dirty="0" smtClean="0"/>
              <a:t>Моделирование сказок;</a:t>
            </a:r>
          </a:p>
          <a:p>
            <a:r>
              <a:rPr lang="ru-RU" b="1" i="1" dirty="0" smtClean="0"/>
              <a:t>Выразительные движения;</a:t>
            </a:r>
          </a:p>
          <a:p>
            <a:r>
              <a:rPr lang="ru-RU" b="1" i="1" dirty="0" smtClean="0"/>
              <a:t>Проблемные ситуации;</a:t>
            </a:r>
          </a:p>
          <a:p>
            <a:r>
              <a:rPr lang="ru-RU" b="1" i="1" dirty="0" smtClean="0"/>
              <a:t>Творческие задания;</a:t>
            </a:r>
          </a:p>
          <a:p>
            <a:r>
              <a:rPr lang="ru-RU" b="1" i="1" dirty="0" smtClean="0"/>
              <a:t>Сказки по-новому;</a:t>
            </a:r>
          </a:p>
          <a:p>
            <a:r>
              <a:rPr lang="ru-RU" b="1" i="1" dirty="0" smtClean="0"/>
              <a:t>Сказки о бытовых предметах;</a:t>
            </a:r>
          </a:p>
          <a:p>
            <a:r>
              <a:rPr lang="ru-RU" b="1" i="1" dirty="0" smtClean="0"/>
              <a:t>Узнай сказку по песенке героя;</a:t>
            </a:r>
          </a:p>
          <a:p>
            <a:r>
              <a:rPr lang="ru-RU" b="1" i="1" dirty="0" smtClean="0"/>
              <a:t>Продолжи сказку;</a:t>
            </a:r>
          </a:p>
          <a:p>
            <a:r>
              <a:rPr lang="ru-RU" b="1" i="1" dirty="0" smtClean="0"/>
              <a:t>Нарисуй сказку…</a:t>
            </a:r>
          </a:p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511904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2940" y="1196752"/>
            <a:ext cx="8229600" cy="5073427"/>
          </a:xfrm>
        </p:spPr>
        <p:txBody>
          <a:bodyPr/>
          <a:lstStyle/>
          <a:p>
            <a:endParaRPr lang="ru-RU" dirty="0" smtClean="0"/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Сказка </a:t>
            </a:r>
            <a:r>
              <a:rPr lang="ru-RU" b="1" dirty="0">
                <a:solidFill>
                  <a:srgbClr val="FF0000"/>
                </a:solidFill>
              </a:rPr>
              <a:t>для ребёнка</a:t>
            </a:r>
            <a:r>
              <a:rPr lang="ru-RU" b="1" dirty="0"/>
              <a:t>— это игра, волшебство, и не столь важен результат, сколько поддержание игровой, необходимой для ребёнка, истинно сказочной атмосферы. Немного сказки, немного чуда, и вы уже видите перед собой счастливого и здорового малыша.</a:t>
            </a:r>
          </a:p>
        </p:txBody>
      </p:sp>
    </p:spTree>
    <p:extLst>
      <p:ext uri="{BB962C8B-B14F-4D97-AF65-F5344CB8AC3E}">
        <p14:creationId xmlns:p14="http://schemas.microsoft.com/office/powerpoint/2010/main" val="33908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i="1" dirty="0" smtClean="0"/>
              <a:t>Больше читайте </a:t>
            </a:r>
            <a:r>
              <a:rPr lang="ru-RU" b="1" i="1" dirty="0"/>
              <a:t>и анализируйте с детьми сказки, применяйте методы и приёмы в работе со сказкой, тем самым Вы поможете ребёнку осознать, что добро побеждает зло, </a:t>
            </a:r>
            <a:r>
              <a:rPr lang="ru-RU" b="1" i="1" dirty="0" smtClean="0"/>
              <a:t>научите его </a:t>
            </a:r>
            <a:r>
              <a:rPr lang="ru-RU" b="1" i="1" dirty="0"/>
              <a:t>преодолевать трудности, воспитаете любовь к книге и чтению</a:t>
            </a:r>
            <a:r>
              <a:rPr lang="ru-RU" b="1" i="1" dirty="0" smtClean="0"/>
              <a:t>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FF0000"/>
                </a:solidFill>
              </a:rPr>
              <a:t>И самое </a:t>
            </a:r>
            <a:r>
              <a:rPr lang="ru-RU" b="1" dirty="0" smtClean="0">
                <a:solidFill>
                  <a:srgbClr val="FF0000"/>
                </a:solidFill>
              </a:rPr>
              <a:t>главное- </a:t>
            </a:r>
            <a:r>
              <a:rPr lang="ru-RU" b="1" dirty="0">
                <a:solidFill>
                  <a:srgbClr val="FF0000"/>
                </a:solidFill>
              </a:rPr>
              <a:t>вы оставите у ребёнка неизгладимые впечатления от общения с вами.</a:t>
            </a:r>
          </a:p>
        </p:txBody>
      </p:sp>
    </p:spTree>
    <p:extLst>
      <p:ext uri="{BB962C8B-B14F-4D97-AF65-F5344CB8AC3E}">
        <p14:creationId xmlns:p14="http://schemas.microsoft.com/office/powerpoint/2010/main" val="171657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" y="-116631"/>
            <a:ext cx="9166919" cy="6974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!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0338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8245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«СКАЗКИ ЗЛЫЕ И ДОБРЫЕ МОГУТ ПОМОЧЬ ВОСПИТАТЬ УМ. СКАЗКА МОЖЕТ ДАТЬ КЛЮЧИ ДЛЯ ТОГО, ЧТОБЫ ВОЙТИ В ДЕЙСТВИТЕЛЬНОСТЬ НОВЫМИ ПУТЯМИ, МОЖЕТ ПОМОЧЬ РЕБЕНКУ УЗНАТЬ МИР, ОДАРИТЬ ЕГО ВООБРАЖЕНИЕ И НАУЧИТЬ ВОСПРИНИМАТЬ ОКРУЖАЮЩЕЕ».</a:t>
            </a:r>
          </a:p>
          <a:p>
            <a:pPr marL="0" indent="0" algn="just">
              <a:buNone/>
            </a:pP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			</a:t>
            </a:r>
            <a:r>
              <a:rPr lang="ru-RU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Д.Родари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	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6344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6984776" cy="507342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+mj-lt"/>
              </a:rPr>
              <a:t>Русская народная сказка </a:t>
            </a:r>
            <a:r>
              <a:rPr lang="ru-RU" sz="4000" b="1" i="1" dirty="0" smtClean="0">
                <a:latin typeface="+mj-lt"/>
              </a:rPr>
              <a:t>- это сокровище народной мудрости. Её отличает глубина идей, богатство содержания, поэтичный язык и высокая воспитательная направленность ("сказка ложь, да в ней намек"). </a:t>
            </a:r>
          </a:p>
          <a:p>
            <a:pPr algn="ctr"/>
            <a:endParaRPr lang="ru-RU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656473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ia\Desktop\картинки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КЛАССИФИКАЦИЯ СКАЗОК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 smtClean="0"/>
              <a:t>Т.Д.Зинкевич</a:t>
            </a:r>
            <a:r>
              <a:rPr lang="ru-RU" b="1" dirty="0" smtClean="0"/>
              <a:t>-Евстигнеева предложила </a:t>
            </a:r>
            <a:r>
              <a:rPr lang="ru-RU" b="1" dirty="0" smtClean="0">
                <a:solidFill>
                  <a:srgbClr val="FF0000"/>
                </a:solidFill>
              </a:rPr>
              <a:t>психологическую</a:t>
            </a:r>
            <a:r>
              <a:rPr lang="ru-RU" b="1" dirty="0" smtClean="0"/>
              <a:t> классификацию сказок, которая включает в себя:</a:t>
            </a:r>
          </a:p>
          <a:p>
            <a:r>
              <a:rPr lang="ru-RU" b="1" dirty="0" smtClean="0"/>
              <a:t>художественные (народные и авторские) сказки;</a:t>
            </a:r>
          </a:p>
          <a:p>
            <a:r>
              <a:rPr lang="ru-RU" b="1" dirty="0" smtClean="0"/>
              <a:t>психотерапевтические сказки;</a:t>
            </a:r>
          </a:p>
          <a:p>
            <a:r>
              <a:rPr lang="ru-RU" b="1" dirty="0" smtClean="0"/>
              <a:t>дидактические сказки;</a:t>
            </a:r>
          </a:p>
          <a:p>
            <a:r>
              <a:rPr lang="ru-RU" b="1" dirty="0" smtClean="0"/>
              <a:t>медитативные сказки.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374067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ria\Desktop\картинки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В </a:t>
            </a:r>
            <a:r>
              <a:rPr lang="ru-RU" b="1" dirty="0" smtClean="0">
                <a:solidFill>
                  <a:srgbClr val="FF0000"/>
                </a:solidFill>
              </a:rPr>
              <a:t>фольклористике</a:t>
            </a:r>
            <a:r>
              <a:rPr lang="ru-RU" b="1" dirty="0" smtClean="0"/>
              <a:t> наиболее популярна классификация сказок, созданная </a:t>
            </a:r>
            <a:r>
              <a:rPr lang="ru-RU" b="1" dirty="0" err="1" smtClean="0"/>
              <a:t>В.Я.Проппом</a:t>
            </a:r>
            <a:r>
              <a:rPr lang="ru-RU" b="1" dirty="0" smtClean="0"/>
              <a:t>. Он выделил следующие типы сказок:</a:t>
            </a:r>
          </a:p>
          <a:p>
            <a:r>
              <a:rPr lang="ru-RU" b="1" dirty="0"/>
              <a:t>с</a:t>
            </a:r>
            <a:r>
              <a:rPr lang="ru-RU" b="1" dirty="0" smtClean="0"/>
              <a:t>казки о животных;</a:t>
            </a:r>
          </a:p>
          <a:p>
            <a:r>
              <a:rPr lang="ru-RU" b="1" dirty="0"/>
              <a:t>с</a:t>
            </a:r>
            <a:r>
              <a:rPr lang="ru-RU" b="1" dirty="0" smtClean="0"/>
              <a:t>казки о людях (волшебные, новеллистические, включая анекдоты);</a:t>
            </a:r>
          </a:p>
          <a:p>
            <a:r>
              <a:rPr lang="ru-RU" b="1" dirty="0"/>
              <a:t>к</a:t>
            </a:r>
            <a:r>
              <a:rPr lang="ru-RU" b="1" dirty="0" smtClean="0"/>
              <a:t>умулятивные сказки.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590186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89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8417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В педагогике принята следующая классификация сказок: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564903"/>
            <a:ext cx="6552728" cy="2376265"/>
          </a:xfrm>
        </p:spPr>
        <p:txBody>
          <a:bodyPr/>
          <a:lstStyle/>
          <a:p>
            <a:pPr algn="just"/>
            <a:r>
              <a:rPr lang="ru-RU" sz="4000" b="1" i="1" dirty="0" smtClean="0"/>
              <a:t>Сказки о животных;</a:t>
            </a:r>
          </a:p>
          <a:p>
            <a:pPr algn="just"/>
            <a:r>
              <a:rPr lang="ru-RU" sz="4000" b="1" i="1" dirty="0" smtClean="0"/>
              <a:t>Сказки волшебные;</a:t>
            </a:r>
          </a:p>
          <a:p>
            <a:pPr algn="just"/>
            <a:r>
              <a:rPr lang="ru-RU" sz="4000" b="1" i="1" dirty="0" smtClean="0"/>
              <a:t>Сказки бытовые</a:t>
            </a:r>
            <a:r>
              <a:rPr lang="ru-RU" b="1" i="1" dirty="0" smtClean="0"/>
              <a:t>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9020377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aria\Desktop\картинки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КОМПОЗИЦИЯ СКАЗКИ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Autofit/>
          </a:bodyPr>
          <a:lstStyle/>
          <a:p>
            <a:pPr algn="just"/>
            <a:r>
              <a:rPr lang="ru-RU" sz="4000" b="1" i="1" dirty="0" smtClean="0"/>
              <a:t>Зачин</a:t>
            </a:r>
            <a:r>
              <a:rPr lang="ru-RU" sz="4000" b="1" dirty="0" smtClean="0"/>
              <a:t> </a:t>
            </a:r>
            <a:r>
              <a:rPr lang="ru-RU" sz="4000" b="1" i="1" dirty="0" smtClean="0"/>
              <a:t>(«В некотором царстве, в некотором государстве жили-были…»).</a:t>
            </a:r>
          </a:p>
          <a:p>
            <a:r>
              <a:rPr lang="ru-RU" sz="4000" b="1" i="1" dirty="0" smtClean="0"/>
              <a:t>Основная часть</a:t>
            </a:r>
            <a:r>
              <a:rPr lang="ru-RU" sz="4000" dirty="0" smtClean="0"/>
              <a:t>.</a:t>
            </a:r>
          </a:p>
          <a:p>
            <a:pPr algn="just"/>
            <a:r>
              <a:rPr lang="ru-RU" sz="4000" b="1" i="1" dirty="0" smtClean="0"/>
              <a:t>Концовка</a:t>
            </a:r>
            <a:r>
              <a:rPr lang="ru-RU" sz="4000" dirty="0" smtClean="0"/>
              <a:t> </a:t>
            </a:r>
            <a:r>
              <a:rPr lang="ru-RU" sz="4000" b="1" i="1" dirty="0" smtClean="0"/>
              <a:t>(«Стали они жить-поживать и добра наживать» или «Устроили они пир на весь мир…»).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2448739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9392"/>
            <a:ext cx="9143999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43204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РОЛЬ СКАЗОК В РАЗВИТИИ И ВОСПИТАНИИ ДЕТЕЙ :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/>
          </a:bodyPr>
          <a:lstStyle/>
          <a:p>
            <a:pPr algn="just"/>
            <a:r>
              <a:rPr lang="ru-RU" b="1" i="1" dirty="0" smtClean="0"/>
              <a:t>Знакомит с окружающим миром и отношениями между людьми</a:t>
            </a:r>
          </a:p>
          <a:p>
            <a:pPr algn="just"/>
            <a:r>
              <a:rPr lang="ru-RU" b="1" i="1" dirty="0" smtClean="0"/>
              <a:t>Развивает речь, расширяет словарный запас ребенка, воображение, фантазию</a:t>
            </a:r>
          </a:p>
          <a:p>
            <a:pPr algn="just"/>
            <a:r>
              <a:rPr lang="ru-RU" b="1" i="1" dirty="0" smtClean="0"/>
              <a:t>Учит отличать добро и зло</a:t>
            </a:r>
          </a:p>
          <a:p>
            <a:pPr algn="just"/>
            <a:r>
              <a:rPr lang="ru-RU" b="1" i="1" dirty="0" smtClean="0"/>
              <a:t>Учит находить выход из любых ситуаций</a:t>
            </a:r>
          </a:p>
          <a:p>
            <a:pPr algn="just"/>
            <a:r>
              <a:rPr lang="ru-RU" b="1" i="1" dirty="0" smtClean="0"/>
              <a:t>Воспитывает доброту, смелость, сопереживание, желание оказать помощь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516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66429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«Интеллект ребёнка и его эмоции неразрывно связаны. Чувства- регулятор внутренней энергии, влияющей на всю человеческую деятельность, в том числе и на обучение», Жан Пиаже.</a:t>
            </a:r>
            <a:b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199" y="2780928"/>
            <a:ext cx="8229600" cy="3744416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marL="0" indent="0" algn="just">
              <a:buNone/>
            </a:pPr>
            <a:r>
              <a:rPr lang="ru-RU" sz="4100" b="1" i="1" dirty="0" smtClean="0"/>
              <a:t>Сказка </a:t>
            </a:r>
            <a:r>
              <a:rPr lang="ru-RU" sz="4100" b="1" i="1" dirty="0"/>
              <a:t>не только повышает познавательный интерес и мотивацию к учебной деятельности, но и побуждает ребёнка анализировать, рассуждать, отыскивать причинно-следственные взаимосвязи, делать </a:t>
            </a:r>
            <a:r>
              <a:rPr lang="ru-RU" sz="4100" b="1" i="1" dirty="0" smtClean="0"/>
              <a:t>выводы…</a:t>
            </a:r>
            <a:endParaRPr lang="ru-RU" sz="4100" b="1" i="1" dirty="0"/>
          </a:p>
        </p:txBody>
      </p:sp>
    </p:spTree>
    <p:extLst>
      <p:ext uri="{BB962C8B-B14F-4D97-AF65-F5344CB8AC3E}">
        <p14:creationId xmlns:p14="http://schemas.microsoft.com/office/powerpoint/2010/main" val="57418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778</Words>
  <Application>Microsoft Office PowerPoint</Application>
  <PresentationFormat>Экран (4:3)</PresentationFormat>
  <Paragraphs>77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Сказка как средство развития связной речи у дошкольников </vt:lpstr>
      <vt:lpstr>Презентация PowerPoint</vt:lpstr>
      <vt:lpstr>Презентация PowerPoint</vt:lpstr>
      <vt:lpstr>КЛАССИФИКАЦИЯ СКАЗОК</vt:lpstr>
      <vt:lpstr>Презентация PowerPoint</vt:lpstr>
      <vt:lpstr>В педагогике принята следующая классификация сказок: </vt:lpstr>
      <vt:lpstr>КОМПОЗИЦИЯ СКАЗКИ</vt:lpstr>
      <vt:lpstr>РОЛЬ СКАЗОК В РАЗВИТИИ И ВОСПИТАНИИ ДЕТЕЙ :</vt:lpstr>
      <vt:lpstr>«Интеллект ребёнка и его эмоции неразрывно связаны. Чувства- регулятор внутренней энергии, влияющей на всю человеческую деятельность, в том числе и на обучение», Жан Пиаже. </vt:lpstr>
      <vt:lpstr>Работая со сказкой в области развития связной речи преследуем такие цели: </vt:lpstr>
      <vt:lpstr>Занятия по сказкам строятся по следующему алгоритму:</vt:lpstr>
      <vt:lpstr>Презентация PowerPoint</vt:lpstr>
      <vt:lpstr>РЕЧЕВАЯ ЗАРЯДКА</vt:lpstr>
      <vt:lpstr>ПРИЕМЫ РАБОТЫ СО СКАЗКАМИ</vt:lpstr>
      <vt:lpstr>МЕТОДЫ РАБОТЫ СО СКАЗКАМИ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Maria</dc:creator>
  <cp:lastModifiedBy>Maria</cp:lastModifiedBy>
  <cp:revision>24</cp:revision>
  <dcterms:created xsi:type="dcterms:W3CDTF">2017-10-07T18:17:14Z</dcterms:created>
  <dcterms:modified xsi:type="dcterms:W3CDTF">2017-10-20T18:47:20Z</dcterms:modified>
</cp:coreProperties>
</file>