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68" r:id="rId16"/>
    <p:sldId id="272" r:id="rId17"/>
    <p:sldId id="270" r:id="rId18"/>
    <p:sldId id="271" r:id="rId19"/>
    <p:sldId id="274" r:id="rId20"/>
    <p:sldId id="273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56CA49-F150-42C1-A5D3-C6935C18A3A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5D4CD5-D452-4858-8B35-723137723297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err="1" smtClean="0">
              <a:latin typeface="Arial Black" pitchFamily="34" charset="0"/>
            </a:rPr>
            <a:t>Инофон</a:t>
          </a:r>
          <a:endParaRPr lang="ru-RU" sz="2000" b="1" dirty="0">
            <a:latin typeface="Arial Black" pitchFamily="34" charset="0"/>
          </a:endParaRPr>
        </a:p>
      </dgm:t>
    </dgm:pt>
    <dgm:pt modelId="{64687BAB-9EA0-4973-A201-500BECEE4093}" type="parTrans" cxnId="{D21D1C19-C0A4-4E75-90F9-BC469BE815A2}">
      <dgm:prSet/>
      <dgm:spPr/>
      <dgm:t>
        <a:bodyPr/>
        <a:lstStyle/>
        <a:p>
          <a:endParaRPr lang="ru-RU"/>
        </a:p>
      </dgm:t>
    </dgm:pt>
    <dgm:pt modelId="{173BE47D-2A4B-4A3D-A995-C5D09581EA40}" type="sibTrans" cxnId="{D21D1C19-C0A4-4E75-90F9-BC469BE815A2}">
      <dgm:prSet/>
      <dgm:spPr/>
      <dgm:t>
        <a:bodyPr/>
        <a:lstStyle/>
        <a:p>
          <a:endParaRPr lang="ru-RU"/>
        </a:p>
      </dgm:t>
    </dgm:pt>
    <dgm:pt modelId="{F7D33227-A529-4CB7-BEB8-D6D99B66C7F9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носитель иностранного языка и соответствующей картины мира. </a:t>
          </a: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     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Каленкова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О.Н.)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C0478B43-B7D4-48A1-B451-B4A9C07FDEFF}" type="parTrans" cxnId="{1B525D00-69A8-4A16-B05C-BAD479FBE8EE}">
      <dgm:prSet/>
      <dgm:spPr/>
      <dgm:t>
        <a:bodyPr/>
        <a:lstStyle/>
        <a:p>
          <a:endParaRPr lang="ru-RU"/>
        </a:p>
      </dgm:t>
    </dgm:pt>
    <dgm:pt modelId="{4F037FA0-29BB-4C50-90BC-74788319AAFC}" type="sibTrans" cxnId="{1B525D00-69A8-4A16-B05C-BAD479FBE8EE}">
      <dgm:prSet/>
      <dgm:spPr/>
      <dgm:t>
        <a:bodyPr/>
        <a:lstStyle/>
        <a:p>
          <a:endParaRPr lang="ru-RU"/>
        </a:p>
      </dgm:t>
    </dgm:pt>
    <dgm:pt modelId="{866A192F-F345-4548-A402-CF18DFC25C6D}">
      <dgm:prSet phldrT="[Текст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latin typeface="Arial Black" pitchFamily="34" charset="0"/>
            </a:rPr>
            <a:t>Билингвы</a:t>
          </a:r>
          <a:endParaRPr lang="ru-RU" dirty="0">
            <a:latin typeface="Arial Black" pitchFamily="34" charset="0"/>
          </a:endParaRPr>
        </a:p>
      </dgm:t>
    </dgm:pt>
    <dgm:pt modelId="{5FE9F83F-52B6-42AB-A335-61FAECEEB730}" type="parTrans" cxnId="{8B392666-A9D4-4EA1-A046-CE90E932399D}">
      <dgm:prSet/>
      <dgm:spPr/>
      <dgm:t>
        <a:bodyPr/>
        <a:lstStyle/>
        <a:p>
          <a:endParaRPr lang="ru-RU"/>
        </a:p>
      </dgm:t>
    </dgm:pt>
    <dgm:pt modelId="{33A21E10-8BD0-4F77-B6B6-404A7CB3FCDB}" type="sibTrans" cxnId="{8B392666-A9D4-4EA1-A046-CE90E932399D}">
      <dgm:prSet/>
      <dgm:spPr/>
      <dgm:t>
        <a:bodyPr/>
        <a:lstStyle/>
        <a:p>
          <a:endParaRPr lang="ru-RU"/>
        </a:p>
      </dgm:t>
    </dgm:pt>
    <dgm:pt modelId="{98D2CD4D-5421-4ADF-A2EB-ADA541E4C125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это люди, одинаково владеющие </a:t>
          </a:r>
          <a:r>
            <a:rPr lang="ru-RU" sz="2800" u="sng" dirty="0" smtClean="0">
              <a:latin typeface="Times New Roman" pitchFamily="18" charset="0"/>
              <a:cs typeface="Times New Roman" pitchFamily="18" charset="0"/>
            </a:rPr>
            <a:t>двумя языками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. При этом каждый из них </a:t>
          </a: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считается родным. Такие люди не только разговаривают и воспринимают два языка на одном уровне, </a:t>
          </a:r>
          <a:r>
            <a:rPr lang="ru-RU" sz="2800" u="sng" dirty="0" smtClean="0">
              <a:latin typeface="Times New Roman" pitchFamily="18" charset="0"/>
              <a:cs typeface="Times New Roman" pitchFamily="18" charset="0"/>
            </a:rPr>
            <a:t>но и думают на них. 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Примечательно, что в зависимости от окружения или места человек автоматически переключается на ту или иную речь (</a:t>
          </a:r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и не только в процессе вербального общения, но и мысленно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), порой даже не замечая этого.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F37F8BA8-582B-4C7A-98ED-032C0247DAFF}" type="parTrans" cxnId="{FF6A7206-5F90-481B-A304-CA6D71444FE0}">
      <dgm:prSet/>
      <dgm:spPr/>
      <dgm:t>
        <a:bodyPr/>
        <a:lstStyle/>
        <a:p>
          <a:endParaRPr lang="ru-RU"/>
        </a:p>
      </dgm:t>
    </dgm:pt>
    <dgm:pt modelId="{36178CB0-14A7-4D73-B61F-6B7CB67A5F18}" type="sibTrans" cxnId="{FF6A7206-5F90-481B-A304-CA6D71444FE0}">
      <dgm:prSet/>
      <dgm:spPr/>
      <dgm:t>
        <a:bodyPr/>
        <a:lstStyle/>
        <a:p>
          <a:endParaRPr lang="ru-RU"/>
        </a:p>
      </dgm:t>
    </dgm:pt>
    <dgm:pt modelId="{840693C6-0DB5-457B-A283-ABC6F991E599}" type="pres">
      <dgm:prSet presAssocID="{6556CA49-F150-42C1-A5D3-C6935C18A3A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90704A-F00B-4854-9D7C-4DFEE5058B5B}" type="pres">
      <dgm:prSet presAssocID="{575D4CD5-D452-4858-8B35-723137723297}" presName="linNode" presStyleCnt="0"/>
      <dgm:spPr/>
    </dgm:pt>
    <dgm:pt modelId="{D4BAF973-C0BF-41A2-B699-1CA09C72C851}" type="pres">
      <dgm:prSet presAssocID="{575D4CD5-D452-4858-8B35-723137723297}" presName="parentShp" presStyleLbl="node1" presStyleIdx="0" presStyleCnt="2" custScaleX="59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6A42A-4C6E-4CFB-8513-B94C4EDBB31E}" type="pres">
      <dgm:prSet presAssocID="{575D4CD5-D452-4858-8B35-723137723297}" presName="childShp" presStyleLbl="bgAccFollowNode1" presStyleIdx="0" presStyleCnt="2" custScaleX="129498" custScaleY="11363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6A519EC-603E-4E3D-92F8-B5936F1A729F}" type="pres">
      <dgm:prSet presAssocID="{173BE47D-2A4B-4A3D-A995-C5D09581EA40}" presName="spacing" presStyleCnt="0"/>
      <dgm:spPr/>
    </dgm:pt>
    <dgm:pt modelId="{803B9EAE-EB0B-404F-9E03-ED62D7126190}" type="pres">
      <dgm:prSet presAssocID="{866A192F-F345-4548-A402-CF18DFC25C6D}" presName="linNode" presStyleCnt="0"/>
      <dgm:spPr/>
    </dgm:pt>
    <dgm:pt modelId="{BCA050B7-B40C-418E-9A8B-F71031D40207}" type="pres">
      <dgm:prSet presAssocID="{866A192F-F345-4548-A402-CF18DFC25C6D}" presName="parentShp" presStyleLbl="node1" presStyleIdx="1" presStyleCnt="2" custScaleX="63717" custScaleY="132638" custLinFactNeighborX="-23" custLinFactNeighborY="-13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1543A-697F-4507-B214-807A9330CAA7}" type="pres">
      <dgm:prSet presAssocID="{866A192F-F345-4548-A402-CF18DFC25C6D}" presName="childShp" presStyleLbl="bgAccFollowNode1" presStyleIdx="1" presStyleCnt="2" custScaleX="151286" custScaleY="48920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6FBA84D0-A5C2-45BE-9786-B7A587F12E81}" type="presOf" srcId="{F7D33227-A529-4CB7-BEB8-D6D99B66C7F9}" destId="{42D6A42A-4C6E-4CFB-8513-B94C4EDBB31E}" srcOrd="0" destOrd="0" presId="urn:microsoft.com/office/officeart/2005/8/layout/vList6"/>
    <dgm:cxn modelId="{A39D0F6B-0260-48E2-BA8C-75EB8F6135C1}" type="presOf" srcId="{866A192F-F345-4548-A402-CF18DFC25C6D}" destId="{BCA050B7-B40C-418E-9A8B-F71031D40207}" srcOrd="0" destOrd="0" presId="urn:microsoft.com/office/officeart/2005/8/layout/vList6"/>
    <dgm:cxn modelId="{D21D1C19-C0A4-4E75-90F9-BC469BE815A2}" srcId="{6556CA49-F150-42C1-A5D3-C6935C18A3AA}" destId="{575D4CD5-D452-4858-8B35-723137723297}" srcOrd="0" destOrd="0" parTransId="{64687BAB-9EA0-4973-A201-500BECEE4093}" sibTransId="{173BE47D-2A4B-4A3D-A995-C5D09581EA40}"/>
    <dgm:cxn modelId="{111B769B-B669-4A69-8C92-528963098D56}" type="presOf" srcId="{6556CA49-F150-42C1-A5D3-C6935C18A3AA}" destId="{840693C6-0DB5-457B-A283-ABC6F991E599}" srcOrd="0" destOrd="0" presId="urn:microsoft.com/office/officeart/2005/8/layout/vList6"/>
    <dgm:cxn modelId="{C4095FF6-02A6-484D-A294-ECEBA364CFF3}" type="presOf" srcId="{98D2CD4D-5421-4ADF-A2EB-ADA541E4C125}" destId="{EBA1543A-697F-4507-B214-807A9330CAA7}" srcOrd="0" destOrd="0" presId="urn:microsoft.com/office/officeart/2005/8/layout/vList6"/>
    <dgm:cxn modelId="{36835E2A-CAD0-49E0-8E7A-DC0F650C3DDF}" type="presOf" srcId="{575D4CD5-D452-4858-8B35-723137723297}" destId="{D4BAF973-C0BF-41A2-B699-1CA09C72C851}" srcOrd="0" destOrd="0" presId="urn:microsoft.com/office/officeart/2005/8/layout/vList6"/>
    <dgm:cxn modelId="{8B392666-A9D4-4EA1-A046-CE90E932399D}" srcId="{6556CA49-F150-42C1-A5D3-C6935C18A3AA}" destId="{866A192F-F345-4548-A402-CF18DFC25C6D}" srcOrd="1" destOrd="0" parTransId="{5FE9F83F-52B6-42AB-A335-61FAECEEB730}" sibTransId="{33A21E10-8BD0-4F77-B6B6-404A7CB3FCDB}"/>
    <dgm:cxn modelId="{1B525D00-69A8-4A16-B05C-BAD479FBE8EE}" srcId="{575D4CD5-D452-4858-8B35-723137723297}" destId="{F7D33227-A529-4CB7-BEB8-D6D99B66C7F9}" srcOrd="0" destOrd="0" parTransId="{C0478B43-B7D4-48A1-B451-B4A9C07FDEFF}" sibTransId="{4F037FA0-29BB-4C50-90BC-74788319AAFC}"/>
    <dgm:cxn modelId="{FF6A7206-5F90-481B-A304-CA6D71444FE0}" srcId="{866A192F-F345-4548-A402-CF18DFC25C6D}" destId="{98D2CD4D-5421-4ADF-A2EB-ADA541E4C125}" srcOrd="0" destOrd="0" parTransId="{F37F8BA8-582B-4C7A-98ED-032C0247DAFF}" sibTransId="{36178CB0-14A7-4D73-B61F-6B7CB67A5F18}"/>
    <dgm:cxn modelId="{46636D69-806D-4B1C-970C-5236E5F81E4C}" type="presParOf" srcId="{840693C6-0DB5-457B-A283-ABC6F991E599}" destId="{4F90704A-F00B-4854-9D7C-4DFEE5058B5B}" srcOrd="0" destOrd="0" presId="urn:microsoft.com/office/officeart/2005/8/layout/vList6"/>
    <dgm:cxn modelId="{98C193EC-A50B-49AE-9C40-D27333AADD25}" type="presParOf" srcId="{4F90704A-F00B-4854-9D7C-4DFEE5058B5B}" destId="{D4BAF973-C0BF-41A2-B699-1CA09C72C851}" srcOrd="0" destOrd="0" presId="urn:microsoft.com/office/officeart/2005/8/layout/vList6"/>
    <dgm:cxn modelId="{9E7D9344-1687-4A0A-9DCC-7F7B09C1CFF3}" type="presParOf" srcId="{4F90704A-F00B-4854-9D7C-4DFEE5058B5B}" destId="{42D6A42A-4C6E-4CFB-8513-B94C4EDBB31E}" srcOrd="1" destOrd="0" presId="urn:microsoft.com/office/officeart/2005/8/layout/vList6"/>
    <dgm:cxn modelId="{B06698F0-B008-4709-84FE-EBDC17B9304C}" type="presParOf" srcId="{840693C6-0DB5-457B-A283-ABC6F991E599}" destId="{E6A519EC-603E-4E3D-92F8-B5936F1A729F}" srcOrd="1" destOrd="0" presId="urn:microsoft.com/office/officeart/2005/8/layout/vList6"/>
    <dgm:cxn modelId="{44DF202E-B5CB-495E-AEF8-71F242171687}" type="presParOf" srcId="{840693C6-0DB5-457B-A283-ABC6F991E599}" destId="{803B9EAE-EB0B-404F-9E03-ED62D7126190}" srcOrd="2" destOrd="0" presId="urn:microsoft.com/office/officeart/2005/8/layout/vList6"/>
    <dgm:cxn modelId="{00A2BDF8-1363-48F7-8079-A849669D32BF}" type="presParOf" srcId="{803B9EAE-EB0B-404F-9E03-ED62D7126190}" destId="{BCA050B7-B40C-418E-9A8B-F71031D40207}" srcOrd="0" destOrd="0" presId="urn:microsoft.com/office/officeart/2005/8/layout/vList6"/>
    <dgm:cxn modelId="{BA56F822-DD81-47D3-A7D2-9540D290663E}" type="presParOf" srcId="{803B9EAE-EB0B-404F-9E03-ED62D7126190}" destId="{EBA1543A-697F-4507-B214-807A9330CAA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6A42A-4C6E-4CFB-8513-B94C4EDBB31E}">
      <dsp:nvSpPr>
        <dsp:cNvPr id="0" name=""/>
        <dsp:cNvSpPr/>
      </dsp:nvSpPr>
      <dsp:spPr>
        <a:xfrm>
          <a:off x="2064376" y="1792"/>
          <a:ext cx="6753009" cy="1195897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носитель иностранного языка и соответствующей картины мира. </a:t>
          </a: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      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Каленкова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О.Н.)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64376" y="1792"/>
        <a:ext cx="6753009" cy="1195897"/>
      </dsp:txXfrm>
    </dsp:sp>
    <dsp:sp modelId="{D4BAF973-C0BF-41A2-B699-1CA09C72C851}">
      <dsp:nvSpPr>
        <dsp:cNvPr id="0" name=""/>
        <dsp:cNvSpPr/>
      </dsp:nvSpPr>
      <dsp:spPr>
        <a:xfrm>
          <a:off x="3086" y="73516"/>
          <a:ext cx="2061290" cy="1052448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Arial Black" pitchFamily="34" charset="0"/>
            </a:rPr>
            <a:t>Инофон</a:t>
          </a:r>
          <a:endParaRPr lang="ru-RU" sz="2000" b="1" kern="1200" dirty="0">
            <a:latin typeface="Arial Black" pitchFamily="34" charset="0"/>
          </a:endParaRPr>
        </a:p>
      </dsp:txBody>
      <dsp:txXfrm>
        <a:off x="3086" y="73516"/>
        <a:ext cx="2061290" cy="1052448"/>
      </dsp:txXfrm>
    </dsp:sp>
    <dsp:sp modelId="{EBA1543A-697F-4507-B214-807A9330CAA7}">
      <dsp:nvSpPr>
        <dsp:cNvPr id="0" name=""/>
        <dsp:cNvSpPr/>
      </dsp:nvSpPr>
      <dsp:spPr>
        <a:xfrm>
          <a:off x="1935911" y="1302934"/>
          <a:ext cx="6880571" cy="5148608"/>
        </a:xfrm>
        <a:prstGeom prst="round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это люди, одинаково владеющие </a:t>
          </a:r>
          <a:r>
            <a:rPr lang="ru-RU" sz="2800" u="sng" kern="1200" dirty="0" smtClean="0">
              <a:latin typeface="Times New Roman" pitchFamily="18" charset="0"/>
              <a:cs typeface="Times New Roman" pitchFamily="18" charset="0"/>
            </a:rPr>
            <a:t>двумя языками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. При этом каждый из них </a:t>
          </a: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считается родным. Такие люди не только разговаривают и воспринимают два языка на одном уровне, </a:t>
          </a:r>
          <a:r>
            <a:rPr lang="ru-RU" sz="2800" u="sng" kern="1200" dirty="0" smtClean="0">
              <a:latin typeface="Times New Roman" pitchFamily="18" charset="0"/>
              <a:cs typeface="Times New Roman" pitchFamily="18" charset="0"/>
            </a:rPr>
            <a:t>но и думают на них. 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Примечательно, что в зависимости от окружения или места человек автоматически переключается на ту или иную речь (</a:t>
          </a: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и не только в процессе вербального общения, но и мысленно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), порой даже не замечая этого.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35911" y="1302934"/>
        <a:ext cx="6880571" cy="5148608"/>
      </dsp:txXfrm>
    </dsp:sp>
    <dsp:sp modelId="{BCA050B7-B40C-418E-9A8B-F71031D40207}">
      <dsp:nvSpPr>
        <dsp:cNvPr id="0" name=""/>
        <dsp:cNvSpPr/>
      </dsp:nvSpPr>
      <dsp:spPr>
        <a:xfrm>
          <a:off x="2942" y="3035248"/>
          <a:ext cx="1931923" cy="1395946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Arial Black" pitchFamily="34" charset="0"/>
            </a:rPr>
            <a:t>Билингвы</a:t>
          </a:r>
          <a:endParaRPr lang="ru-RU" sz="2100" kern="1200" dirty="0">
            <a:latin typeface="Arial Black" pitchFamily="34" charset="0"/>
          </a:endParaRPr>
        </a:p>
      </dsp:txBody>
      <dsp:txXfrm>
        <a:off x="2942" y="3035248"/>
        <a:ext cx="1931923" cy="1395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55860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Лингводидактические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основы обучения русскому языку</a:t>
            </a:r>
            <a:b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детей-</a:t>
            </a:r>
            <a:r>
              <a:rPr lang="ru-RU" sz="36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билингвов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детей-</a:t>
            </a:r>
            <a:r>
              <a:rPr lang="ru-RU" sz="36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инофонов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Николашева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Л.С.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17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916832"/>
            <a:ext cx="8280920" cy="47525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147248" cy="5853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на сознательные и подсознательные процессы при    изучении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целом практические навыки общения могут выработаться и существовать в отрыве от теоретического знания. Но в умеренных дозах и нужных пропорциях теория полезна и даже необходима в виде предваряющих, сопутствующих или итоговых пояснений. Интересно заметить, что в методике обучения РКИ часто употребляется слово инструкция, вместо правило, что лишний раз подчёркивает практическую направленность этой методики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42829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1268760"/>
            <a:ext cx="7704856" cy="5400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Ситуативно-тематическое представление учебного материала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существенных проявлений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ситуативно-тематическая организация учебного материала.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такую организацию учебного материала, которая отражала бы специфику функционирования отобранного языкового материала в типичных жизненных ситуациях. Таким образом, следование коммуникативной ориентации заставляет предъявлять и группировать словесный материал языка не по формально-грамматическим, а по функционально-речевым и тематико-ситуативным характеристикам.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452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1628800"/>
            <a:ext cx="7488832" cy="48245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лексики и морфологии на синтаксической основе </a:t>
            </a:r>
            <a:endParaRPr lang="en-US" sz="28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подчинённая ей функциональность, проявляется в таком членении языкового материала, которое имитирует применение языка в жизни. Эта имитация сводится, в сущности, к сокращению числа естественно используемых слов и форм, но до такой  степени, чтобы выделенный объём был всё-таки достаточен для общения.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6036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08912" cy="60486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931224" cy="55652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общения язык находит своё материальное выражение в высказывании в тексте. Только в высказывании факт языка становится коммуникативным, а основной единицей, участвующей в организации высказывания, является предложение, оно же и основа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членимости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этого высказывания. И именно предложение, отвечающее требованиям смысловой, структурной и интонационной законченности, будет единицей обучения в процессе практического овладения языком. </a:t>
            </a:r>
          </a:p>
        </p:txBody>
      </p:sp>
    </p:spTree>
    <p:extLst>
      <p:ext uri="{BB962C8B-B14F-4D97-AF65-F5344CB8AC3E}">
        <p14:creationId xmlns="" xmlns:p14="http://schemas.microsoft.com/office/powerpoint/2010/main" val="118459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340768"/>
            <a:ext cx="7776864" cy="532859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Поэтапно-концентрическое или цикличное расположение учебного материала </a:t>
            </a:r>
            <a:endParaRPr lang="en-US" sz="28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овладения языком процесс усвоения и сам учебный материал должны быть распределены на определённые преемственные стадии, или иначе, по относительно замкнутым циклам – концентрам в рамках полного курса обучения. Отбор и объединение материала в пределах каждого концентра осуществляется по принципу самодостаточности, то есть таким образом, чтобы учащиеся после каждого концентра приобретали достаточно автономные навыки, могли строить высказывания разной сложности, читать тексты различных типов и жанров, воспринимать на слух разнообразно звучащую русскую речь, то есть участвовать в подлинном речевом общении, хотя и в ограниченном круге тем и ситуаций. </a:t>
            </a:r>
          </a:p>
        </p:txBody>
      </p:sp>
    </p:spTree>
    <p:extLst>
      <p:ext uri="{BB962C8B-B14F-4D97-AF65-F5344CB8AC3E}">
        <p14:creationId xmlns="" xmlns:p14="http://schemas.microsoft.com/office/powerpoint/2010/main" val="20974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556792"/>
            <a:ext cx="7704856" cy="48245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родного языка учащихся </a:t>
            </a:r>
            <a:endParaRPr lang="en-US" sz="28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заранее определить, какие затруднения вызовет у учащихся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иной языковой материал, и в связи с этим строить так работу,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предупредить возникновение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ошибок, - безусловное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родного языка реализуется в продуманной системе упражнений по лексико-грамматическим темам и явлениям, наиболее трудным для учащихся той или иной национальности.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461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0688"/>
            <a:ext cx="8291264" cy="567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0167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владения русским языком</a:t>
            </a:r>
          </a:p>
          <a:p>
            <a:endParaRPr lang="ru-RU" dirty="0"/>
          </a:p>
        </p:txBody>
      </p:sp>
      <p:pic>
        <p:nvPicPr>
          <p:cNvPr id="2050" name="Picture 2" descr="C:\Users\класс\Pictures\уровн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966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ласс\Pictures\уровни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5"/>
            <a:ext cx="7632848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58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ласс\Pictures\Безымянный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96944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91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3356992"/>
            <a:ext cx="7488832" cy="1800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692696"/>
            <a:ext cx="7560840" cy="24482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99176" cy="5781256"/>
          </a:xfrm>
        </p:spPr>
        <p:txBody>
          <a:bodyPr/>
          <a:lstStyle/>
          <a:p>
            <a:pPr>
              <a:buNone/>
            </a:pPr>
            <a:r>
              <a:rPr lang="ru-RU" dirty="0"/>
              <a:t>	</a:t>
            </a:r>
            <a:r>
              <a:rPr lang="en-US" dirty="0" smtClean="0"/>
              <a:t>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русскому мы учим детей, слабо владеющих русским языком: русскому как неродному или русскому как иностранному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позиций изучается русский как иностранный.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612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147248" cy="6141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класс\Pictures\Безымянный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568952" cy="5832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535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8208912" cy="6313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ласс\Pictures\Безымянный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92888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903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55576" y="2348880"/>
            <a:ext cx="73448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для наших детей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405306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://pushkininstitute.ru/learn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79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91680" y="2852936"/>
            <a:ext cx="5616624" cy="12241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18258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68960"/>
            <a:ext cx="746760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    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ГБОУ ВЛГ  № 1389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620688"/>
            <a:ext cx="75608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075240" cy="647395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     </a:t>
            </a:r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0" y="260648"/>
          <a:ext cx="8820472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15123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5536" y="476672"/>
            <a:ext cx="8280920" cy="2448277"/>
            <a:chOff x="-121955" y="-180021"/>
            <a:chExt cx="7649016" cy="2448277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121955" y="-180021"/>
              <a:ext cx="7649016" cy="2448277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-50248" y="-180021"/>
              <a:ext cx="7444355" cy="23765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2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Язык,</a:t>
              </a:r>
              <a:r>
                <a:rPr lang="en-US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 любой другой сложный </a:t>
              </a:r>
              <a:r>
                <a:rPr lang="ru-RU" sz="3200" kern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меха-низм</a:t>
              </a: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можно изучать с разных  позиций. Нам надо обсудить и в какой-то мере </a:t>
              </a:r>
              <a:r>
                <a:rPr lang="ru-RU" sz="3200" kern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сопостав-лять</a:t>
              </a: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два из них</a:t>
              </a:r>
              <a:endParaRPr lang="ru-RU" sz="32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67544" y="3138688"/>
            <a:ext cx="8064895" cy="1514447"/>
            <a:chOff x="891964" y="2520281"/>
            <a:chExt cx="7133585" cy="108012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891964" y="2520281"/>
              <a:ext cx="7133585" cy="1080120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6"/>
            <p:cNvSpPr/>
            <p:nvPr/>
          </p:nvSpPr>
          <p:spPr>
            <a:xfrm>
              <a:off x="923600" y="2551917"/>
              <a:ext cx="6974564" cy="10168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 </a:t>
              </a:r>
              <a:r>
                <a:rPr lang="ru-RU" sz="36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haroni" pitchFamily="2" charset="-79"/>
                </a:rPr>
                <a:t>Первое</a:t>
              </a:r>
              <a:r>
                <a:rPr lang="en-US" sz="3600" kern="1200" dirty="0" smtClean="0">
                  <a:solidFill>
                    <a:schemeClr val="tx1"/>
                  </a:solidFill>
                  <a:latin typeface="Aharoni" pitchFamily="2" charset="-79"/>
                  <a:cs typeface="Aharoni" pitchFamily="2" charset="-79"/>
                </a:rPr>
                <a:t>  </a:t>
              </a:r>
              <a:r>
                <a:rPr lang="ru-RU" sz="36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Aharoni" pitchFamily="2" charset="-79"/>
                </a:rPr>
                <a:t> – как он устроен и действует </a:t>
              </a:r>
              <a:endParaRPr lang="ru-RU" sz="3600" kern="1200" dirty="0">
                <a:solidFill>
                  <a:schemeClr val="tx1"/>
                </a:solidFill>
                <a:latin typeface="Times New Roman" panose="02020603050405020304" pitchFamily="18" charset="0"/>
                <a:cs typeface="Aharoni" pitchFamily="2" charset="-79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39552" y="4866884"/>
            <a:ext cx="8208911" cy="1552728"/>
            <a:chOff x="1656173" y="4248476"/>
            <a:chExt cx="6821218" cy="155272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656173" y="4248476"/>
              <a:ext cx="6629261" cy="1552728"/>
            </a:xfrm>
            <a:prstGeom prst="roundRect">
              <a:avLst>
                <a:gd name="adj" fmla="val 10000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8"/>
            <p:cNvSpPr/>
            <p:nvPr/>
          </p:nvSpPr>
          <p:spPr>
            <a:xfrm>
              <a:off x="1701650" y="4293954"/>
              <a:ext cx="6775741" cy="14617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второе </a:t>
              </a:r>
              <a:r>
                <a:rPr lang="en-US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  как им практически пользоваться</a:t>
              </a:r>
              <a:r>
                <a:rPr lang="ru-RU" sz="2900" kern="1200" dirty="0" smtClean="0"/>
                <a:t>. </a:t>
              </a:r>
              <a:endParaRPr lang="ru-RU" sz="2900" kern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77785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67544" y="2708920"/>
            <a:ext cx="7776864" cy="27363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7704856" cy="201622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548680"/>
            <a:ext cx="7169224" cy="5925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методика преподавания русского языка в школе основным предметом изучения полагает логико-грамматическую систему языка.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есть,  в центре внимания учителя и учащихся оказываются готовые знания о языке, предъявляемые для запоминания в виде правил и их объяснений, схем, моделей, образцов, таблиц и т. п.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15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332656"/>
            <a:ext cx="8496944" cy="597666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59632" y="1556792"/>
            <a:ext cx="6912768" cy="424847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же целью изучения русского языка как иностранного является не знакомство с ним как лингвистическим феноменом, а утилитарное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усвоение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как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орудия общения и выражения мысли. 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5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8064896" cy="5925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современного обучения РКИ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практическая направленность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отбору и подаче языкового материала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на сознательные и подсознательные процессы при изучении языка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Ситуативно-тематическое представление учебного материала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лексики и морфологии на синтаксической основе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 концентрическое или циклическое расположение языкового материала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Рациональный учёт особенностей родного языка учащегося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179512" y="908720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79512" y="2276872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79512" y="1412776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79512" y="3068960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79512" y="3861048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79512" y="4653136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179512" y="5517232"/>
            <a:ext cx="2880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551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7544" y="1700808"/>
            <a:ext cx="8280920" cy="4248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91264" cy="6069288"/>
          </a:xfrm>
        </p:spPr>
        <p:txBody>
          <a:bodyPr/>
          <a:lstStyle/>
          <a:p>
            <a:pPr algn="ctr">
              <a:buNone/>
            </a:pPr>
            <a:r>
              <a:rPr lang="ru-RU" sz="3200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практическая направленность </a:t>
            </a:r>
            <a:endParaRPr lang="en-US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Главная задача этого методического направления – научить  участвовать в речевой деятельности, научить  добиваться поставленной цели речевыми средствами.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906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1628800"/>
            <a:ext cx="7920880" cy="50405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функциональном подходе к отбору и подаче языкового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endParaRPr lang="en-US" sz="28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функциональном  подходе все факты языка рассматриваются и оцениваются с точки зрения их естественного места в речи, их важности для передачи и понимания сообщения. Очерёдность изучения отдельных языковых фактов, отбор, группировка и расположение этих фактов определяются их значимостью для непосредственного общения в пределах избранной темы.</a:t>
            </a:r>
          </a:p>
        </p:txBody>
      </p:sp>
    </p:spTree>
    <p:extLst>
      <p:ext uri="{BB962C8B-B14F-4D97-AF65-F5344CB8AC3E}">
        <p14:creationId xmlns="" xmlns:p14="http://schemas.microsoft.com/office/powerpoint/2010/main" val="28826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286</TotalTime>
  <Words>809</Words>
  <Application>Microsoft Office PowerPoint</Application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      Лингводидактические основы обучения русскому языку детей-билингвов и детей-инофонов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Русский язык для наших детей</vt:lpstr>
      <vt:lpstr>       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класс</dc:creator>
  <cp:lastModifiedBy>МИЛА</cp:lastModifiedBy>
  <cp:revision>36</cp:revision>
  <dcterms:created xsi:type="dcterms:W3CDTF">2017-04-04T08:09:45Z</dcterms:created>
  <dcterms:modified xsi:type="dcterms:W3CDTF">2017-10-20T13:51:48Z</dcterms:modified>
</cp:coreProperties>
</file>