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6" r:id="rId3"/>
    <p:sldId id="297" r:id="rId4"/>
    <p:sldId id="298" r:id="rId5"/>
    <p:sldId id="299" r:id="rId6"/>
    <p:sldId id="300" r:id="rId7"/>
    <p:sldId id="302" r:id="rId8"/>
    <p:sldId id="303" r:id="rId9"/>
    <p:sldId id="304" r:id="rId10"/>
    <p:sldId id="306" r:id="rId11"/>
    <p:sldId id="307" r:id="rId12"/>
    <p:sldId id="308" r:id="rId13"/>
    <p:sldId id="309" r:id="rId14"/>
    <p:sldId id="311" r:id="rId15"/>
    <p:sldId id="312" r:id="rId16"/>
    <p:sldId id="313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  <a:srgbClr val="170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 autoAdjust="0"/>
    <p:restoredTop sz="94472" autoAdjust="0"/>
  </p:normalViewPr>
  <p:slideViewPr>
    <p:cSldViewPr>
      <p:cViewPr>
        <p:scale>
          <a:sx n="84" d="100"/>
          <a:sy n="84" d="100"/>
        </p:scale>
        <p:origin x="-445" y="-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13521919694809"/>
          <c:y val="0.16360150844479091"/>
          <c:w val="0.48266462754252931"/>
          <c:h val="0.747955208049941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Средний уровень</c:v>
                </c:pt>
                <c:pt idx="1">
                  <c:v>Низкий уровень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0"/>
            <c:bubble3D val="0"/>
            <c:explosion val="0"/>
          </c:dPt>
          <c:dPt>
            <c:idx val="2"/>
            <c:bubble3D val="0"/>
            <c:explosion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43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9.9169217468812534E-2"/>
                  <c:y val="7.299503409474448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Средний уровень</c:v>
                </c:pt>
                <c:pt idx="1">
                  <c:v>Кв. 2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6.7</c:v>
                </c:pt>
                <c:pt idx="1">
                  <c:v>0</c:v>
                </c:pt>
                <c:pt idx="2">
                  <c:v>8.2000000000000011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egendEntry>
        <c:idx val="1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F79D4-7AEF-4200-A704-ECC0398A6617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BC289-EB81-4624-BE55-8122A4E4E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73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BC289-EB81-4624-BE55-8122A4E4E23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BC289-EB81-4624-BE55-8122A4E4E23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I:\&#1042;&#1086;&#1089;&#1087;&#1080;&#1090;&#1072;&#1090;&#1077;&#1083;&#1100;%20&#1075;&#1086;&#1076;&#1072;\&#1055;&#1088;&#1077;&#1079;&#1077;&#1085;&#1090;&#1072;&#1094;&#1080;&#1103;\&#1052;&#1091;&#1079;&#1099;&#1082;&#1072;%20&#1082;%20&#1087;&#1088;&#1077;&#1079;&#1077;&#1085;&#1090;&#1072;&#1094;&#1080;&#1080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827584" y="188640"/>
            <a:ext cx="7488832" cy="20162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3200" b="1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Алгоритм формирования </a:t>
            </a:r>
            <a:r>
              <a:rPr lang="ru-RU" sz="32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нравственно-патриотических чувств у детей старшего дошкольного возраста»</a:t>
            </a:r>
          </a:p>
          <a:p>
            <a:pPr algn="just"/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just"/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026" name="Picture 2" descr="C:\Users\Кристина\Desktop\DSCN2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542690" cy="4218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Вертикальный свиток 4"/>
          <p:cNvSpPr/>
          <p:nvPr/>
        </p:nvSpPr>
        <p:spPr>
          <a:xfrm>
            <a:off x="467544" y="2276872"/>
            <a:ext cx="4248472" cy="3384376"/>
          </a:xfrm>
          <a:prstGeom prst="verticalScroll">
            <a:avLst/>
          </a:prstGeom>
          <a:scene3d>
            <a:camera prst="isometricOffAxis1Righ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подготовила: </a:t>
            </a:r>
            <a:endParaRPr lang="ru-RU" sz="2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воспитатель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первой квалификационной категории МКДОУ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240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Ольговский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Д</a:t>
            </a:r>
          </a:p>
          <a:p>
            <a:pPr algn="ctr">
              <a:defRPr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детский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сад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» 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Шаповалова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 Наталия</a:t>
            </a:r>
          </a:p>
          <a:p>
            <a:pPr algn="ctr">
              <a:defRPr/>
            </a:pP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Monotype Corsiva" pitchFamily="66" charset="0"/>
              </a:rPr>
              <a:t>Петровна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Музыка к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8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0" grpId="0" build="p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768752" cy="5040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Методы и приемы работы</a:t>
            </a:r>
            <a:endParaRPr lang="ru-RU" sz="4000" b="1" dirty="0">
              <a:ln w="12700">
                <a:solidFill>
                  <a:srgbClr val="7030A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712968" cy="547260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беседы;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рассказы с показом;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наблюдения;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целевые прогулки;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создание проблемных ситуаций;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внесение персонажей;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приглашение в путешествие; 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прослушивание музыкальных произведений;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выставки;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инсценировки;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театрализация;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показ иллюстраций;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чтение детских произведений;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привлечение к посильному общественно-полезному труду;</a:t>
            </a:r>
          </a:p>
          <a:p>
            <a:pPr>
              <a:buFont typeface="Wingdings" pitchFamily="2" charset="2"/>
              <a:buChar char="Ø"/>
            </a:pPr>
            <a:r>
              <a:rPr lang="ru-RU" sz="26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поощрения.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</p:txBody>
      </p:sp>
      <p:pic>
        <p:nvPicPr>
          <p:cNvPr id="6148" name="Picture 4" descr="I:\DCIM\100NIKON\DSCN04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836712"/>
            <a:ext cx="2963821" cy="2222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Picture 5" descr="I:\DCIM\100NIKON\DSCN04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640" y="3284984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I:\DCIM\100NIKON\DSCN04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23397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E:\ВСЕ ДЛЯ ПРЕЗЕНТАЦИИ\клипарты\ДЕТИ\detia-86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93096"/>
            <a:ext cx="1596777" cy="1274423"/>
          </a:xfrm>
          <a:prstGeom prst="rect">
            <a:avLst/>
          </a:prstGeom>
          <a:noFill/>
        </p:spPr>
      </p:pic>
    </p:spTree>
  </p:cSld>
  <p:clrMapOvr>
    <a:masterClrMapping/>
  </p:clrMapOvr>
  <p:transition advTm="264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820472" cy="648072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Развивающая среда </a:t>
            </a:r>
            <a:endParaRPr lang="ru-RU" sz="5000" b="1" dirty="0">
              <a:ln w="12700">
                <a:solidFill>
                  <a:schemeClr val="accent6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I:\DCIM\101NIKON\DSCN05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25254" cy="54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E:\ВСЕ ДЛЯ ПРЕЗЕНТАЦИИ\клипарты\ДЕТИ\detia-5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60000">
            <a:off x="-76739" y="5119040"/>
            <a:ext cx="1428117" cy="1377564"/>
          </a:xfrm>
          <a:prstGeom prst="rect">
            <a:avLst/>
          </a:prstGeom>
          <a:noFill/>
        </p:spPr>
      </p:pic>
      <p:pic>
        <p:nvPicPr>
          <p:cNvPr id="5" name="Picture 3" descr="E:\ВСЕ ДЛЯ ПРЕЗЕНТАЦИИ\клипарты\ДЕТИ\detia-57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0000">
            <a:off x="7897393" y="-59314"/>
            <a:ext cx="1194757" cy="1152465"/>
          </a:xfrm>
          <a:prstGeom prst="rect">
            <a:avLst/>
          </a:prstGeom>
          <a:noFill/>
        </p:spPr>
      </p:pic>
    </p:spTree>
  </p:cSld>
  <p:clrMapOvr>
    <a:masterClrMapping/>
  </p:clrMapOvr>
  <p:transition advTm="241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820472" cy="692696"/>
          </a:xfrm>
        </p:spPr>
        <p:txBody>
          <a:bodyPr>
            <a:noAutofit/>
          </a:bodyPr>
          <a:lstStyle/>
          <a:p>
            <a:r>
              <a:rPr lang="ru-RU" sz="43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Условия для сюжетно-ролевых игр</a:t>
            </a:r>
            <a:endParaRPr lang="ru-RU" sz="4300" b="1" dirty="0">
              <a:ln w="12700">
                <a:solidFill>
                  <a:srgbClr val="7030A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3491880" cy="1800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«Семья»;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«Больница»;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«Шофёры»;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«Салон красоты»</a:t>
            </a: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rgbClr val="170A01"/>
              </a:solidFill>
            </a:endParaRPr>
          </a:p>
        </p:txBody>
      </p:sp>
      <p:pic>
        <p:nvPicPr>
          <p:cNvPr id="8194" name="Picture 2" descr="I:\DCIM\100NIKON\DSCN03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638690"/>
            <a:ext cx="3144349" cy="2358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I:\DCIM\101NIKON\DSCN05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92233"/>
            <a:ext cx="2808312" cy="2260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I:\DCIM\101NIKON\DSCN05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1" y="764704"/>
            <a:ext cx="3131840" cy="232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I:\DCIM\101NIKON\DSCN05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448272" cy="2888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I:\DCIM\101NIKON\DSCN05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564904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I:\DCIM\101NIKON\DSCN052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4350040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E:\ВСЕ ДЛЯ ПРЕЗЕНТАЦИИ\клипарты\ДЕТИ\detia-86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4869160"/>
            <a:ext cx="1104900" cy="1714500"/>
          </a:xfrm>
          <a:prstGeom prst="rect">
            <a:avLst/>
          </a:prstGeom>
          <a:noFill/>
        </p:spPr>
      </p:pic>
    </p:spTree>
  </p:cSld>
  <p:clrMapOvr>
    <a:masterClrMapping/>
  </p:clrMapOvr>
  <p:transition advTm="461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2160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Диагностика по теме нравственно-патриотического воспитания дошкольников</a:t>
            </a:r>
            <a:endParaRPr lang="ru-RU" sz="3600" b="1" dirty="0">
              <a:ln w="12700">
                <a:solidFill>
                  <a:srgbClr val="0070C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i="1" u="sng" dirty="0" smtClean="0">
                <a:solidFill>
                  <a:srgbClr val="C00000"/>
                </a:solidFill>
              </a:rPr>
              <a:t>Конец года: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187624" y="2564904"/>
          <a:ext cx="705678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70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5616" y="188640"/>
            <a:ext cx="7344816" cy="136815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Дети стали любить свою семью, дом, детский сад, РОДНОЕ село;</a:t>
            </a:r>
            <a:endParaRPr lang="ru-RU" sz="2000" dirty="0"/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1115616" y="1700808"/>
            <a:ext cx="7344816" cy="13681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НАУЧИЛИСЬ БЕРЕЖНО</a:t>
            </a:r>
            <a:r>
              <a:rPr kumimoji="0" lang="ru-RU" sz="20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ОТНОСИТЬСЯ К ПРИРОДЕ И ВСЕМУ ЖИВОМУ, ЦЕНИТЬ И УВАЖАТЬ ТРУД;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1115616" y="3212976"/>
            <a:ext cx="7344816" cy="13681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ПОВЫСИЛСЯ УРОВЕНЬ ИНТЕРЕСА</a:t>
            </a:r>
            <a:r>
              <a:rPr kumimoji="0" lang="ru-RU" sz="20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К НАРОДНЫМ ТРАДИЦИЯМ И ПРОМЫСЛАМ, К ИСТОРИИ РОДНОГО СЕЛА;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>
          <a:xfrm>
            <a:off x="1115616" y="4725144"/>
            <a:ext cx="7344816" cy="13681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У ДЕТЕЙ ПОЯВИЛОСЬ ЧУВСТВО</a:t>
            </a:r>
            <a:r>
              <a:rPr kumimoji="0" lang="ru-RU" sz="20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ГОРДОСТИ ЗА ДОСТИЖЕНИЯ СВОЕЙ СТРАНЫ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1363725499.93_5148ccbbe2c050.94204992_5148ccbbe2c0b9.1324293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807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Мы любим свою Родину!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Использованная литература: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040560"/>
          </a:xfrm>
        </p:spPr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ru-RU" sz="1600" dirty="0" smtClean="0"/>
              <a:t>Примерная общеобразовательная программа дошкольного образования «От рождения до школы» / Под ред. Н. Е. </a:t>
            </a:r>
            <a:r>
              <a:rPr lang="ru-RU" sz="1600" dirty="0" err="1" smtClean="0"/>
              <a:t>Вераксы</a:t>
            </a:r>
            <a:r>
              <a:rPr lang="ru-RU" sz="1600" dirty="0" smtClean="0"/>
              <a:t>, Т. С. Комаровой, М. А. Васильевой. — М.: МОЗАИКА-СИНТЕЗ, 2015.</a:t>
            </a:r>
          </a:p>
          <a:p>
            <a:pPr>
              <a:buAutoNum type="arabicPeriod"/>
            </a:pPr>
            <a:r>
              <a:rPr lang="ru-RU" sz="1600" dirty="0" err="1" smtClean="0"/>
              <a:t>Зеленова</a:t>
            </a:r>
            <a:r>
              <a:rPr lang="ru-RU" sz="1600" dirty="0" smtClean="0"/>
              <a:t> Н. Г., Осипова Л. Е. Мы живем в России. Гражданско-патриотическое воспитание дошкольников. – М.: Издательство Скрипторий 2003. – 2007.</a:t>
            </a:r>
          </a:p>
          <a:p>
            <a:pPr>
              <a:buAutoNum type="arabicPeriod"/>
            </a:pPr>
            <a:r>
              <a:rPr lang="ru-RU" sz="1600" dirty="0" smtClean="0"/>
              <a:t>Р ивина Е. К. Герб и флаг России. М., 2003.</a:t>
            </a:r>
          </a:p>
          <a:p>
            <a:pPr>
              <a:buAutoNum type="arabicPeriod"/>
            </a:pPr>
            <a:r>
              <a:rPr lang="ru-RU" sz="1600" dirty="0" err="1" smtClean="0"/>
              <a:t>Скоролупова</a:t>
            </a:r>
            <a:r>
              <a:rPr lang="ru-RU" sz="1600" dirty="0" smtClean="0"/>
              <a:t> О.А. Тематическое планирование воспитательно-образовательного процесса в дошкольных образовательных учреждениях. Часть I,</a:t>
            </a:r>
            <a:r>
              <a:rPr lang="en-US" sz="1600" dirty="0" smtClean="0"/>
              <a:t> II</a:t>
            </a:r>
            <a:r>
              <a:rPr lang="ru-RU" sz="1600" dirty="0" smtClean="0"/>
              <a:t>, </a:t>
            </a:r>
            <a:r>
              <a:rPr lang="en-US" sz="1600" dirty="0" smtClean="0"/>
              <a:t>III</a:t>
            </a:r>
            <a:r>
              <a:rPr lang="ru-RU" sz="1600" dirty="0" smtClean="0"/>
              <a:t>. - М.: «</a:t>
            </a:r>
            <a:r>
              <a:rPr lang="ru-RU" sz="1600" dirty="0" err="1" smtClean="0"/>
              <a:t>Скрип-торий</a:t>
            </a:r>
            <a:r>
              <a:rPr lang="ru-RU" sz="1600" dirty="0" smtClean="0"/>
              <a:t> 2003», 2007.</a:t>
            </a:r>
            <a:endParaRPr lang="en-US" sz="1600" dirty="0" smtClean="0"/>
          </a:p>
          <a:p>
            <a:pPr>
              <a:buAutoNum type="arabicPeriod"/>
            </a:pPr>
            <a:r>
              <a:rPr lang="ru-RU" sz="1600" dirty="0" err="1" smtClean="0"/>
              <a:t>Скоролупова</a:t>
            </a:r>
            <a:r>
              <a:rPr lang="ru-RU" sz="1600" dirty="0" smtClean="0"/>
              <a:t> О.А., Ранняя весна. Занятия с детьми старшего дошкольного возраста. – М.: «Издательство Скрипторий 2003», 2009</a:t>
            </a:r>
          </a:p>
          <a:p>
            <a:pPr>
              <a:buAutoNum type="arabicPeriod"/>
            </a:pPr>
            <a:r>
              <a:rPr lang="ru-RU" sz="1600" dirty="0" err="1" smtClean="0"/>
              <a:t>Скоролупова</a:t>
            </a:r>
            <a:r>
              <a:rPr lang="ru-RU" sz="1600" dirty="0" smtClean="0"/>
              <a:t> О.А., Лето. Занятия с детьми старшего дошкольного возраста. – М.: «Издательство Скрипторий 2003», 2-е издание, 2009.</a:t>
            </a:r>
          </a:p>
          <a:p>
            <a:pPr>
              <a:buAutoNum type="arabicPeriod"/>
            </a:pPr>
            <a:r>
              <a:rPr lang="ru-RU" sz="1600" dirty="0" err="1" smtClean="0"/>
              <a:t>Скоролупова</a:t>
            </a:r>
            <a:r>
              <a:rPr lang="ru-RU" sz="1600" dirty="0" smtClean="0"/>
              <a:t> О.А., Весна. Насекомые. Перелетные птицы. Занятия с детьми старшего дошкольного возраста. – М, 2010.</a:t>
            </a:r>
          </a:p>
          <a:p>
            <a:pPr>
              <a:buAutoNum type="arabicPeriod"/>
            </a:pPr>
            <a:r>
              <a:rPr lang="ru-RU" sz="1600" dirty="0" err="1" smtClean="0"/>
              <a:t>Скоролупова</a:t>
            </a:r>
            <a:r>
              <a:rPr lang="ru-RU" sz="1600" dirty="0" smtClean="0"/>
              <a:t> О.А. Занятия с детьми старшего дошкольного возраста С44 по теме«Зима». - М.: «Издательство Скрипторий 2000», 2003.</a:t>
            </a:r>
          </a:p>
          <a:p>
            <a:pPr>
              <a:buAutoNum type="arabicPeriod"/>
            </a:pPr>
            <a:r>
              <a:rPr lang="ru-RU" sz="1600" dirty="0" smtClean="0"/>
              <a:t>Киселева Л. С., Данилина Т. А., </a:t>
            </a:r>
            <a:r>
              <a:rPr lang="ru-RU" sz="1600" dirty="0" err="1" smtClean="0"/>
              <a:t>Лагода</a:t>
            </a:r>
            <a:r>
              <a:rPr lang="ru-RU" sz="1600" dirty="0" smtClean="0"/>
              <a:t> Т. С., Зуйкова М. Б. Проектный метод в деятельности дошкольного учреждения: Пособие для руководителей и практических работников ДОУ. – М.: АРКТИ, 2006.</a:t>
            </a:r>
          </a:p>
          <a:p>
            <a:pPr>
              <a:buAutoNum type="arabicPeriod"/>
            </a:pPr>
            <a:endParaRPr lang="ru-RU" sz="1600" dirty="0" smtClean="0"/>
          </a:p>
          <a:p>
            <a:pPr>
              <a:buAutoNum type="arabicPeriod"/>
            </a:pPr>
            <a:endParaRPr lang="ru-RU" sz="16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клипарты\sun1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908720"/>
            <a:ext cx="6007683" cy="50709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4355" y="0"/>
            <a:ext cx="88396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 ВНИМАНИЕ!</a:t>
            </a:r>
            <a:endParaRPr lang="ru-RU" sz="54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C:\Users\Кристина\Desktop\DSCN04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5088565" cy="3816424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24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чего начинается Родина?</a:t>
            </a:r>
            <a:endParaRPr lang="ru-RU" sz="4800" b="1" i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52928" cy="283691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Любовь ребенка-дошкольника к Родине начинается с любви</a:t>
            </a:r>
          </a:p>
          <a:p>
            <a:pPr algn="ctr">
              <a:buNone/>
            </a:pPr>
            <a:r>
              <a:rPr lang="ru-RU" sz="2400" b="1" dirty="0" smtClean="0"/>
              <a:t>к родным, своему дому, детскому саду, городу.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Ведь, яркие впечатления о родной природе, об истории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родного края, полученные в детстве, остаются в памяти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человека на всю жизнь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400" dirty="0"/>
          </a:p>
        </p:txBody>
      </p:sp>
      <p:pic>
        <p:nvPicPr>
          <p:cNvPr id="7171" name="Picture 3" descr="C:\Users\Кристина\Desktop\DSCN03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2592288" cy="3501008"/>
          </a:xfrm>
          <a:prstGeom prst="rect">
            <a:avLst/>
          </a:prstGeom>
          <a:noFill/>
        </p:spPr>
      </p:pic>
      <p:pic>
        <p:nvPicPr>
          <p:cNvPr id="7174" name="Picture 6" descr="C:\Users\Кристина\Desktop\DSCN04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83968" y="3284984"/>
            <a:ext cx="4680520" cy="3384376"/>
          </a:xfrm>
          <a:prstGeom prst="rect">
            <a:avLst/>
          </a:prstGeom>
          <a:noFill/>
        </p:spPr>
      </p:pic>
      <p:pic>
        <p:nvPicPr>
          <p:cNvPr id="9" name="Picture 3" descr="E:\ВСЕ ДЛЯ ПРЕЗЕНТАЦИИ\клипарты\rasteniya-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157192"/>
            <a:ext cx="1771650" cy="1543050"/>
          </a:xfrm>
          <a:prstGeom prst="rect">
            <a:avLst/>
          </a:prstGeom>
          <a:noFill/>
        </p:spPr>
      </p:pic>
    </p:spTree>
  </p:cSld>
  <p:clrMapOvr>
    <a:masterClrMapping/>
  </p:clrMapOvr>
  <p:transition advTm="247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8208912" cy="576064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проблемы</a:t>
            </a:r>
            <a:br>
              <a:rPr lang="ru-RU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3960440"/>
          </a:xfrm>
        </p:spPr>
        <p:txBody>
          <a:bodyPr>
            <a:noAutofit/>
          </a:bodyPr>
          <a:lstStyle/>
          <a:p>
            <a:pPr algn="ctr"/>
            <a:endParaRPr lang="ru-RU" sz="2000" b="1" u="sng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 Проблема патриотического воспитания подрастающего поколения сегодня одна из наиболее важных.</a:t>
            </a:r>
            <a:endParaRPr lang="ru-RU" sz="2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200" b="1" dirty="0" smtClean="0"/>
              <a:t> </a:t>
            </a:r>
          </a:p>
          <a:p>
            <a:pPr algn="ctr">
              <a:buNone/>
            </a:pPr>
            <a:r>
              <a:rPr lang="ru-RU" sz="2200" b="1" dirty="0" smtClean="0"/>
              <a:t> Дети, начиная с </a:t>
            </a:r>
            <a:r>
              <a:rPr lang="ru-RU" sz="2200" b="1" u="sng" dirty="0" smtClean="0"/>
              <a:t>дошкольного возраста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200" b="1" dirty="0" smtClean="0"/>
              <a:t> страдают </a:t>
            </a:r>
            <a:r>
              <a:rPr lang="ru-RU" sz="2200" b="1" u="sng" dirty="0" smtClean="0">
                <a:solidFill>
                  <a:srgbClr val="FF0000"/>
                </a:solidFill>
              </a:rPr>
              <a:t>дефицитом</a:t>
            </a:r>
            <a:r>
              <a:rPr lang="ru-RU" sz="2200" b="1" dirty="0" smtClean="0"/>
              <a:t> знаний о родном городе, стране, особенностях русских традиций.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200" b="1" dirty="0" smtClean="0"/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Равнодушно относятся</a:t>
            </a:r>
            <a:r>
              <a:rPr lang="ru-RU" sz="2200" b="1" dirty="0" smtClean="0"/>
              <a:t> к близким людям, товарищам по группе.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200" b="1" dirty="0" smtClean="0"/>
              <a:t>Испытывают </a:t>
            </a:r>
            <a:r>
              <a:rPr lang="ru-RU" sz="2200" b="1" dirty="0" smtClean="0">
                <a:solidFill>
                  <a:srgbClr val="FF0000"/>
                </a:solidFill>
              </a:rPr>
              <a:t>недостаток сочувствия и сострадания</a:t>
            </a:r>
            <a:r>
              <a:rPr lang="ru-RU" sz="2200" b="1" dirty="0" smtClean="0"/>
              <a:t> к чужому горю.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200" b="1" dirty="0" smtClean="0"/>
              <a:t>Недостаточно сформирована система работы с родителями по проблеме нравственно-патриотического воспитания.</a:t>
            </a:r>
            <a:endParaRPr lang="ru-RU" sz="2200" dirty="0"/>
          </a:p>
        </p:txBody>
      </p:sp>
    </p:spTree>
  </p:cSld>
  <p:clrMapOvr>
    <a:masterClrMapping/>
  </p:clrMapOvr>
  <p:transition advTm="272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57606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Диагностика по теме нравственно-патриотического воспитания дошкольников</a:t>
            </a:r>
            <a:endParaRPr lang="ru-RU" sz="360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3034680" cy="1401019"/>
          </a:xfrm>
        </p:spPr>
        <p:txBody>
          <a:bodyPr>
            <a:normAutofit fontScale="7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sz="4000" b="1" i="1" u="sng" dirty="0" smtClean="0">
                <a:ln w="1905"/>
                <a:solidFill>
                  <a:srgbClr val="FF0000"/>
                </a:solidFill>
              </a:rPr>
              <a:t>Начало года:</a:t>
            </a:r>
            <a:endParaRPr lang="ru-RU" sz="4000" b="1" i="1" u="sng" dirty="0">
              <a:ln w="1905"/>
              <a:solidFill>
                <a:srgbClr val="FF0000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75656" y="2492896"/>
          <a:ext cx="6408712" cy="436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53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316416" cy="666328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  <a:endParaRPr lang="ru-RU" b="1" dirty="0">
              <a:ln w="12700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40324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воспитать у ребенка любовь и привязанность к своей семье, дому, детскому саду, малой родине;</a:t>
            </a:r>
          </a:p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сформировать уважение к труду, бережное отношение к природе и всему живому;</a:t>
            </a:r>
          </a:p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развить интерес к русским традициям и промыслам;</a:t>
            </a:r>
          </a:p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расширить представления о родном селе;</a:t>
            </a:r>
          </a:p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познакомить детей с символами государства;</a:t>
            </a:r>
          </a:p>
          <a:p>
            <a:pPr>
              <a:buFont typeface="Wingdings" pitchFamily="2" charset="2"/>
              <a:buChar char="v"/>
            </a:pP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развить чувство ответственности и гордости за достижения страны</a:t>
            </a:r>
          </a:p>
          <a:p>
            <a:pPr>
              <a:buFont typeface="Wingdings" pitchFamily="2" charset="2"/>
              <a:buChar char="v"/>
            </a:pP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Picture 2" descr="E:\ВСЕ ДЛЯ ПРЕЗЕНТАЦИИ\клипарты\Рисунок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617" y="332656"/>
            <a:ext cx="1320383" cy="134649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04664"/>
            <a:ext cx="7772400" cy="1844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900" b="1" i="0" u="none" strike="noStrike" kern="1200" cap="all" spc="0" normalizeH="0" baseline="0" noProof="0" dirty="0" smtClean="0">
                <a:ln w="90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Цель: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Развить </a:t>
            </a:r>
            <a:r>
              <a:rPr lang="ru-RU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нравствено-патриотические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чувства у детей старшего дошкольного возраста</a:t>
            </a:r>
            <a:r>
              <a:rPr kumimoji="0" lang="ru-RU" sz="4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44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uk-UA" sz="44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32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:\DCIM\100NIKON\DSCN03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1844824"/>
            <a:ext cx="3695734" cy="27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88032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Этапы работы</a:t>
            </a:r>
            <a:endParaRPr lang="ru-RU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2"/>
            <a:ext cx="8640960" cy="172819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400" b="1" i="1" u="sng" dirty="0" smtClean="0">
                <a:solidFill>
                  <a:srgbClr val="C00000"/>
                </a:solidFill>
              </a:rPr>
              <a:t>1 этап</a:t>
            </a:r>
            <a:r>
              <a:rPr lang="ru-RU" sz="2800" b="1" i="1" dirty="0" smtClean="0">
                <a:solidFill>
                  <a:srgbClr val="C00000"/>
                </a:solidFill>
              </a:rPr>
              <a:t>: </a:t>
            </a:r>
            <a:r>
              <a:rPr lang="ru-RU" sz="2400" b="1" dirty="0" smtClean="0">
                <a:solidFill>
                  <a:srgbClr val="C00000"/>
                </a:solidFill>
              </a:rPr>
              <a:t>«Народное творчество»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Дети познакомились с предметами декоративно-прикладного искусства,</a:t>
            </a:r>
          </a:p>
          <a:p>
            <a:pPr marL="514350" indent="-514350" algn="just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народными промыслами. Знакомство детей с устным народным творчеством,</a:t>
            </a:r>
          </a:p>
          <a:p>
            <a:pPr marL="514350" indent="-514350" algn="just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русским бытом проходила на праздниках в НОД, во время театральных</a:t>
            </a:r>
          </a:p>
          <a:p>
            <a:pPr marL="514350" indent="-514350" algn="just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представлений.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1029" name="Picture 5" descr="C:\Users\Кристина\Desktop\DSCN03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47395"/>
            <a:ext cx="3361824" cy="3010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E:\ВСЕ ДЛЯ ПРЕЗЕНТАЦИИ\клипарты\ДЕТИ\detia-79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5373216"/>
            <a:ext cx="1214446" cy="1358090"/>
          </a:xfrm>
          <a:prstGeom prst="rect">
            <a:avLst/>
          </a:prstGeom>
          <a:noFill/>
        </p:spPr>
      </p:pic>
      <p:pic>
        <p:nvPicPr>
          <p:cNvPr id="8" name="Picture 3" descr="I:\DCIM\100NIKON\DSCN04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4020277" cy="3015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8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8640"/>
            <a:ext cx="7920880" cy="1440159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500" b="1" i="1" u="sng" dirty="0" smtClean="0">
                <a:solidFill>
                  <a:srgbClr val="C00000"/>
                </a:solidFill>
              </a:rPr>
              <a:t>2 этап</a:t>
            </a:r>
            <a:r>
              <a:rPr lang="ru-RU" sz="4500" b="1" dirty="0" smtClean="0">
                <a:solidFill>
                  <a:srgbClr val="C00000"/>
                </a:solidFill>
              </a:rPr>
              <a:t>: « Вместе дружная семья»</a:t>
            </a:r>
            <a:endParaRPr lang="ru-RU" sz="3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800" dirty="0" smtClean="0">
                <a:solidFill>
                  <a:srgbClr val="C00000"/>
                </a:solidFill>
              </a:rPr>
              <a:t>Дети познакомились с историей своей семьи, с профессиями и увлечениями</a:t>
            </a:r>
          </a:p>
          <a:p>
            <a:pPr algn="ctr">
              <a:buNone/>
            </a:pPr>
            <a:r>
              <a:rPr lang="ru-RU" sz="3800" dirty="0" smtClean="0">
                <a:solidFill>
                  <a:srgbClr val="C00000"/>
                </a:solidFill>
              </a:rPr>
              <a:t>Родителей. Также дети познакомились с трудом</a:t>
            </a:r>
          </a:p>
          <a:p>
            <a:pPr algn="ctr">
              <a:buNone/>
            </a:pPr>
            <a:r>
              <a:rPr lang="ru-RU" sz="3800" dirty="0" smtClean="0">
                <a:solidFill>
                  <a:srgbClr val="C00000"/>
                </a:solidFill>
              </a:rPr>
              <a:t>сотрудников детского сада.</a:t>
            </a:r>
            <a:endParaRPr lang="ru-RU" sz="3800" dirty="0">
              <a:solidFill>
                <a:srgbClr val="C00000"/>
              </a:solidFill>
            </a:endParaRPr>
          </a:p>
        </p:txBody>
      </p:sp>
      <p:pic>
        <p:nvPicPr>
          <p:cNvPr id="3076" name="Picture 4" descr="C:\Users\Кристина\Desktop\image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702805" cy="2857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I:\DCIM\101NIKON\DSCN05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8064" y="1497843"/>
            <a:ext cx="3956424" cy="2769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Кристина\Desktop\image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417880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3" descr="I:\DCIM\101NIKON\DSCN05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3953403" cy="2994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ВСЕ ДЛЯ ПРЕЗЕНТАЦИИ\клипарты\ДЕТИ\detia-8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916832"/>
            <a:ext cx="923941" cy="1433701"/>
          </a:xfrm>
          <a:prstGeom prst="rect">
            <a:avLst/>
          </a:prstGeom>
          <a:noFill/>
        </p:spPr>
      </p:pic>
    </p:spTree>
  </p:cSld>
  <p:clrMapOvr>
    <a:masterClrMapping/>
  </p:clrMapOvr>
  <p:transition advTm="300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8640"/>
            <a:ext cx="8712968" cy="15567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300" b="1" i="1" u="sng" dirty="0" smtClean="0">
                <a:solidFill>
                  <a:srgbClr val="C00000"/>
                </a:solidFill>
              </a:rPr>
              <a:t>3 этап</a:t>
            </a:r>
            <a:r>
              <a:rPr lang="ru-RU" b="1" dirty="0" smtClean="0">
                <a:solidFill>
                  <a:srgbClr val="C00000"/>
                </a:solidFill>
              </a:rPr>
              <a:t>: «Моя малая родина»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У детей расширяются знания о родном селе,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достопримечательностях, о природе родного края, о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людях, прославивших село.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101" name="Picture 5" descr="C:\Users\Кристина\Desktop\image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395216" cy="2546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E:\ВСЕ ДЛЯ ПРЕЗЕНТАЦИИ\клипарты\Животные\b1b60fd1f7c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132856"/>
            <a:ext cx="1286768" cy="1254109"/>
          </a:xfrm>
          <a:prstGeom prst="rect">
            <a:avLst/>
          </a:prstGeom>
          <a:noFill/>
        </p:spPr>
      </p:pic>
      <p:pic>
        <p:nvPicPr>
          <p:cNvPr id="10" name="Picture 4" descr="I:\DCIM\101NIKON\DSCN05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005064"/>
            <a:ext cx="3782906" cy="2726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Кристина\Desktop\DSCN05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419872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E:\ВСЕ ДЛЯ ПРЕЗЕНТАЦИИ\клипарты\cveta-1209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805264"/>
            <a:ext cx="899592" cy="719674"/>
          </a:xfrm>
          <a:prstGeom prst="rect">
            <a:avLst/>
          </a:prstGeom>
          <a:noFill/>
        </p:spPr>
      </p:pic>
      <p:pic>
        <p:nvPicPr>
          <p:cNvPr id="13" name="Picture 2" descr="E:\ВСЕ ДЛЯ ПРЕЗЕНТАЦИИ\клипарты\cveta-1209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2910" y="5805264"/>
            <a:ext cx="941090" cy="752872"/>
          </a:xfrm>
          <a:prstGeom prst="rect">
            <a:avLst/>
          </a:prstGeom>
          <a:noFill/>
        </p:spPr>
      </p:pic>
    </p:spTree>
  </p:cSld>
  <p:clrMapOvr>
    <a:masterClrMapping/>
  </p:clrMapOvr>
  <p:transition advTm="103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99592" y="188640"/>
            <a:ext cx="8013576" cy="1800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i="1" u="sng" dirty="0" smtClean="0">
                <a:solidFill>
                  <a:srgbClr val="C00000"/>
                </a:solidFill>
              </a:rPr>
              <a:t>4 этап</a:t>
            </a:r>
            <a:r>
              <a:rPr lang="ru-RU" sz="5100" b="1" dirty="0" smtClean="0">
                <a:solidFill>
                  <a:srgbClr val="C00000"/>
                </a:solidFill>
              </a:rPr>
              <a:t>: </a:t>
            </a:r>
            <a:r>
              <a:rPr lang="ru-RU" sz="4400" b="1" dirty="0" smtClean="0">
                <a:solidFill>
                  <a:srgbClr val="C00000"/>
                </a:solidFill>
              </a:rPr>
              <a:t>« Широка страна моя родная»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На этом этапе дети познакомились со столицей России, с символикой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государства. Проводились беседы-презентации по ознакомлению детей с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Олимпийскими играми. Также дети пополнили свои знания о великом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космосе</a:t>
            </a:r>
          </a:p>
        </p:txBody>
      </p:sp>
      <p:pic>
        <p:nvPicPr>
          <p:cNvPr id="5128" name="Picture 8" descr="I:\DCIM\100NIKON\DSCN03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0" name="Picture 10" descr="I:\DCIM\100NIKON\DSCN04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4091947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9" name="Picture 9" descr="I:\DCIM\100NIKON\DSCN03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005064"/>
            <a:ext cx="3851920" cy="2402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E:\ВСЕ ДЛЯ ПРЕЗЕНТАЦИИ\клипарты\ДЕТИ\detia-80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5059836"/>
            <a:ext cx="1296144" cy="1576111"/>
          </a:xfrm>
          <a:prstGeom prst="rect">
            <a:avLst/>
          </a:prstGeom>
          <a:noFill/>
        </p:spPr>
      </p:pic>
    </p:spTree>
  </p:cSld>
  <p:clrMapOvr>
    <a:masterClrMapping/>
  </p:clrMapOvr>
  <p:transition advTm="221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516</Words>
  <Application>Microsoft Office PowerPoint</Application>
  <PresentationFormat>Экран (4:3)</PresentationFormat>
  <Paragraphs>102</Paragraphs>
  <Slides>17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С чего начинается Родина?</vt:lpstr>
      <vt:lpstr>Актуальность проблемы </vt:lpstr>
      <vt:lpstr> Диагностика по теме нравственно-патриотического воспитания дошкольников</vt:lpstr>
      <vt:lpstr> Задачи:</vt:lpstr>
      <vt:lpstr>Этапы работы</vt:lpstr>
      <vt:lpstr>Презентация PowerPoint</vt:lpstr>
      <vt:lpstr>Презентация PowerPoint</vt:lpstr>
      <vt:lpstr>Презентация PowerPoint</vt:lpstr>
      <vt:lpstr>Методы и приемы работы</vt:lpstr>
      <vt:lpstr>Развивающая среда </vt:lpstr>
      <vt:lpstr>Условия для сюжетно-ролевых игр</vt:lpstr>
      <vt:lpstr>Диагностика по теме нравственно-патриотического воспитания дошкольников</vt:lpstr>
      <vt:lpstr>Презентация PowerPoint</vt:lpstr>
      <vt:lpstr>Мы любим свою Родину!</vt:lpstr>
      <vt:lpstr>Использованная литература: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Ноут</cp:lastModifiedBy>
  <cp:revision>205</cp:revision>
  <dcterms:modified xsi:type="dcterms:W3CDTF">2017-10-20T14:18:55Z</dcterms:modified>
</cp:coreProperties>
</file>