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46" y="7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c:style val="2"/>
  <c:chart>
    <c:autoTitleDeleted val="1"/>
    <c:plotArea>
      <c:layout>
        <c:manualLayout>
          <c:xMode val="edge"/>
          <c:yMode val="edge"/>
          <c:x val="3.8448912597455885E-2"/>
          <c:y val="8.9748995495933376E-2"/>
          <c:w val="0.82022967674280767"/>
          <c:h val="0.8596527575256796"/>
        </c:manualLayout>
      </c:layout>
      <c:barChart>
        <c:barDir val="col"/>
        <c:grouping val="clustered"/>
        <c:varyColors val="0"/>
        <c:ser>
          <c:idx val="0"/>
          <c:order val="0"/>
          <c:tx>
            <c:v>Столбец 1</c:v>
          </c:tx>
          <c:spPr>
            <a:solidFill>
              <a:srgbClr val="004586"/>
            </a:solidFill>
            <a:ln>
              <a:noFill/>
            </a:ln>
          </c:spPr>
          <c:invertIfNegative val="0"/>
          <c:cat>
            <c:strLit>
              <c:ptCount val="4"/>
              <c:pt idx="0">
                <c:v>Строка 1</c:v>
              </c:pt>
              <c:pt idx="1">
                <c:v>Строка 2</c:v>
              </c:pt>
              <c:pt idx="2">
                <c:v>Строка 3</c:v>
              </c:pt>
              <c:pt idx="3">
                <c:v>Строка 4</c:v>
              </c:pt>
            </c:strLit>
          </c:cat>
          <c:val>
            <c:numLit>
              <c:formatCode>General</c:formatCode>
              <c:ptCount val="4"/>
              <c:pt idx="0">
                <c:v>9.1</c:v>
              </c:pt>
              <c:pt idx="1">
                <c:v>2.4</c:v>
              </c:pt>
              <c:pt idx="2">
                <c:v>3.1</c:v>
              </c:pt>
              <c:pt idx="3">
                <c:v>4.3</c:v>
              </c:pt>
            </c:numLit>
          </c:val>
          <c:extLst>
            <c:ext xmlns:c16="http://schemas.microsoft.com/office/drawing/2014/chart" uri="{C3380CC4-5D6E-409C-BE32-E72D297353CC}">
              <c16:uniqueId val="{00000000-847D-430E-90A5-D9EF4C1870BC}"/>
            </c:ext>
          </c:extLst>
        </c:ser>
        <c:ser>
          <c:idx val="1"/>
          <c:order val="1"/>
          <c:tx>
            <c:v>Столбец 2</c:v>
          </c:tx>
          <c:spPr>
            <a:solidFill>
              <a:srgbClr val="FF420E"/>
            </a:solidFill>
            <a:ln>
              <a:noFill/>
            </a:ln>
          </c:spPr>
          <c:invertIfNegative val="0"/>
          <c:cat>
            <c:strLit>
              <c:ptCount val="4"/>
              <c:pt idx="0">
                <c:v>Строка 1</c:v>
              </c:pt>
              <c:pt idx="1">
                <c:v>Строка 2</c:v>
              </c:pt>
              <c:pt idx="2">
                <c:v>Строка 3</c:v>
              </c:pt>
              <c:pt idx="3">
                <c:v>Строка 4</c:v>
              </c:pt>
            </c:strLit>
          </c:cat>
          <c:val>
            <c:numLit>
              <c:formatCode>General</c:formatCode>
              <c:ptCount val="4"/>
              <c:pt idx="0">
                <c:v>3.2</c:v>
              </c:pt>
              <c:pt idx="1">
                <c:v>8.8000000000000007</c:v>
              </c:pt>
              <c:pt idx="2">
                <c:v>1.5</c:v>
              </c:pt>
              <c:pt idx="3">
                <c:v>9.02</c:v>
              </c:pt>
            </c:numLit>
          </c:val>
          <c:extLst>
            <c:ext xmlns:c16="http://schemas.microsoft.com/office/drawing/2014/chart" uri="{C3380CC4-5D6E-409C-BE32-E72D297353CC}">
              <c16:uniqueId val="{00000001-847D-430E-90A5-D9EF4C1870BC}"/>
            </c:ext>
          </c:extLst>
        </c:ser>
        <c:ser>
          <c:idx val="2"/>
          <c:order val="2"/>
          <c:tx>
            <c:v>Столбец 3</c:v>
          </c:tx>
          <c:spPr>
            <a:solidFill>
              <a:srgbClr val="FFD320"/>
            </a:solidFill>
            <a:ln>
              <a:noFill/>
            </a:ln>
          </c:spPr>
          <c:invertIfNegative val="0"/>
          <c:cat>
            <c:strLit>
              <c:ptCount val="4"/>
              <c:pt idx="0">
                <c:v>Строка 1</c:v>
              </c:pt>
              <c:pt idx="1">
                <c:v>Строка 2</c:v>
              </c:pt>
              <c:pt idx="2">
                <c:v>Строка 3</c:v>
              </c:pt>
              <c:pt idx="3">
                <c:v>Строка 4</c:v>
              </c:pt>
            </c:strLit>
          </c:cat>
          <c:val>
            <c:numLit>
              <c:formatCode>General</c:formatCode>
              <c:ptCount val="4"/>
              <c:pt idx="0">
                <c:v>4.54</c:v>
              </c:pt>
              <c:pt idx="1">
                <c:v>9.65</c:v>
              </c:pt>
              <c:pt idx="2">
                <c:v>3.7</c:v>
              </c:pt>
              <c:pt idx="3">
                <c:v>6.2</c:v>
              </c:pt>
            </c:numLit>
          </c:val>
          <c:extLst>
            <c:ext xmlns:c16="http://schemas.microsoft.com/office/drawing/2014/chart" uri="{C3380CC4-5D6E-409C-BE32-E72D297353CC}">
              <c16:uniqueId val="{00000002-847D-430E-90A5-D9EF4C1870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580288"/>
        <c:axId val="66652800"/>
      </c:barChart>
      <c:valAx>
        <c:axId val="66652800"/>
        <c:scaling>
          <c:orientation val="minMax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numFmt formatCode="General" sourceLinked="0"/>
        <c:majorTickMark val="none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/>
            </a:pPr>
            <a:endParaRPr lang="ru-RU"/>
          </a:p>
        </c:txPr>
        <c:crossAx val="67580288"/>
        <c:crosses val="autoZero"/>
        <c:crossBetween val="between"/>
      </c:valAx>
      <c:catAx>
        <c:axId val="67580288"/>
        <c:scaling>
          <c:orientation val="minMax"/>
        </c:scaling>
        <c:delete val="0"/>
        <c:axPos val="b"/>
        <c:numFmt formatCode="[$-1000419]dd&quot;.&quot;mm&quot;.&quot;yyyy" sourceLinked="0"/>
        <c:majorTickMark val="none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/>
            </a:pPr>
            <a:endParaRPr lang="ru-RU"/>
          </a:p>
        </c:txPr>
        <c:crossAx val="66652800"/>
        <c:crosses val="autoZero"/>
        <c:auto val="1"/>
        <c:lblAlgn val="ctr"/>
        <c:lblOffset val="100"/>
        <c:noMultiLvlLbl val="0"/>
      </c:catAx>
      <c:spPr>
        <a:noFill/>
        <a:ln>
          <a:solidFill>
            <a:srgbClr val="B3B3B3"/>
          </a:solidFill>
          <a:prstDash val="solid"/>
        </a:ln>
      </c:spPr>
    </c:plotArea>
    <c:legend>
      <c:legendPos val="r"/>
      <c:overlay val="0"/>
      <c:spPr>
        <a:noFill/>
        <a:ln>
          <a:noFill/>
        </a:ln>
      </c:spPr>
      <c:txPr>
        <a:bodyPr/>
        <a:lstStyle/>
        <a:p>
          <a:pPr>
            <a:defRPr sz="1000" b="0"/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7F43F161-1221-478A-94AA-8F2420BA6775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05396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EF30708D-4A1B-46E1-B767-B5D4538F872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07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2AD1C02-210D-423B-8D1F-BEE9A778F3E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180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DDC08C6-4600-4CB9-B9F7-BBD571E191A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93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804A75-8C95-4B96-8964-268F3CC3D1C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3761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4289080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059738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488922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1363" y="1963738"/>
            <a:ext cx="4310062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03825" y="1963738"/>
            <a:ext cx="4310063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34616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819953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377520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5658605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63898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C290337-850F-44B3-9073-985F40F3DFA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523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302724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4645124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21550" y="282575"/>
            <a:ext cx="2192338" cy="66706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282575"/>
            <a:ext cx="6427787" cy="667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616787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09BF34-6D7F-4642-94B5-E3C24524E5E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150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4ECE53A-76F7-4C0A-9386-A2A33E89E0C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516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B8B53F3-1E4B-4394-A0C7-287248C7783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551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70A03D-9A1B-41C8-8EBD-3DA50C5E5C1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928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1CA1EC7-8F0E-44E2-BDFB-1F127ECA4A1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715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9D5D57D-08F5-412C-97F9-4EC7364AEE0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597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35357D4-2550-4287-9189-7F72ABA9E28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627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495BE31B-40E1-402B-B72D-D0441E180CA8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ru-RU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ru-RU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40879" y="282240"/>
            <a:ext cx="8608320" cy="1262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40879" y="1963080"/>
            <a:ext cx="8772840" cy="4989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25039" y="7076880"/>
            <a:ext cx="9355320" cy="96840"/>
          </a:xfrm>
          <a:prstGeom prst="rect">
            <a:avLst/>
          </a:prstGeom>
          <a:solidFill>
            <a:srgbClr val="FF9966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87919" y="7289279"/>
            <a:ext cx="8092440" cy="96840"/>
          </a:xfrm>
          <a:prstGeom prst="rect">
            <a:avLst/>
          </a:prstGeom>
          <a:solidFill>
            <a:srgbClr val="FF9966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hangingPunct="0">
        <a:tabLst/>
        <a:defRPr lang="ru-RU" sz="2400" b="1" i="1" u="none" strike="noStrike">
          <a:ln>
            <a:noFill/>
          </a:ln>
          <a:solidFill>
            <a:srgbClr val="FF9966"/>
          </a:solidFill>
          <a:latin typeface="Albany" pitchFamily="34"/>
          <a:cs typeface="Tahoma" pitchFamily="2"/>
        </a:defRPr>
      </a:lvl1pPr>
    </p:titleStyle>
    <p:bodyStyle>
      <a:lvl1pPr marL="0" marR="0" indent="0" algn="l" rtl="0" hangingPunct="0">
        <a:spcBef>
          <a:spcPts val="0"/>
        </a:spcBef>
        <a:spcAft>
          <a:spcPts val="0"/>
        </a:spcAft>
        <a:tabLst/>
        <a:defRPr lang="ru-RU" sz="2400" b="0" i="0" u="none" strike="noStrike">
          <a:ln>
            <a:noFill/>
          </a:ln>
          <a:solidFill>
            <a:srgbClr val="E6E6E6"/>
          </a:solidFill>
          <a:latin typeface="Thorndale" pitchFamily="18"/>
          <a:cs typeface="Tahoma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823680" y="33480"/>
            <a:ext cx="8608320" cy="126252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ctr">
              <a:buNone/>
            </a:pPr>
            <a:r>
              <a:rPr lang="ru-RU">
                <a:solidFill>
                  <a:srgbClr val="FF0000"/>
                </a:solidFill>
              </a:rPr>
              <a:t>Знакомтесь, Лягушки!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740879" y="1963080"/>
            <a:ext cx="8772840" cy="4937400"/>
          </a:xfrm>
        </p:spPr>
        <p:txBody>
          <a:bodyPr anchor="ctr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indent="-216000" algn="ctr"/>
            <a:endParaRPr lang="ru-RU">
              <a:solidFill>
                <a:srgbClr val="CCCCC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60880" y="1311120"/>
            <a:ext cx="9153360" cy="5604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ctr">
              <a:buNone/>
            </a:pPr>
            <a:r>
              <a:rPr lang="ru-RU">
                <a:solidFill>
                  <a:srgbClr val="800080"/>
                </a:solidFill>
              </a:rPr>
              <a:t>Здесь можно увидеть все стадии жизни лягушки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40879" y="1963080"/>
            <a:ext cx="8772840" cy="493740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9pPr>
          </a:lstStyle>
          <a:p>
            <a:pPr marL="0" indent="0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88000" y="1224000"/>
            <a:ext cx="9648000" cy="6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51680" y="0"/>
            <a:ext cx="8608320" cy="126252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ctr">
              <a:buNone/>
            </a:pPr>
            <a:r>
              <a:rPr lang="ru-RU"/>
              <a:t>Так выглядит обычная «квакушка»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40879" y="1963080"/>
            <a:ext cx="8772840" cy="493740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9pPr>
          </a:lstStyle>
          <a:p>
            <a:pPr marL="0" indent="0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40879" y="1262520"/>
            <a:ext cx="8835120" cy="5637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679680" y="-38520"/>
            <a:ext cx="8608320" cy="126252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ctr">
              <a:buNone/>
            </a:pPr>
            <a:r>
              <a:rPr lang="ru-RU">
                <a:solidFill>
                  <a:srgbClr val="E6FF00"/>
                </a:solidFill>
              </a:rPr>
              <a:t>А это — экзотическая тропическая лягушка</a:t>
            </a:r>
          </a:p>
        </p:txBody>
      </p:sp>
      <p:graphicFrame>
        <p:nvGraphicFramePr>
          <p:cNvPr id="3" name="Диаграмма 2"/>
          <p:cNvGraphicFramePr>
            <a:graphicFrameLocks noGrp="1"/>
          </p:cNvGraphicFramePr>
          <p:nvPr>
            <p:ph type="chart" idx="4294967295"/>
          </p:nvPr>
        </p:nvGraphicFramePr>
        <p:xfrm>
          <a:off x="740879" y="1963080"/>
          <a:ext cx="8772840" cy="493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79240" y="1080000"/>
            <a:ext cx="8996760" cy="61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936000" y="282240"/>
            <a:ext cx="8701200" cy="126252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ctr">
              <a:buNone/>
            </a:pPr>
            <a:r>
              <a:rPr lang="ru-RU">
                <a:solidFill>
                  <a:srgbClr val="00FF00"/>
                </a:solidFill>
              </a:rPr>
              <a:t>А вот так они квакают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40879" y="1963080"/>
            <a:ext cx="8772840" cy="493740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9pPr>
          </a:lstStyle>
          <a:p>
            <a:pPr marL="0" indent="0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03999" y="1152000"/>
            <a:ext cx="9144000" cy="6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ctr">
              <a:buNone/>
            </a:pPr>
            <a:r>
              <a:rPr lang="ru-RU">
                <a:solidFill>
                  <a:srgbClr val="00FFFF"/>
                </a:solidFill>
              </a:rPr>
              <a:t>А теперь посмотрим, как лягушки становятся лягушками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40879" y="1963080"/>
            <a:ext cx="8772840" cy="493740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9pPr>
          </a:lstStyle>
          <a:p>
            <a:pPr marL="0" indent="0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797920" y="2951999"/>
            <a:ext cx="4762079" cy="2790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6623999" y="218520"/>
            <a:ext cx="2725200" cy="668196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ctr">
              <a:buNone/>
            </a:pPr>
            <a:r>
              <a:rPr lang="ru-RU">
                <a:solidFill>
                  <a:srgbClr val="FFFF00"/>
                </a:solidFill>
              </a:rPr>
              <a:t>Вот так выглядят головастики. Сначала они совсем маленькие, но подрастая, становятся всё больше похоже на взрослую лягушку.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40879" y="1963080"/>
            <a:ext cx="8772840" cy="493740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9pPr>
          </a:lstStyle>
          <a:p>
            <a:pPr marL="0" indent="0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93360" y="288000"/>
            <a:ext cx="5714640" cy="68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360000" y="216000"/>
            <a:ext cx="2653200" cy="280800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ctr">
              <a:buNone/>
            </a:pPr>
            <a:r>
              <a:rPr lang="ru-RU">
                <a:solidFill>
                  <a:srgbClr val="00FFFF"/>
                </a:solidFill>
              </a:rPr>
              <a:t>На этих рисунках тоже видно, как растут головастики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40879" y="1963080"/>
            <a:ext cx="8772840" cy="493740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9pPr>
          </a:lstStyle>
          <a:p>
            <a:pPr marL="0" indent="0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48199" y="3319920"/>
            <a:ext cx="2431800" cy="3808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013200" y="216000"/>
            <a:ext cx="6850800" cy="705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ctr">
              <a:buNone/>
            </a:pPr>
            <a:r>
              <a:rPr lang="ru-RU">
                <a:solidFill>
                  <a:srgbClr val="FF00FF"/>
                </a:solidFill>
              </a:rPr>
              <a:t>Вот так лягушки растут в прудах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40879" y="1963080"/>
            <a:ext cx="8772840" cy="493740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9pPr>
          </a:lstStyle>
          <a:p>
            <a:pPr marL="0" indent="0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0480" y="1544760"/>
            <a:ext cx="9065520" cy="5799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40879" y="1963080"/>
            <a:ext cx="8772840" cy="493740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E6E6E6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Lucida Sans Unicode" pitchFamily="2"/>
                <a:cs typeface="Tahoma" pitchFamily="2"/>
              </a:defRPr>
            </a:lvl9pPr>
          </a:lstStyle>
          <a:p>
            <a:pPr marL="0" indent="0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4000" y="144000"/>
            <a:ext cx="9864000" cy="72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ipe dir="r"/>
  </p:transition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yt-darkblu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Произвольный</PresentationFormat>
  <Paragraphs>9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22" baseType="lpstr">
      <vt:lpstr>Microsoft YaHei</vt:lpstr>
      <vt:lpstr>Albany</vt:lpstr>
      <vt:lpstr>Arial</vt:lpstr>
      <vt:lpstr>Calibri</vt:lpstr>
      <vt:lpstr>Lucida Sans Unicode</vt:lpstr>
      <vt:lpstr>Mangal</vt:lpstr>
      <vt:lpstr>StarSymbol</vt:lpstr>
      <vt:lpstr>Tahoma</vt:lpstr>
      <vt:lpstr>Thorndale</vt:lpstr>
      <vt:lpstr>Times New Roman</vt:lpstr>
      <vt:lpstr>Обычный</vt:lpstr>
      <vt:lpstr>lyt-darkblue</vt:lpstr>
      <vt:lpstr>Знакомтесь, Лягушки!</vt:lpstr>
      <vt:lpstr>Так выглядит обычная «квакушка»</vt:lpstr>
      <vt:lpstr>А это — экзотическая тропическая лягушка</vt:lpstr>
      <vt:lpstr>А вот так они квакают</vt:lpstr>
      <vt:lpstr>А теперь посмотрим, как лягушки становятся лягушками</vt:lpstr>
      <vt:lpstr>Вот так выглядят головастики. Сначала они совсем маленькие, но подрастая, становятся всё больше похоже на взрослую лягушку.</vt:lpstr>
      <vt:lpstr>На этих рисунках тоже видно, как растут головастики</vt:lpstr>
      <vt:lpstr>Вот так лягушки растут в прудах</vt:lpstr>
      <vt:lpstr>Презентация PowerPoint</vt:lpstr>
      <vt:lpstr>Здесь можно увидеть все стадии жизни лягушки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2017-10-17T19:31:46Z</dcterms:created>
  <dcterms:modified xsi:type="dcterms:W3CDTF">2017-10-17T19:32:15Z</dcterms:modified>
</cp:coreProperties>
</file>