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notesMasterIdLst>
    <p:notesMasterId r:id="rId24"/>
  </p:notesMasterIdLst>
  <p:sldIdLst>
    <p:sldId id="256" r:id="rId2"/>
    <p:sldId id="260" r:id="rId3"/>
    <p:sldId id="261" r:id="rId4"/>
    <p:sldId id="262" r:id="rId5"/>
    <p:sldId id="267" r:id="rId6"/>
    <p:sldId id="281" r:id="rId7"/>
    <p:sldId id="278" r:id="rId8"/>
    <p:sldId id="279" r:id="rId9"/>
    <p:sldId id="286" r:id="rId10"/>
    <p:sldId id="284" r:id="rId11"/>
    <p:sldId id="270" r:id="rId12"/>
    <p:sldId id="282" r:id="rId13"/>
    <p:sldId id="271" r:id="rId14"/>
    <p:sldId id="287" r:id="rId15"/>
    <p:sldId id="285" r:id="rId16"/>
    <p:sldId id="283" r:id="rId17"/>
    <p:sldId id="272" r:id="rId18"/>
    <p:sldId id="273" r:id="rId19"/>
    <p:sldId id="274" r:id="rId20"/>
    <p:sldId id="275" r:id="rId21"/>
    <p:sldId id="277" r:id="rId22"/>
    <p:sldId id="276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90" autoAdjust="0"/>
    <p:restoredTop sz="94638" autoAdjust="0"/>
  </p:normalViewPr>
  <p:slideViewPr>
    <p:cSldViewPr>
      <p:cViewPr varScale="1">
        <p:scale>
          <a:sx n="69" d="100"/>
          <a:sy n="69" d="100"/>
        </p:scale>
        <p:origin x="-141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A9EE28-B7F1-40D9-9776-A65FD1F29632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53E6B1-C37A-40B0-A7EB-B8C7BE96B3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524516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53E6B1-C37A-40B0-A7EB-B8C7BE96B376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472628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gif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12"/>
          <p:cNvGrpSpPr>
            <a:grpSpLocks/>
          </p:cNvGrpSpPr>
          <p:nvPr/>
        </p:nvGrpSpPr>
        <p:grpSpPr bwMode="auto">
          <a:xfrm flipH="1">
            <a:off x="6659563" y="0"/>
            <a:ext cx="2763837" cy="6858000"/>
            <a:chOff x="-252536" y="0"/>
            <a:chExt cx="2763688" cy="6858000"/>
          </a:xfrm>
        </p:grpSpPr>
        <p:pic>
          <p:nvPicPr>
            <p:cNvPr id="3" name="Рисунок 7" descr="76681876_large_024862712.pn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511152" cy="25111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" name="Рисунок 8" descr="80326055_large_Mini_Kit_Spring02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flipH="1">
              <a:off x="-252536" y="1844824"/>
              <a:ext cx="2088232" cy="2525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" name="Рисунок 9" descr="76681876_large_024862712.pn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rot="-5400000">
              <a:off x="0" y="4346848"/>
              <a:ext cx="2511152" cy="25111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6" name="Рисунок 10" descr="10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4913" y="4330700"/>
            <a:ext cx="2859087" cy="252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11" descr="0_77ffa_589f4898_M.jpg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92950" y="2608263"/>
            <a:ext cx="1804988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12" descr="1dcd98dec703.gif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5724525" y="4581525"/>
            <a:ext cx="1889125" cy="227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" name="Группа 111"/>
          <p:cNvGrpSpPr>
            <a:grpSpLocks/>
          </p:cNvGrpSpPr>
          <p:nvPr/>
        </p:nvGrpSpPr>
        <p:grpSpPr bwMode="auto">
          <a:xfrm>
            <a:off x="-252413" y="0"/>
            <a:ext cx="2763838" cy="6858000"/>
            <a:chOff x="-252536" y="0"/>
            <a:chExt cx="2763688" cy="6858000"/>
          </a:xfrm>
        </p:grpSpPr>
        <p:pic>
          <p:nvPicPr>
            <p:cNvPr id="10" name="Рисунок 14" descr="76681876_large_024862712.pn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511152" cy="25111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Рисунок 15" descr="80326055_large_Mini_Kit_Spring02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flipH="1">
              <a:off x="-252536" y="1844824"/>
              <a:ext cx="2088232" cy="2525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Рисунок 16" descr="76681876_large_024862712.pn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rot="-5400000">
              <a:off x="0" y="4346848"/>
              <a:ext cx="2511152" cy="25111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2670A2-E1DF-47DB-8744-D57C0A621BA7}" type="datetimeFigureOut">
              <a:rPr lang="ru-RU"/>
              <a:pPr>
                <a:defRPr/>
              </a:pPr>
              <a:t>17.10.2017</a:t>
            </a:fld>
            <a:endParaRPr lang="ru-RU"/>
          </a:p>
        </p:txBody>
      </p:sp>
      <p:sp>
        <p:nvSpPr>
          <p:cNvPr id="1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F00E7A-47A2-481F-B87B-ED3DE06052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6" descr="898e5bb1b32e81fd68bb99c4a81e1db5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3813" y="6165850"/>
            <a:ext cx="2770187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7" descr="db6414c34572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88200" y="3851275"/>
            <a:ext cx="1955800" cy="300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8" descr="898e5bb1b32e81fd68bb99c4a81e1db5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838" y="6165850"/>
            <a:ext cx="2770187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9" descr="898e5bb1b32e81fd68bb99c4a81e1db5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6156325" y="6165850"/>
            <a:ext cx="2770188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10" descr="898e5bb1b32e81fd68bb99c4a81e1db5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6165850"/>
            <a:ext cx="2771775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11" descr="898e5bb1b32e81fd68bb99c4a81e1db5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0" y="6165850"/>
            <a:ext cx="2770188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12" descr="898e5bb1b32e81fd68bb99c4a81e1db5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413" y="6165850"/>
            <a:ext cx="2771775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13" descr="898e5bb1b32e81fd68bb99c4a81e1db5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2275" y="6165850"/>
            <a:ext cx="2770188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4" descr="898e5bb1b32e81fd68bb99c4a81e1db5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165850"/>
            <a:ext cx="2770188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Содержимое 13"/>
          <p:cNvSpPr>
            <a:spLocks noGrp="1"/>
          </p:cNvSpPr>
          <p:nvPr>
            <p:ph sz="quarter" idx="12"/>
          </p:nvPr>
        </p:nvSpPr>
        <p:spPr>
          <a:xfrm>
            <a:off x="250825" y="260350"/>
            <a:ext cx="6985000" cy="57610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2" name="Дата 3"/>
          <p:cNvSpPr>
            <a:spLocks noGrp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800AFB-B7B2-4AAF-A7E1-23269981816B}" type="datetimeFigureOut">
              <a:rPr lang="ru-RU"/>
              <a:pPr>
                <a:defRPr/>
              </a:pPr>
              <a:t>17.10.2017</a:t>
            </a:fld>
            <a:endParaRPr lang="ru-RU"/>
          </a:p>
        </p:txBody>
      </p:sp>
      <p:sp>
        <p:nvSpPr>
          <p:cNvPr id="13" name="Нижний колонтитул 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6" descr="898e5bb1b32e81fd68bb99c4a81e1db5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3813" y="6165850"/>
            <a:ext cx="2770187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7" descr="db6414c34572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88200" y="3851275"/>
            <a:ext cx="1955800" cy="300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8" descr="898e5bb1b32e81fd68bb99c4a81e1db5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838" y="6165850"/>
            <a:ext cx="2770187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9" descr="898e5bb1b32e81fd68bb99c4a81e1db5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6156325" y="6165850"/>
            <a:ext cx="2770188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10" descr="898e5bb1b32e81fd68bb99c4a81e1db5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6165850"/>
            <a:ext cx="2771775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11" descr="898e5bb1b32e81fd68bb99c4a81e1db5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0" y="6165850"/>
            <a:ext cx="2770188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12" descr="898e5bb1b32e81fd68bb99c4a81e1db5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413" y="6165850"/>
            <a:ext cx="2771775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13" descr="898e5bb1b32e81fd68bb99c4a81e1db5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2275" y="6165850"/>
            <a:ext cx="2770188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4" descr="898e5bb1b32e81fd68bb99c4a81e1db5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165850"/>
            <a:ext cx="2770188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Содержимое 13"/>
          <p:cNvSpPr>
            <a:spLocks noGrp="1"/>
          </p:cNvSpPr>
          <p:nvPr>
            <p:ph sz="quarter" idx="12"/>
          </p:nvPr>
        </p:nvSpPr>
        <p:spPr>
          <a:xfrm>
            <a:off x="250825" y="260350"/>
            <a:ext cx="6985000" cy="57610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2" name="Дата 3"/>
          <p:cNvSpPr>
            <a:spLocks noGrp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15964D-3377-462B-8DC1-384136509B3C}" type="datetimeFigureOut">
              <a:rPr lang="ru-RU"/>
              <a:pPr>
                <a:defRPr/>
              </a:pPr>
              <a:t>17.10.2017</a:t>
            </a:fld>
            <a:endParaRPr lang="ru-RU"/>
          </a:p>
        </p:txBody>
      </p:sp>
      <p:sp>
        <p:nvSpPr>
          <p:cNvPr id="13" name="Нижний колонтитул 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6" descr="898e5bb1b32e81fd68bb99c4a81e1db5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3813" y="6165850"/>
            <a:ext cx="2770187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7" descr="db6414c34572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88200" y="3851275"/>
            <a:ext cx="1955800" cy="300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8" descr="898e5bb1b32e81fd68bb99c4a81e1db5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838" y="6165850"/>
            <a:ext cx="2770187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9" descr="898e5bb1b32e81fd68bb99c4a81e1db5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6156325" y="6165850"/>
            <a:ext cx="2770188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10" descr="898e5bb1b32e81fd68bb99c4a81e1db5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6165850"/>
            <a:ext cx="2771775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11" descr="898e5bb1b32e81fd68bb99c4a81e1db5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0" y="6165850"/>
            <a:ext cx="2770188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12" descr="898e5bb1b32e81fd68bb99c4a81e1db5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413" y="6165850"/>
            <a:ext cx="2771775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13" descr="898e5bb1b32e81fd68bb99c4a81e1db5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2275" y="6165850"/>
            <a:ext cx="2770188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4" descr="898e5bb1b32e81fd68bb99c4a81e1db5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165850"/>
            <a:ext cx="2770188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Содержимое 13"/>
          <p:cNvSpPr>
            <a:spLocks noGrp="1"/>
          </p:cNvSpPr>
          <p:nvPr>
            <p:ph sz="quarter" idx="12"/>
          </p:nvPr>
        </p:nvSpPr>
        <p:spPr>
          <a:xfrm>
            <a:off x="250825" y="260350"/>
            <a:ext cx="6985000" cy="57610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2" name="Дата 3"/>
          <p:cNvSpPr>
            <a:spLocks noGrp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15964D-3377-462B-8DC1-384136509B3C}" type="datetimeFigureOut">
              <a:rPr lang="ru-RU"/>
              <a:pPr>
                <a:defRPr/>
              </a:pPr>
              <a:t>17.10.2017</a:t>
            </a:fld>
            <a:endParaRPr lang="ru-RU"/>
          </a:p>
        </p:txBody>
      </p:sp>
      <p:sp>
        <p:nvSpPr>
          <p:cNvPr id="13" name="Нижний колонтитул 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6" descr="60882219_1277701211_12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400" y="4364038"/>
            <a:ext cx="1914525" cy="255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7" descr="60882219_1277701211_12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65088" y="-50800"/>
            <a:ext cx="2559051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8" descr="60882219_1277701211_12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42175" y="4337050"/>
            <a:ext cx="1914525" cy="255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9" descr="60882219_1277701211_12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75438" y="-50800"/>
            <a:ext cx="2559050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10" descr="5369d5212781.gif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308850" y="5018088"/>
            <a:ext cx="1549400" cy="1839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8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31E9B0-4956-42ED-8155-9073F5282398}" type="datetimeFigureOut">
              <a:rPr lang="ru-RU"/>
              <a:pPr>
                <a:defRPr/>
              </a:pPr>
              <a:t>17.10.2017</a:t>
            </a:fld>
            <a:endParaRPr lang="ru-RU"/>
          </a:p>
        </p:txBody>
      </p:sp>
      <p:sp>
        <p:nvSpPr>
          <p:cNvPr id="9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5FD71-7506-4D87-AF1A-1968D9924D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  <p:sldLayoutId id="2147483679" r:id="rId12"/>
    <p:sldLayoutId id="2147483680" r:id="rId13"/>
    <p:sldLayoutId id="2147483681" r:id="rId14"/>
    <p:sldLayoutId id="2147483682" r:id="rId15"/>
    <p:sldLayoutId id="2147483683" r:id="rId16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Прямоугольник 3"/>
          <p:cNvSpPr>
            <a:spLocks noChangeArrowheads="1"/>
          </p:cNvSpPr>
          <p:nvPr/>
        </p:nvSpPr>
        <p:spPr bwMode="auto">
          <a:xfrm>
            <a:off x="1187624" y="332656"/>
            <a:ext cx="6418424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200" b="1" i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Проект </a:t>
            </a:r>
            <a:r>
              <a:rPr lang="ru-RU" sz="3200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развивающей предметно-пространственной</a:t>
            </a:r>
          </a:p>
          <a:p>
            <a:pPr algn="ctr"/>
            <a:r>
              <a:rPr lang="ru-RU" sz="3200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среды в младшей группе</a:t>
            </a:r>
          </a:p>
          <a:p>
            <a:pPr algn="ctr"/>
            <a:endParaRPr lang="ru-RU" sz="3200" b="1" i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 теме: </a:t>
            </a:r>
            <a:endParaRPr lang="ru-RU" sz="3600" b="1" i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/>
            <a:r>
              <a:rPr lang="ru-RU" sz="3600" b="1" dirty="0">
                <a:solidFill>
                  <a:schemeClr val="accent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«Моя мама лучшая  на свете»</a:t>
            </a:r>
            <a:endParaRPr lang="ru-RU" sz="3600" dirty="0">
              <a:solidFill>
                <a:schemeClr val="accent2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62935498"/>
              </p:ext>
            </p:extLst>
          </p:nvPr>
        </p:nvGraphicFramePr>
        <p:xfrm>
          <a:off x="1331640" y="3933056"/>
          <a:ext cx="4248472" cy="2410584"/>
        </p:xfrm>
        <a:graphic>
          <a:graphicData uri="http://schemas.openxmlformats.org/drawingml/2006/table">
            <a:tbl>
              <a:tblPr firstRow="1" firstCol="1" bandRow="1"/>
              <a:tblGrid>
                <a:gridCol w="4248472"/>
              </a:tblGrid>
              <a:tr h="241058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Проект</a:t>
                      </a:r>
                      <a:r>
                        <a:rPr lang="ru-RU" sz="180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разработала:</a:t>
                      </a:r>
                      <a:endParaRPr lang="ru-RU" sz="1800" baseline="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baseline="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Кустова.А.В</a:t>
                      </a:r>
                      <a:r>
                        <a:rPr lang="ru-RU" sz="180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.           д /с №136г. </a:t>
                      </a:r>
                      <a:r>
                        <a:rPr lang="ru-RU" sz="1800" baseline="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Краснорск</a:t>
                      </a:r>
                      <a:endParaRPr lang="ru-RU" sz="1800" baseline="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2" marR="685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2"/>
          </p:nvPr>
        </p:nvSpPr>
        <p:spPr>
          <a:xfrm>
            <a:off x="251520" y="260648"/>
            <a:ext cx="6985000" cy="5761038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US" sz="24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Центр кулинарии (продуктовая лаборатория) «Поварята»</a:t>
            </a:r>
          </a:p>
          <a:p>
            <a:pPr marL="0" indent="0" algn="ctr">
              <a:buNone/>
            </a:pPr>
            <a:endParaRPr lang="en-US" sz="2400" b="1" i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en-US" sz="2400" b="1" i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400" b="1" i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Оборудование: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шкаф для пособий, стол-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трансформер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стулья, выдвижные ящики, фартуки, косынки, скатерти, венчики, миксеры,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жк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телевизор.</a:t>
            </a:r>
          </a:p>
          <a:p>
            <a:pPr marL="0" indent="0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Материалы: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весы, мерные емкости, пластиковые стаканы, миски, муляжи продуктовой корзины, противень, формочки для выпечки, схемы приготовления блюд, блокноты для записей, скалки, отварные и  свежие овощи и фрукты, ягоды, контейнеры, цветное тесто,  дрожжевое , слоеное,  силиконовые  формочки.</a:t>
            </a:r>
          </a:p>
          <a:p>
            <a:pPr marL="0" indent="0" algn="ctr">
              <a:buNone/>
            </a:pPr>
            <a:endParaRPr lang="ru-RU" dirty="0"/>
          </a:p>
        </p:txBody>
      </p:sp>
      <p:pic>
        <p:nvPicPr>
          <p:cNvPr id="3" name="Picture 2" descr="C:\Users\ДНС\Downloads\671886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80696" y="260648"/>
            <a:ext cx="1435804" cy="172819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7905854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quarter" idx="12"/>
          </p:nvPr>
        </p:nvSpPr>
        <p:spPr>
          <a:xfrm>
            <a:off x="107504" y="260350"/>
            <a:ext cx="7776864" cy="6120978"/>
          </a:xfrm>
        </p:spPr>
        <p:txBody>
          <a:bodyPr>
            <a:normAutofit fontScale="40000" lnSpcReduction="20000"/>
          </a:bodyPr>
          <a:lstStyle/>
          <a:p>
            <a:pPr algn="ctr">
              <a:buNone/>
            </a:pPr>
            <a:r>
              <a:rPr lang="ru-RU" sz="44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Творческая мастерская «Цветные карандашики»</a:t>
            </a:r>
          </a:p>
          <a:p>
            <a:pPr algn="ctr">
              <a:buNone/>
            </a:pPr>
            <a:endParaRPr lang="en-US" sz="4400" b="1" i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4400" b="1" i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buNone/>
            </a:pPr>
            <a:r>
              <a:rPr lang="en-US" altLang="ru-RU" sz="3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altLang="ru-RU" sz="4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Оборудование: </a:t>
            </a:r>
            <a:r>
              <a:rPr lang="ru-RU" altLang="ru-RU" sz="4000" dirty="0" smtClean="0">
                <a:latin typeface="Times New Roman" pitchFamily="18" charset="0"/>
                <a:cs typeface="Times New Roman" pitchFamily="18" charset="0"/>
              </a:rPr>
              <a:t>Стена  творчества(на рейках прикреплён ватман для рисования), шкаф </a:t>
            </a:r>
            <a:r>
              <a:rPr lang="ru-RU" altLang="ru-RU" sz="400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altLang="ru-RU" sz="4000" dirty="0" smtClean="0">
                <a:latin typeface="Times New Roman" pitchFamily="18" charset="0"/>
                <a:cs typeface="Times New Roman" pitchFamily="18" charset="0"/>
              </a:rPr>
              <a:t> полками для природного </a:t>
            </a:r>
            <a:r>
              <a:rPr lang="ru-RU" altLang="ru-RU" sz="40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altLang="ru-RU" sz="4000" dirty="0" smtClean="0">
                <a:latin typeface="Times New Roman" pitchFamily="18" charset="0"/>
                <a:cs typeface="Times New Roman" pitchFamily="18" charset="0"/>
              </a:rPr>
              <a:t> не оформленного материала, стол ромашка </a:t>
            </a:r>
            <a:r>
              <a:rPr lang="ru-RU" altLang="ru-RU" sz="40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altLang="ru-RU" sz="4000" dirty="0" smtClean="0">
                <a:latin typeface="Times New Roman" pitchFamily="18" charset="0"/>
                <a:cs typeface="Times New Roman" pitchFamily="18" charset="0"/>
              </a:rPr>
              <a:t> стулья для рисования, ширмы, фоторамка, музыкальный центр, мольберты,  </a:t>
            </a:r>
            <a:r>
              <a:rPr lang="ru-RU" altLang="ru-RU" sz="4000" dirty="0" err="1" smtClean="0">
                <a:latin typeface="Times New Roman" pitchFamily="18" charset="0"/>
                <a:cs typeface="Times New Roman" pitchFamily="18" charset="0"/>
              </a:rPr>
              <a:t>жк</a:t>
            </a:r>
            <a:r>
              <a:rPr lang="ru-RU" altLang="ru-RU" sz="4000" dirty="0" smtClean="0">
                <a:latin typeface="Times New Roman" pitchFamily="18" charset="0"/>
                <a:cs typeface="Times New Roman" pitchFamily="18" charset="0"/>
              </a:rPr>
              <a:t> телевизор, блендер.</a:t>
            </a:r>
            <a:endParaRPr lang="en-US" alt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buNone/>
            </a:pPr>
            <a:r>
              <a:rPr lang="ru-RU" altLang="ru-RU" sz="33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3300" dirty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38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Материалы:</a:t>
            </a:r>
            <a:r>
              <a:rPr lang="ru-RU" altLang="ru-RU" sz="3800" dirty="0" smtClean="0">
                <a:solidFill>
                  <a:srgbClr val="575F6D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4000" dirty="0" smtClean="0">
                <a:latin typeface="Times New Roman" pitchFamily="18" charset="0"/>
                <a:cs typeface="Times New Roman" pitchFamily="18" charset="0"/>
              </a:rPr>
              <a:t>Накидки для рисования, шляпы </a:t>
            </a:r>
            <a:r>
              <a:rPr lang="ru-RU" altLang="ru-RU" sz="40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altLang="ru-RU" sz="4000" dirty="0" smtClean="0">
                <a:latin typeface="Times New Roman" pitchFamily="18" charset="0"/>
                <a:cs typeface="Times New Roman" pitchFamily="18" charset="0"/>
              </a:rPr>
              <a:t> одежда для превращения </a:t>
            </a:r>
            <a:r>
              <a:rPr lang="ru-RU" altLang="ru-RU" sz="400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altLang="ru-RU" sz="4000" dirty="0" smtClean="0">
                <a:latin typeface="Times New Roman" pitchFamily="18" charset="0"/>
                <a:cs typeface="Times New Roman" pitchFamily="18" charset="0"/>
              </a:rPr>
              <a:t> художников, восковые мелки, цветной мел, штампы, пальчиковые, гуашь, всевозможные кисточки, баночки для воды, непроливайка, цветные карандаши, пластилин, трафареты для </a:t>
            </a:r>
            <a:r>
              <a:rPr lang="ru-RU" altLang="ru-RU" sz="4000" dirty="0" err="1" smtClean="0">
                <a:latin typeface="Times New Roman" pitchFamily="18" charset="0"/>
                <a:cs typeface="Times New Roman" pitchFamily="18" charset="0"/>
              </a:rPr>
              <a:t>пластелина</a:t>
            </a:r>
            <a:r>
              <a:rPr lang="ru-RU" altLang="ru-RU" sz="4000" dirty="0" smtClean="0">
                <a:latin typeface="Times New Roman" pitchFamily="18" charset="0"/>
                <a:cs typeface="Times New Roman" pitchFamily="18" charset="0"/>
              </a:rPr>
              <a:t>, доска для лепки, салфетки, палочки, поролон, перчатки, разные трафареты, бумага разных цветов, картон, для коллективного рисования рулон обоев, раскраски с тематикой «Моя семья»,образцы декоративно-прикладного искусства, иллюстрации по теме: «Моя Мама лучшая на свете»,разные виды театра(пальчиковый, би-ба-</a:t>
            </a:r>
            <a:r>
              <a:rPr lang="ru-RU" altLang="ru-RU" sz="4000" dirty="0" err="1" smtClean="0">
                <a:latin typeface="Times New Roman" pitchFamily="18" charset="0"/>
                <a:cs typeface="Times New Roman" pitchFamily="18" charset="0"/>
              </a:rPr>
              <a:t>бо</a:t>
            </a:r>
            <a:r>
              <a:rPr lang="ru-RU" altLang="ru-RU" sz="4000" dirty="0" smtClean="0">
                <a:latin typeface="Times New Roman" pitchFamily="18" charset="0"/>
                <a:cs typeface="Times New Roman" pitchFamily="18" charset="0"/>
              </a:rPr>
              <a:t>, настольный, теневой), костюмы для драматизации, аудио записи и музыкальные инструменты(бубны, дудочки, гармошки, колокольчики и т.д.), светильники напольные, фетр, нитки, пенопласт, раскраски сюжетные: «Букет для мамы», «Моя мама сказочная фея», фольга, коробочки из под сока, остатки бумаги для вторичного использования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Конверт для цветов из двухстороннего цветного гофрированного картона, по 3 цветка вырезанного из цветного  картона, по 3 стебелька на каждого ребенка, клей-карандаш, дощечки для наклеивания, бумажные салфетки.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Ватман  с прорисованными стеблями и листьями в вазе, гуашь красного и желтого цвета, салфетки для рук.</a:t>
            </a:r>
          </a:p>
          <a:p>
            <a:endParaRPr lang="ru-RU" sz="2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altLang="ru-RU" sz="38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Неоформленный материал:</a:t>
            </a:r>
            <a:r>
              <a:rPr lang="ru-RU" altLang="ru-RU" sz="29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3400" dirty="0" smtClean="0">
                <a:latin typeface="Times New Roman" pitchFamily="18" charset="0"/>
                <a:cs typeface="Times New Roman" pitchFamily="18" charset="0"/>
              </a:rPr>
              <a:t>Ленточки, ткани, палочки от мороженного, шишки , ракушки,  ватные палочки и т.д. </a:t>
            </a:r>
            <a:endParaRPr lang="ru-RU" altLang="ru-RU" sz="3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32" descr="child-draws-a-colorful-easter-egg_17303347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40352" y="116632"/>
            <a:ext cx="1296144" cy="15121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2"/>
          </p:nvPr>
        </p:nvSpPr>
        <p:spPr>
          <a:xfrm>
            <a:off x="250824" y="260350"/>
            <a:ext cx="7849567" cy="5761038"/>
          </a:xfrm>
        </p:spPr>
        <p:txBody>
          <a:bodyPr/>
          <a:lstStyle/>
          <a:p>
            <a:pPr marL="0" indent="0" algn="ctr">
              <a:buNone/>
            </a:pP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Студия </a:t>
            </a:r>
            <a:r>
              <a:rPr lang="ru-RU" b="1" i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тестопластики</a:t>
            </a: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«Чудо-тесто»</a:t>
            </a:r>
          </a:p>
          <a:p>
            <a:pPr marL="0" indent="0" algn="ctr">
              <a:buNone/>
            </a:pPr>
            <a:endParaRPr lang="ru-RU" b="1" i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Оборудование: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столы, стулья, клеенчатые скатерти, фартуки. </a:t>
            </a:r>
          </a:p>
          <a:p>
            <a:pPr marL="0" indent="0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Материалы: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скалки, формочки, пробки и прочие различные вещицы  с интересным рельефом, нитки, бисер, краски, кисти, мука, соль ,тесто, стеки  ,гуашь, цветное тесто  ,акриловые краски, бамбуковые палочки, коробки для создания композиций.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855117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quarter" idx="12"/>
          </p:nvPr>
        </p:nvSpPr>
        <p:spPr>
          <a:xfrm>
            <a:off x="250824" y="332656"/>
            <a:ext cx="7561535" cy="568873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Центр «Говорун»</a:t>
            </a:r>
            <a:endParaRPr lang="en-US" b="1" i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b="1" i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b="1" i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b="1" i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b="1" i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b="1" i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i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052736"/>
            <a:ext cx="7704856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4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4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Оборудование:</a:t>
            </a:r>
            <a:r>
              <a:rPr lang="ru-RU" dirty="0" smtClean="0"/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полочка , столик, стульчик, магнитная доска,  мольберт.</a:t>
            </a:r>
            <a:endParaRPr lang="ru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Материал :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Пиктограммы , аудиотека, детские книги: произведения русского фольклора: частушки, потешки, песенки, народные сказки о животных и детёнышах,  рассказы, сказки, стихи современных авторов, к ним по содержанию сюжета игрушки для обыгрывания, например: произведения про куклу , рядом ставится кукла.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Д/и «Какие мамы бывают у зверей?»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Картотека стихов, скороговорок,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потешек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чистоговорок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 мелкие фигурки  по тематике; 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Альбомы или подборка иллюстраций по теме «Мамы всякие нужны , мамы всякие важны»,</a:t>
            </a:r>
            <a:r>
              <a:rPr lang="ru-RU" alt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сюжетные </a:t>
            </a:r>
            <a:r>
              <a:rPr lang="ru-RU" alt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картинки крупного формата «Моя семья», «Профессии наших мам</a:t>
            </a:r>
            <a:r>
              <a:rPr lang="ru-RU" altLang="ru-RU" dirty="0" smtClean="0">
                <a:solidFill>
                  <a:srgbClr val="000000"/>
                </a:solidFill>
                <a:latin typeface="Century Schoolbook" pitchFamily="18" charset="0"/>
              </a:rPr>
              <a:t>».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2"/>
          </p:nvPr>
        </p:nvSpPr>
        <p:spPr/>
        <p:txBody>
          <a:bodyPr>
            <a:normAutofit/>
          </a:bodyPr>
          <a:lstStyle/>
          <a:p>
            <a:pPr lvl="0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Берестов В. «Праздник мам» </a:t>
            </a:r>
          </a:p>
          <a:p>
            <a:pPr lvl="0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Благинина Е. «Мамин день» </a:t>
            </a:r>
          </a:p>
          <a:p>
            <a:pPr lvl="0"/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Е.Благинина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«Посидим в тишине»</a:t>
            </a:r>
          </a:p>
          <a:p>
            <a:pPr lvl="0"/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Мошковская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Э. «Я маму мою обидел…» </a:t>
            </a:r>
          </a:p>
          <a:p>
            <a:pPr lvl="0"/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Раджаб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У. «Мамочка» </a:t>
            </a:r>
          </a:p>
          <a:p>
            <a:pPr lvl="0"/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В.Руссу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«Моя мама»</a:t>
            </a:r>
          </a:p>
          <a:p>
            <a:pPr lvl="0"/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Виеру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Г. «Ресницы»  </a:t>
            </a:r>
          </a:p>
          <a:p>
            <a:pPr lvl="0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Давыдова Л.  «Я маму люблю»  </a:t>
            </a:r>
          </a:p>
          <a:p>
            <a:pPr lvl="0"/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Мазнин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И.  «Простое слово»  </a:t>
            </a:r>
          </a:p>
          <a:p>
            <a:pPr lvl="0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Синявский П.  «Мама – самый лучший друг»  </a:t>
            </a:r>
          </a:p>
          <a:p>
            <a:pPr lvl="0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Емельянов Б. «Мамины руки» (рассказ)</a:t>
            </a:r>
          </a:p>
          <a:p>
            <a:pPr lvl="0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Цыферов Г. «Как стать большим» (сказка)</a:t>
            </a:r>
          </a:p>
          <a:p>
            <a:pPr marL="0" indent="0">
              <a:buNone/>
            </a:pP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xmlns="" val="25795922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ru-RU" dirty="0" smtClean="0"/>
              <a:t> </a:t>
            </a:r>
          </a:p>
          <a:p>
            <a:r>
              <a:rPr lang="ru-RU" dirty="0" smtClean="0"/>
              <a:t>       </a:t>
            </a:r>
          </a:p>
          <a:p>
            <a:r>
              <a:rPr lang="ru-RU" dirty="0" smtClean="0"/>
              <a:t>           </a:t>
            </a:r>
          </a:p>
          <a:p>
            <a:r>
              <a:rPr lang="ru-RU" dirty="0" smtClean="0"/>
              <a:t>       </a:t>
            </a:r>
          </a:p>
          <a:p>
            <a:r>
              <a:rPr lang="ru-RU" dirty="0" smtClean="0"/>
              <a:t>          </a:t>
            </a:r>
            <a:endParaRPr lang="ru-RU" dirty="0"/>
          </a:p>
        </p:txBody>
      </p:sp>
      <p:pic>
        <p:nvPicPr>
          <p:cNvPr id="1028" name="Picture 4" descr="G:\Березинская Проект (Моя мама лучшая на свете)\развитие речи\развитие речи. Какие мамы бывают у зверей . Игра с иллюстрациями\4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293096"/>
            <a:ext cx="2814974" cy="2345394"/>
          </a:xfrm>
          <a:prstGeom prst="rect">
            <a:avLst/>
          </a:prstGeom>
          <a:noFill/>
        </p:spPr>
      </p:pic>
      <p:pic>
        <p:nvPicPr>
          <p:cNvPr id="1029" name="Picture 5" descr="G:\Березинская Проект (Моя мама лучшая на свете)\развитие речи\развитие речи. Какие мамы бывают у зверей . Игра с иллюстрациями\4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132856"/>
            <a:ext cx="2771878" cy="2376263"/>
          </a:xfrm>
          <a:prstGeom prst="rect">
            <a:avLst/>
          </a:prstGeom>
          <a:noFill/>
        </p:spPr>
      </p:pic>
      <p:pic>
        <p:nvPicPr>
          <p:cNvPr id="1030" name="Picture 6" descr="G:\Березинская Проект (Моя мама лучшая на свете)\развитие речи\развитие речи. Какие мамы бывают у зверей . Игра с иллюстрациями\5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3032947" cy="2132856"/>
          </a:xfrm>
          <a:prstGeom prst="rect">
            <a:avLst/>
          </a:prstGeom>
          <a:noFill/>
        </p:spPr>
      </p:pic>
      <p:pic>
        <p:nvPicPr>
          <p:cNvPr id="1032" name="Picture 8" descr="G:\Березинская Проект (Моя мама лучшая на свете)\Познание (ф ц к м)\пиктограмма №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31840" y="0"/>
            <a:ext cx="6012160" cy="4509121"/>
          </a:xfrm>
          <a:prstGeom prst="rect">
            <a:avLst/>
          </a:prstGeom>
          <a:noFill/>
        </p:spPr>
      </p:pic>
      <p:pic>
        <p:nvPicPr>
          <p:cNvPr id="1033" name="Picture 9" descr="G:\Березинская Проект (Моя мама лучшая на свете)\Познание (ф ц к м)\пиктограмма №2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31840" y="3172709"/>
            <a:ext cx="6012160" cy="36308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2800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800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Центр книги «</a:t>
            </a:r>
            <a:r>
              <a:rPr lang="ru-RU" sz="2800" b="1" i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Мурзилка</a:t>
            </a:r>
            <a:r>
              <a:rPr lang="ru-RU" sz="2800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» </a:t>
            </a:r>
          </a:p>
          <a:p>
            <a:pPr marL="0" indent="0" algn="ctr">
              <a:buNone/>
            </a:pPr>
            <a:endParaRPr lang="en-US" sz="2800" b="1" i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800" b="1" i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Оборудование: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стол, диван, кресла, полки, витрина,  настольная лампа.</a:t>
            </a:r>
          </a:p>
          <a:p>
            <a:pPr marL="0" indent="0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Материал: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книги, журналы: «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Узнавайка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», «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Смешарики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», «Для самых-самых маленьких», портреты писателей: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А.Барто,В.Сутеева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К.Чуковского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 сюжетные картинки 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Цыферов Г. «Как стать большим»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, книжки-самоделки, детские энциклопедии.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C:\Users\ДНС\Downloads\31777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5900"/>
            <a:ext cx="1157114" cy="163629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5276278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quarter" idx="12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endParaRPr lang="ru-RU" b="1" i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sz="4100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Центр «Крепыш» </a:t>
            </a:r>
          </a:p>
          <a:p>
            <a:pPr algn="ctr">
              <a:buNone/>
            </a:pPr>
            <a:endParaRPr lang="en-US" sz="4100" b="1" i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4100" b="1" i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Оборудование:</a:t>
            </a:r>
            <a:r>
              <a:rPr lang="ru-RU" altLang="ru-RU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секционная мебель с выдвижными 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ящиками, </a:t>
            </a: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спортивный  комплекс, музыкальный центр, телевизор.</a:t>
            </a:r>
          </a:p>
          <a:p>
            <a:endParaRPr lang="ru-RU" alt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altLang="ru-RU" sz="3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Материал: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3400" dirty="0">
                <a:latin typeface="Times New Roman" pitchFamily="18" charset="0"/>
                <a:cs typeface="Times New Roman" pitchFamily="18" charset="0"/>
              </a:rPr>
              <a:t>доска ребристая, коврик ,дорожки массажные со </a:t>
            </a:r>
            <a:r>
              <a:rPr lang="ru-RU" altLang="ru-RU" sz="3400" dirty="0" err="1">
                <a:latin typeface="Times New Roman" pitchFamily="18" charset="0"/>
                <a:cs typeface="Times New Roman" pitchFamily="18" charset="0"/>
              </a:rPr>
              <a:t>следочками</a:t>
            </a:r>
            <a:r>
              <a:rPr lang="ru-RU" altLang="ru-RU" sz="3400" dirty="0">
                <a:latin typeface="Times New Roman" pitchFamily="18" charset="0"/>
                <a:cs typeface="Times New Roman" pitchFamily="18" charset="0"/>
              </a:rPr>
              <a:t>, обруч плоский, малый и большой , валик мягкий, мяч попрыгунчик, кегли, мешочек с грузом малый(масса 150-200гр), мячи - резиновые, поролоновые и матерчатые, полукольцо мягкое, Дуги (для </a:t>
            </a:r>
            <a:r>
              <a:rPr lang="ru-RU" altLang="ru-RU" sz="3400" dirty="0" err="1">
                <a:latin typeface="Times New Roman" pitchFamily="18" charset="0"/>
                <a:cs typeface="Times New Roman" pitchFamily="18" charset="0"/>
              </a:rPr>
              <a:t>подлезания</a:t>
            </a:r>
            <a:r>
              <a:rPr lang="ru-RU" altLang="ru-RU" sz="3400" dirty="0">
                <a:latin typeface="Times New Roman" pitchFamily="18" charset="0"/>
                <a:cs typeface="Times New Roman" pitchFamily="18" charset="0"/>
              </a:rPr>
              <a:t> и прокатывания мячей ).высота и ширина по 50см. 2шт.,шнур,палка гимнастическая, флажки, лента </a:t>
            </a:r>
            <a:r>
              <a:rPr lang="ru-RU" altLang="ru-RU" sz="3400" dirty="0" smtClean="0">
                <a:latin typeface="Times New Roman" pitchFamily="18" charset="0"/>
                <a:cs typeface="Times New Roman" pitchFamily="18" charset="0"/>
              </a:rPr>
              <a:t>цветная, аудиотека.</a:t>
            </a:r>
            <a:endParaRPr lang="ru-RU" altLang="ru-RU" sz="3400" dirty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600"/>
              </a:spcBef>
              <a:buClrTx/>
              <a:buSzPct val="70000"/>
              <a:buFontTx/>
              <a:buNone/>
            </a:pPr>
            <a:r>
              <a:rPr lang="ru-RU" altLang="ru-RU" sz="3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3" name="Picture 2" descr="C:\Users\ДНС\Downloads\p79_yemblem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6632"/>
            <a:ext cx="1470273" cy="162753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quarter" idx="12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3600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Итоговое мероприятие</a:t>
            </a:r>
          </a:p>
          <a:p>
            <a:pPr algn="ctr">
              <a:buNone/>
            </a:pPr>
            <a:endParaRPr lang="ru-RU" sz="3600" b="1" i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Утренник для мам </a:t>
            </a:r>
          </a:p>
          <a:p>
            <a:pPr algn="ctr">
              <a:buNone/>
            </a:pP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 видеофильмом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«Моя мама –самая, самая…..» </a:t>
            </a:r>
          </a:p>
          <a:p>
            <a:pPr algn="ctr">
              <a:buNone/>
            </a:pPr>
            <a:endParaRPr lang="ru-RU" sz="3600" dirty="0" smtClean="0">
              <a:solidFill>
                <a:srgbClr val="FF0000"/>
              </a:solidFill>
            </a:endParaRPr>
          </a:p>
          <a:p>
            <a:pPr algn="ctr"/>
            <a:endParaRPr lang="ru-RU" sz="3600" dirty="0" smtClean="0">
              <a:solidFill>
                <a:srgbClr val="FF0000"/>
              </a:solidFill>
            </a:endParaRPr>
          </a:p>
          <a:p>
            <a:pPr algn="ctr"/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quarter" idx="12"/>
          </p:nvPr>
        </p:nvSpPr>
        <p:spPr>
          <a:xfrm>
            <a:off x="323528" y="332656"/>
            <a:ext cx="6985000" cy="568893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900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Оформление макросреды</a:t>
            </a:r>
            <a:endParaRPr lang="ru-RU" sz="3600" b="1" i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Приёмная: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Фотовыставка «Моя мамочка работает – …», «Я и моя мамочка».</a:t>
            </a:r>
          </a:p>
          <a:p>
            <a:pPr>
              <a:buNone/>
            </a:pPr>
            <a:r>
              <a:rPr lang="ru-RU" sz="36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Лестничные пролёты: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Выставка детских работ по: аппликации «Подарочек для мамы»,  по рисованию «Букет цветов для наших мам и бабушек».</a:t>
            </a:r>
          </a:p>
          <a:p>
            <a:pPr>
              <a:buNone/>
            </a:pPr>
            <a:r>
              <a:rPr lang="ru-RU" sz="36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Холл: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Выставка поделок «Мамины умелые ручки»</a:t>
            </a:r>
          </a:p>
          <a:p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4213" y="1028700"/>
            <a:ext cx="6480175" cy="381642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50215" algn="ctr"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bg2">
                    <a:lumMod val="25000"/>
                  </a:schemeClr>
                </a:solidFill>
                <a:latin typeface="Times New Roman"/>
                <a:ea typeface="Calibri"/>
                <a:cs typeface="Times New Roman"/>
              </a:rPr>
              <a:t>Актуальность</a:t>
            </a:r>
            <a:endParaRPr lang="ru-RU" i="1" dirty="0">
              <a:solidFill>
                <a:schemeClr val="bg2">
                  <a:lumMod val="25000"/>
                </a:schemeClr>
              </a:solidFill>
              <a:latin typeface="Times New Roman"/>
              <a:ea typeface="Calibri"/>
              <a:cs typeface="Times New Roman"/>
            </a:endParaRPr>
          </a:p>
          <a:p>
            <a:pPr indent="450215" algn="just">
              <a:spcAft>
                <a:spcPts val="0"/>
              </a:spcAft>
              <a:defRPr/>
            </a:pPr>
            <a:r>
              <a:rPr lang="ru-RU" sz="2000" dirty="0" smtClean="0">
                <a:latin typeface="Times New Roman"/>
                <a:ea typeface="Calibri"/>
                <a:cs typeface="Times New Roman"/>
              </a:rPr>
              <a:t> Мама </a:t>
            </a:r>
            <a:r>
              <a:rPr lang="ru-RU" sz="2000" dirty="0">
                <a:latin typeface="Times New Roman"/>
                <a:ea typeface="Calibri"/>
                <a:cs typeface="Times New Roman"/>
              </a:rPr>
              <a:t>играет важную роль в жизни каждого </a:t>
            </a:r>
            <a:r>
              <a:rPr lang="ru-RU" sz="2000" dirty="0" smtClean="0">
                <a:latin typeface="Times New Roman"/>
                <a:ea typeface="Calibri"/>
                <a:cs typeface="Times New Roman"/>
              </a:rPr>
              <a:t>человека! </a:t>
            </a:r>
            <a:r>
              <a:rPr lang="ru-RU" sz="2000" dirty="0">
                <a:latin typeface="Times New Roman"/>
                <a:ea typeface="Calibri"/>
                <a:cs typeface="Times New Roman"/>
              </a:rPr>
              <a:t>Мама считается хранительницей семьи. Любовь к матери делает людей благородными, порядочными и достойными уважения. Развитие отношений между ребёнком дошкольного возраста и мамой имеет большое значение для развития личности ребёнка. И в преддверии приближающегося </a:t>
            </a:r>
            <a:r>
              <a:rPr lang="ru-RU" sz="2000" dirty="0" smtClean="0">
                <a:latin typeface="Times New Roman"/>
                <a:ea typeface="Calibri"/>
                <a:cs typeface="Times New Roman"/>
              </a:rPr>
              <a:t>«Дня Матери», </a:t>
            </a:r>
            <a:r>
              <a:rPr lang="ru-RU" sz="2000" dirty="0">
                <a:latin typeface="Times New Roman"/>
                <a:ea typeface="Calibri"/>
                <a:cs typeface="Times New Roman"/>
              </a:rPr>
              <a:t>процесс воспитания у наших деток любви, уважения, сострадания, доброты и сопереживания к своим мамам, стал для нас наиболее актуальным.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  <a:defRPr/>
            </a:pPr>
            <a:r>
              <a:rPr lang="ru-RU" dirty="0">
                <a:latin typeface="Times New Roman"/>
                <a:ea typeface="Calibri"/>
                <a:cs typeface="Times New Roman"/>
              </a:rPr>
              <a:t> </a:t>
            </a:r>
            <a:endParaRPr lang="ru-RU" sz="1400" dirty="0">
              <a:latin typeface="Calibri"/>
              <a:ea typeface="Calibri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quarter" idx="12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Схема группы</a:t>
            </a:r>
            <a:endParaRPr lang="ru-RU" sz="3600" b="1" i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D:\DCIM\103MSDCF\DSC0792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878756"/>
            <a:ext cx="9071992" cy="5949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2"/>
          </p:nvPr>
        </p:nvSpPr>
        <p:spPr/>
        <p:txBody>
          <a:bodyPr>
            <a:normAutofit/>
          </a:bodyPr>
          <a:lstStyle/>
          <a:p>
            <a:pPr marL="0" indent="0" algn="ctr">
              <a:spcBef>
                <a:spcPts val="600"/>
              </a:spcBef>
              <a:buNone/>
            </a:pPr>
            <a:r>
              <a:rPr lang="ru-RU" altLang="ru-RU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ДИЗАЙН ГРУППЫ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Рекомендуем </a:t>
            </a:r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группу </a:t>
            </a: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оформить:</a:t>
            </a:r>
            <a:endParaRPr lang="ru-RU" altLang="ru-RU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600"/>
              </a:spcBef>
              <a:buNone/>
            </a:pPr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Стены- </a:t>
            </a: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бежевого цвета, </a:t>
            </a:r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потолок в белом цвете, на полу ламинат, ковры- «скрутки» зеленого цвета и самосвязанные  ковры, на окнах  </a:t>
            </a: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шторы </a:t>
            </a:r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светлого тона</a:t>
            </a: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, до подоконника, </a:t>
            </a:r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шкафы  </a:t>
            </a: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салатового цвета. 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Верхнее пространство в центре развития речи </a:t>
            </a:r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оформлено </a:t>
            </a:r>
            <a:r>
              <a:rPr lang="ru-RU" altLang="ru-RU" sz="2000" dirty="0" err="1" smtClean="0">
                <a:latin typeface="Times New Roman" pitchFamily="18" charset="0"/>
                <a:cs typeface="Times New Roman" pitchFamily="18" charset="0"/>
              </a:rPr>
              <a:t>мобилем</a:t>
            </a: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 для дыхательной гимнастики(на потолочный крючок вешается обруч, к которому привязаны преобразующие нити с тканевыми фигурками «животные и их детёныши ) . </a:t>
            </a:r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Многофункциональные  ленточки. Столы- </a:t>
            </a: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«ромашка» «матрешка».Стулья </a:t>
            </a:r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со сменными чехлами по темам. Ширмы. </a:t>
            </a: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Центр </a:t>
            </a:r>
            <a:r>
              <a:rPr lang="ru-RU" altLang="ru-RU" sz="2000" dirty="0" err="1" smtClean="0">
                <a:latin typeface="Times New Roman" pitchFamily="18" charset="0"/>
                <a:cs typeface="Times New Roman" pitchFamily="18" charset="0"/>
              </a:rPr>
              <a:t>сенсорики</a:t>
            </a: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 оборудован балдахином жёлтого цвета(к потолочному крючку крепим ткань), предметы домашнего интерьера(подушки с вышивкой, шкатулка, ваза с текстильными цветами).</a:t>
            </a:r>
          </a:p>
          <a:p>
            <a:pPr marL="0" indent="0">
              <a:spcBef>
                <a:spcPts val="600"/>
              </a:spcBef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3581821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Прямоугольник 3"/>
          <p:cNvSpPr>
            <a:spLocks noChangeArrowheads="1"/>
          </p:cNvSpPr>
          <p:nvPr/>
        </p:nvSpPr>
        <p:spPr bwMode="auto">
          <a:xfrm>
            <a:off x="2396522" y="1412875"/>
            <a:ext cx="3703257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7200" b="1" dirty="0">
                <a:solidFill>
                  <a:schemeClr val="accent2"/>
                </a:solidFill>
                <a:latin typeface="Monotype Corsiva" pitchFamily="66" charset="0"/>
                <a:ea typeface="Calibri" pitchFamily="34" charset="0"/>
                <a:cs typeface="Times New Roman" pitchFamily="16" charset="0"/>
              </a:rPr>
              <a:t>Спасибо </a:t>
            </a:r>
          </a:p>
          <a:p>
            <a:pPr algn="ctr"/>
            <a:r>
              <a:rPr lang="ru-RU" sz="7200" b="1" dirty="0">
                <a:solidFill>
                  <a:schemeClr val="accent2"/>
                </a:solidFill>
                <a:latin typeface="Monotype Corsiva" pitchFamily="66" charset="0"/>
                <a:ea typeface="Calibri" pitchFamily="34" charset="0"/>
                <a:cs typeface="Times New Roman" pitchFamily="16" charset="0"/>
              </a:rPr>
              <a:t>за</a:t>
            </a:r>
          </a:p>
          <a:p>
            <a:pPr algn="ctr"/>
            <a:r>
              <a:rPr lang="ru-RU" sz="7200" b="1" dirty="0">
                <a:solidFill>
                  <a:schemeClr val="accent2"/>
                </a:solidFill>
                <a:latin typeface="Monotype Corsiva" pitchFamily="66" charset="0"/>
                <a:ea typeface="Calibri" pitchFamily="34" charset="0"/>
                <a:cs typeface="Times New Roman" pitchFamily="16" charset="0"/>
              </a:rPr>
              <a:t> внимание</a:t>
            </a:r>
            <a:endParaRPr lang="ru-RU" sz="7200" dirty="0">
              <a:solidFill>
                <a:schemeClr val="accent2"/>
              </a:solidFill>
              <a:latin typeface="Monotype Corsiva" pitchFamily="66" charset="0"/>
              <a:ea typeface="Calibri" pitchFamily="34" charset="0"/>
              <a:cs typeface="Times New Roman" pitchFamily="1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8313" y="536575"/>
            <a:ext cx="7920037" cy="52014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bg2">
                    <a:lumMod val="25000"/>
                  </a:schemeClr>
                </a:solidFill>
                <a:latin typeface="Times New Roman"/>
                <a:ea typeface="Calibri"/>
                <a:cs typeface="Times New Roman"/>
              </a:rPr>
              <a:t>Цель данного проекта</a:t>
            </a:r>
          </a:p>
          <a:p>
            <a:pPr algn="ctr">
              <a:spcAft>
                <a:spcPts val="0"/>
              </a:spcAft>
              <a:defRPr/>
            </a:pPr>
            <a:r>
              <a:rPr lang="ru-RU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000" dirty="0" smtClean="0">
                <a:latin typeface="Times New Roman"/>
                <a:ea typeface="Calibri"/>
                <a:cs typeface="Times New Roman"/>
              </a:rPr>
              <a:t>Создание условий для расширения представлений о значимости семьи и воспитание </a:t>
            </a:r>
            <a:r>
              <a:rPr lang="ru-RU" sz="2000" dirty="0">
                <a:latin typeface="Times New Roman"/>
                <a:ea typeface="Calibri"/>
                <a:cs typeface="Times New Roman"/>
              </a:rPr>
              <a:t>любви, уважения к самому близкому и родному человеку – маме. 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  <a:defRPr/>
            </a:pPr>
            <a:r>
              <a:rPr lang="ru-RU" sz="1000" dirty="0">
                <a:latin typeface="Times New Roman"/>
                <a:ea typeface="Calibri"/>
                <a:cs typeface="Times New Roman"/>
              </a:rPr>
              <a:t> </a:t>
            </a:r>
          </a:p>
          <a:p>
            <a:pPr algn="just">
              <a:spcAft>
                <a:spcPts val="0"/>
              </a:spcAft>
              <a:defRPr/>
            </a:pPr>
            <a:endParaRPr lang="ru-RU" sz="1400" dirty="0">
              <a:latin typeface="Calibri"/>
              <a:ea typeface="Calibri"/>
              <a:cs typeface="Times New Roman"/>
            </a:endParaRPr>
          </a:p>
          <a:p>
            <a:pPr algn="ctr"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bg2">
                    <a:lumMod val="25000"/>
                  </a:schemeClr>
                </a:solidFill>
                <a:latin typeface="Times New Roman"/>
                <a:ea typeface="Calibri"/>
                <a:cs typeface="Times New Roman"/>
              </a:rPr>
              <a:t>Задачи проекта:</a:t>
            </a:r>
            <a:endParaRPr lang="ru-RU" sz="2400" i="1" dirty="0">
              <a:solidFill>
                <a:schemeClr val="bg2">
                  <a:lumMod val="25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marL="342900" indent="-342900" algn="just">
              <a:spcAft>
                <a:spcPts val="0"/>
              </a:spcAft>
              <a:buFont typeface="Symbol"/>
              <a:buChar char=""/>
              <a:defRPr/>
            </a:pPr>
            <a:r>
              <a:rPr lang="ru-RU" sz="2000" dirty="0">
                <a:latin typeface="Times New Roman"/>
                <a:ea typeface="Calibri"/>
                <a:cs typeface="Times New Roman"/>
              </a:rPr>
              <a:t>углубить знания детей о роли мамы в их жизни, через раскрытие образа матери в поэзии, музыке, художественной литературе; 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marL="342900" indent="-342900" algn="just">
              <a:spcAft>
                <a:spcPts val="0"/>
              </a:spcAft>
              <a:buFont typeface="Symbol"/>
              <a:buChar char=""/>
              <a:defRPr/>
            </a:pPr>
            <a:r>
              <a:rPr lang="ru-RU" sz="2000" dirty="0">
                <a:latin typeface="Times New Roman"/>
                <a:ea typeface="Calibri"/>
                <a:cs typeface="Times New Roman"/>
              </a:rPr>
              <a:t>воспитывать доброе, заботливое, внимательное отношение к маме;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marL="342900" indent="-342900" algn="just">
              <a:spcAft>
                <a:spcPts val="0"/>
              </a:spcAft>
              <a:buFont typeface="Symbol"/>
              <a:buChar char=""/>
              <a:defRPr/>
            </a:pPr>
            <a:r>
              <a:rPr lang="ru-RU" sz="2000" dirty="0">
                <a:latin typeface="Times New Roman"/>
                <a:ea typeface="Calibri"/>
                <a:cs typeface="Times New Roman"/>
              </a:rPr>
              <a:t>воспитывать желание помогать маме в её работе по дому, радовать её хорошими поступками;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marL="342900" indent="-342900" algn="just">
              <a:spcAft>
                <a:spcPts val="0"/>
              </a:spcAft>
              <a:buFont typeface="Symbol"/>
              <a:buChar char=""/>
              <a:defRPr/>
            </a:pPr>
            <a:r>
              <a:rPr lang="ru-RU" sz="2000" dirty="0">
                <a:latin typeface="Times New Roman"/>
                <a:ea typeface="Calibri"/>
                <a:cs typeface="Times New Roman"/>
              </a:rPr>
              <a:t>развивать творческие способности детей в продуктивной деятельности;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marL="342900" indent="-342900" algn="just">
              <a:spcAft>
                <a:spcPts val="0"/>
              </a:spcAft>
              <a:buFont typeface="Symbol"/>
              <a:buChar char=""/>
              <a:defRPr/>
            </a:pPr>
            <a:r>
              <a:rPr lang="ru-RU" sz="2000" dirty="0">
                <a:latin typeface="Times New Roman"/>
                <a:ea typeface="Calibri"/>
                <a:cs typeface="Times New Roman"/>
              </a:rPr>
              <a:t>обогащать знания о внешности своих мам и об их увлечениях в свободное время;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marL="342900" indent="-342900" algn="just">
              <a:spcAft>
                <a:spcPts val="0"/>
              </a:spcAft>
              <a:buFont typeface="Symbol"/>
              <a:buChar char=""/>
              <a:defRPr/>
            </a:pPr>
            <a:r>
              <a:rPr lang="ru-RU" sz="2000" dirty="0">
                <a:latin typeface="Times New Roman"/>
                <a:ea typeface="Calibri"/>
                <a:cs typeface="Times New Roman"/>
              </a:rPr>
              <a:t>побуждать детей говорить ласковые слова маме.</a:t>
            </a:r>
            <a:endParaRPr lang="ru-RU" sz="2000" dirty="0">
              <a:latin typeface="Calibri"/>
              <a:ea typeface="Calibri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692696"/>
            <a:ext cx="7920037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  <a:defRPr/>
            </a:pPr>
            <a:endParaRPr lang="ru-RU" sz="2000" dirty="0">
              <a:latin typeface="Calibri"/>
              <a:ea typeface="Calibri"/>
              <a:cs typeface="Times New Roman"/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32656"/>
            <a:ext cx="969963" cy="114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Овал 3"/>
          <p:cNvSpPr/>
          <p:nvPr/>
        </p:nvSpPr>
        <p:spPr>
          <a:xfrm>
            <a:off x="5508104" y="1772816"/>
            <a:ext cx="2304256" cy="27363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Речевое развитие.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Центр книги «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Мурзилка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                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Центр развития речи «Говорун»</a:t>
            </a:r>
          </a:p>
        </p:txBody>
      </p:sp>
      <p:sp>
        <p:nvSpPr>
          <p:cNvPr id="5" name="Овал 4"/>
          <p:cNvSpPr/>
          <p:nvPr/>
        </p:nvSpPr>
        <p:spPr>
          <a:xfrm>
            <a:off x="107504" y="1628800"/>
            <a:ext cx="2448272" cy="28083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Социально-коммуникативное развитие.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центр сюжетно-ролевых игр.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Центр «Моя семья»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Уголок уединения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763688" y="1"/>
            <a:ext cx="4680520" cy="24928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Познавательное развитие.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Центр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сенсорики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«Цветик-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семицветик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Центр песка и воды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Центр строительно-конструктивный «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Самоделкин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Центр кулинарии «Поваренок»</a:t>
            </a:r>
          </a:p>
        </p:txBody>
      </p:sp>
      <p:sp>
        <p:nvSpPr>
          <p:cNvPr id="7" name="Овал 6"/>
          <p:cNvSpPr/>
          <p:nvPr/>
        </p:nvSpPr>
        <p:spPr>
          <a:xfrm>
            <a:off x="467544" y="4581128"/>
            <a:ext cx="2880320" cy="20162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Физическое развитие.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Центр двигательной активности «Крепыш»</a:t>
            </a:r>
          </a:p>
        </p:txBody>
      </p:sp>
      <p:sp>
        <p:nvSpPr>
          <p:cNvPr id="8" name="Овал 7"/>
          <p:cNvSpPr/>
          <p:nvPr/>
        </p:nvSpPr>
        <p:spPr>
          <a:xfrm>
            <a:off x="4427562" y="4644008"/>
            <a:ext cx="3168352" cy="21602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Художественно-эстетическое развитие.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Студия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тестопластики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Творческая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мастерская«Цветные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карандашики»</a:t>
            </a:r>
          </a:p>
        </p:txBody>
      </p:sp>
      <p:sp>
        <p:nvSpPr>
          <p:cNvPr id="10" name="Овал 9"/>
          <p:cNvSpPr/>
          <p:nvPr/>
        </p:nvSpPr>
        <p:spPr>
          <a:xfrm>
            <a:off x="2483768" y="2636912"/>
            <a:ext cx="2880320" cy="25202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Monotype Corsiva" pitchFamily="66" charset="0"/>
              </a:rPr>
              <a:t>Тема: 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Monotype Corsiva" pitchFamily="66" charset="0"/>
              </a:rPr>
              <a:t>«Моя  Мама лучше всех».</a:t>
            </a:r>
            <a:endParaRPr lang="ru-RU" sz="2400" b="1" dirty="0">
              <a:solidFill>
                <a:schemeClr val="tx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60648"/>
            <a:ext cx="792003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Общие правила группы</a:t>
            </a:r>
            <a:endParaRPr lang="ru-RU" sz="3600" b="1" i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8" y="3212976"/>
            <a:ext cx="2952328" cy="2115616"/>
          </a:xfrm>
          <a:prstGeom prst="rect">
            <a:avLst/>
          </a:prstGeom>
        </p:spPr>
      </p:pic>
      <p:pic>
        <p:nvPicPr>
          <p:cNvPr id="10" name="Picture 32" descr="child-draws-a-colorful-easter-egg_17303347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1628800"/>
            <a:ext cx="2880319" cy="2304257"/>
          </a:xfrm>
          <a:prstGeom prst="rect">
            <a:avLst/>
          </a:prstGeom>
          <a:noFill/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68066" y="1052736"/>
            <a:ext cx="1975934" cy="1872208"/>
          </a:xfrm>
          <a:prstGeom prst="rect">
            <a:avLst/>
          </a:prstGeom>
        </p:spPr>
      </p:pic>
      <p:sp>
        <p:nvSpPr>
          <p:cNvPr id="12" name="Овал 11"/>
          <p:cNvSpPr/>
          <p:nvPr/>
        </p:nvSpPr>
        <p:spPr>
          <a:xfrm>
            <a:off x="251520" y="5589240"/>
            <a:ext cx="3024336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b="1" dirty="0" smtClean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Monotype Corsiva" pitchFamily="66" charset="0"/>
              </a:rPr>
              <a:t>Играй-договаривайся</a:t>
            </a:r>
            <a:endParaRPr lang="ru-RU" dirty="0">
              <a:solidFill>
                <a:schemeClr val="tx1"/>
              </a:solidFill>
              <a:latin typeface="Monotype Corsiva" pitchFamily="66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2915816" y="3717032"/>
            <a:ext cx="3240360" cy="10801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dirty="0" smtClean="0">
                <a:solidFill>
                  <a:schemeClr val="tx1"/>
                </a:solidFill>
                <a:latin typeface="Monotype Corsiva" pitchFamily="66" charset="0"/>
              </a:rPr>
              <a:t>Используй, твори, фантазируй, придумывай</a:t>
            </a:r>
            <a:endParaRPr lang="ru-RU" dirty="0">
              <a:solidFill>
                <a:schemeClr val="tx1"/>
              </a:solidFill>
              <a:latin typeface="Monotype Corsiva" pitchFamily="66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5868144" y="2924944"/>
            <a:ext cx="3024336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dirty="0" smtClean="0">
                <a:solidFill>
                  <a:schemeClr val="tx1"/>
                </a:solidFill>
                <a:latin typeface="Monotype Corsiva" pitchFamily="66" charset="0"/>
              </a:rPr>
              <a:t>Каждой вещи свое место</a:t>
            </a:r>
            <a:endParaRPr lang="ru-RU" dirty="0">
              <a:solidFill>
                <a:schemeClr val="tx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2"/>
          </p:nvPr>
        </p:nvSpPr>
        <p:spPr>
          <a:xfrm>
            <a:off x="250825" y="260350"/>
            <a:ext cx="6985000" cy="6337002"/>
          </a:xfrm>
        </p:spPr>
        <p:txBody>
          <a:bodyPr>
            <a:normAutofit fontScale="40000" lnSpcReduction="20000"/>
          </a:bodyPr>
          <a:lstStyle/>
          <a:p>
            <a:pPr algn="ctr">
              <a:spcBef>
                <a:spcPts val="600"/>
              </a:spcBef>
              <a:buClr>
                <a:srgbClr val="FE8637"/>
              </a:buClr>
              <a:buSzPct val="70000"/>
              <a:buNone/>
            </a:pPr>
            <a:r>
              <a:rPr lang="ru-RU" sz="51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Центр сюжетно-ролевой игры</a:t>
            </a:r>
          </a:p>
          <a:p>
            <a:pPr algn="ctr">
              <a:spcBef>
                <a:spcPts val="600"/>
              </a:spcBef>
              <a:buClr>
                <a:srgbClr val="FE8637"/>
              </a:buClr>
              <a:buSzPct val="70000"/>
              <a:buNone/>
            </a:pPr>
            <a:r>
              <a:rPr lang="ru-RU" sz="51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«Моя семья»</a:t>
            </a:r>
          </a:p>
          <a:p>
            <a:pPr>
              <a:spcBef>
                <a:spcPts val="600"/>
              </a:spcBef>
              <a:buClr>
                <a:srgbClr val="FE8637"/>
              </a:buClr>
              <a:buSzPct val="70000"/>
              <a:buFont typeface="Wingdings" pitchFamily="2" charset="2"/>
              <a:buChar char=""/>
            </a:pPr>
            <a:endParaRPr lang="en-US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600"/>
              </a:spcBef>
              <a:buClr>
                <a:srgbClr val="FE8637"/>
              </a:buClr>
              <a:buSzPct val="70000"/>
              <a:buFont typeface="Wingdings" pitchFamily="2" charset="2"/>
              <a:buChar char=""/>
            </a:pPr>
            <a:endParaRPr lang="en-US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600"/>
              </a:spcBef>
              <a:buClr>
                <a:srgbClr val="FE8637"/>
              </a:buClr>
              <a:buSzPct val="70000"/>
              <a:buFont typeface="Wingdings" pitchFamily="2" charset="2"/>
              <a:buChar char=""/>
            </a:pP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600"/>
              </a:spcBef>
              <a:buClr>
                <a:srgbClr val="FE8637"/>
              </a:buClr>
              <a:buSzPct val="70000"/>
              <a:buNone/>
            </a:pPr>
            <a:r>
              <a:rPr lang="ru-RU" sz="5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Оборудование:</a:t>
            </a:r>
            <a:r>
              <a:rPr lang="ru-RU" sz="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5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4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шкафы со сквозными полками , с выдвижными контейнерами, столы-</a:t>
            </a:r>
            <a:r>
              <a:rPr lang="ru-RU" altLang="ru-RU" sz="40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трансформеры</a:t>
            </a:r>
            <a:r>
              <a:rPr lang="ru-RU" altLang="ru-RU" sz="4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altLang="ru-RU" sz="4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стулья, тумба с полками, игровые маркеры: «парикмахерская», « магазин», «кухня», </a:t>
            </a:r>
            <a:r>
              <a:rPr lang="ru-RU" altLang="ru-RU" sz="4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«детская </a:t>
            </a:r>
            <a:r>
              <a:rPr lang="ru-RU" altLang="ru-RU" sz="4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поликлиника»,  ящики на колесах. </a:t>
            </a:r>
          </a:p>
          <a:p>
            <a:pPr>
              <a:spcBef>
                <a:spcPts val="600"/>
              </a:spcBef>
              <a:buClr>
                <a:srgbClr val="FE8637"/>
              </a:buClr>
              <a:buSzPct val="70000"/>
              <a:buNone/>
            </a:pPr>
            <a:r>
              <a:rPr lang="ru-RU" altLang="ru-RU" sz="50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Материалы:</a:t>
            </a:r>
            <a:r>
              <a:rPr lang="ru-RU" altLang="ru-RU" sz="5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4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стационарная и настольная кукольная мебель (столики, стульчики, скамеечки, шкаф, кроватки ), стационарные и настольные наборы «кухня» ( плита ,стол, холодильник, буфет, дощечки для нарезания продуктов). Коляски с подушечкой и одеяльцем, зеркало, расческа, ленточки, флаконы, весы, касса, муляжи продуктов, набор для лечения,  большие куклы, одежда для кукол. Большие машины (скорая помощь,  грузовики), кубики, детали пирамидок и конструкторов, крупные модули для строительства машин, домов, напольная мозаика,  конструкторы соединяющиеся по принципу «</a:t>
            </a:r>
            <a:r>
              <a:rPr lang="ru-RU" altLang="ru-RU" sz="40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лего</a:t>
            </a:r>
            <a:r>
              <a:rPr lang="ru-RU" altLang="ru-RU" sz="4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»,крючки на шкафчики</a:t>
            </a:r>
          </a:p>
          <a:p>
            <a:pPr>
              <a:spcBef>
                <a:spcPts val="600"/>
              </a:spcBef>
              <a:buClr>
                <a:srgbClr val="FE8637"/>
              </a:buClr>
              <a:buSzPct val="70000"/>
              <a:buNone/>
            </a:pPr>
            <a:r>
              <a:rPr lang="ru-RU" sz="5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Сюжетно-ролевые игры: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«Дочки-матери»игровая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ситуация «Встреча гостей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», «Мама готовит завтрак», «Мама собирает дочку в детский сад»,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«Сделаем  Кате  красивую  причёску», «Больница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>
              <a:buNone/>
            </a:pP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Фотооальбомы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на тему: «Как мы играем дома», «Мой дом».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Игры и иллюстрации с ярко выраженным эмоциональным состоянием смех, слёзы, радость.</a:t>
            </a:r>
          </a:p>
          <a:p>
            <a:pPr>
              <a:spcBef>
                <a:spcPts val="600"/>
              </a:spcBef>
              <a:buClr>
                <a:srgbClr val="FE8637"/>
              </a:buClr>
              <a:buSzPct val="70000"/>
              <a:buNone/>
            </a:pPr>
            <a:r>
              <a:rPr lang="ru-RU" altLang="ru-RU" sz="4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Неоформленный игровой материал: </a:t>
            </a:r>
            <a:r>
              <a:rPr lang="ru-RU" altLang="ru-RU" sz="4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ткань, ленточки, бревнышко и т.д.</a:t>
            </a:r>
            <a:endParaRPr lang="ru-RU" altLang="ru-RU" sz="40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C:\Users\ДНС\Downloads\sm_full.aspx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88640"/>
            <a:ext cx="1344018" cy="136815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1287781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2"/>
          </p:nvPr>
        </p:nvSpPr>
        <p:spPr>
          <a:xfrm>
            <a:off x="179512" y="260350"/>
            <a:ext cx="8208912" cy="5761038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Центр воды и песка </a:t>
            </a:r>
          </a:p>
          <a:p>
            <a:pPr marL="0" indent="0" algn="ctr">
              <a:buNone/>
            </a:pPr>
            <a:endParaRPr lang="ru-RU" sz="2400" b="1" i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Оборудование: </a:t>
            </a:r>
            <a:r>
              <a:rPr lang="ru-RU" alt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стол: песок- вода, </a:t>
            </a:r>
            <a:r>
              <a:rPr lang="ru-RU" alt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стол для песка с подсветкой, халаты, песок речной, кварцевый, манка цветная. «живой песок», </a:t>
            </a:r>
            <a:r>
              <a:rPr lang="ru-RU" altLang="ru-RU" sz="24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жк</a:t>
            </a:r>
            <a:r>
              <a:rPr lang="ru-RU" alt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телевизор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Материалы: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карточки схемы для работы в </a:t>
            </a:r>
            <a:r>
              <a:rPr lang="ru-RU" alt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песочнице, карточки схемы для изготовления объёмных изделий(пирожное, кекс и </a:t>
            </a:r>
            <a:r>
              <a:rPr lang="ru-RU" altLang="ru-RU" sz="24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т.д</a:t>
            </a:r>
            <a:r>
              <a:rPr lang="ru-RU" alt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)массажный </a:t>
            </a:r>
            <a:r>
              <a:rPr lang="ru-RU" alt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мячик для песка, скребок для  </a:t>
            </a:r>
            <a:r>
              <a:rPr lang="ru-RU" alt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рисования, </a:t>
            </a:r>
            <a:r>
              <a:rPr lang="ru-RU" alt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манка, </a:t>
            </a:r>
            <a:r>
              <a:rPr lang="ru-RU" alt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мел, трафареты для рисования(</a:t>
            </a:r>
            <a:r>
              <a:rPr lang="ru-RU" altLang="ru-RU" sz="24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цветы,ваза,фрукты</a:t>
            </a:r>
            <a:r>
              <a:rPr lang="ru-RU" alt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), метёлки, воронки, бамбуковые палочки, фасоль, пшено, фигурные мучные изделия, гуашь.</a:t>
            </a:r>
          </a:p>
          <a:p>
            <a:pPr marL="0" indent="0">
              <a:buNone/>
            </a:pPr>
            <a:r>
              <a:rPr lang="ru-RU" alt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ru-RU" sz="2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en-US" sz="24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Центр конструирования «</a:t>
            </a:r>
            <a:r>
              <a:rPr lang="ru-RU" sz="2400" b="1" i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Самоделкин</a:t>
            </a: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 </a:t>
            </a:r>
          </a:p>
          <a:p>
            <a:pPr marL="0" indent="0" algn="ctr">
              <a:buNone/>
            </a:pPr>
            <a:endParaRPr lang="ru-RU" sz="2400" b="1" i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Оборудование: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подиум для конструирования на колесиках, ящики для конструктора, модули мягкие, схемы для  конструирования, небольшие игрушки для обыгрывания построек.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Материалы: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разнообразный конструктор (деревянный, пластмассовый,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LEGO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 т.д.),машинки.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96336" y="3068960"/>
            <a:ext cx="1747942" cy="1656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756472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2"/>
          </p:nvPr>
        </p:nvSpPr>
        <p:spPr>
          <a:xfrm>
            <a:off x="179512" y="116632"/>
            <a:ext cx="8280920" cy="576103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28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</a:t>
            </a:r>
          </a:p>
          <a:p>
            <a:pPr marL="0" indent="0">
              <a:buNone/>
            </a:pPr>
            <a:r>
              <a:rPr lang="en-US" sz="28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</a:t>
            </a: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Центр </a:t>
            </a:r>
            <a:r>
              <a:rPr lang="ru-RU" sz="2800" b="1" i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сенсорики</a:t>
            </a: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«Цветик </a:t>
            </a:r>
            <a:r>
              <a:rPr lang="ru-RU" sz="2800" b="1" i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семицветик</a:t>
            </a: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en-US" sz="2800" b="1" i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i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800" b="1" i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Оборудование:</a:t>
            </a:r>
            <a:r>
              <a:rPr lang="ru-RU" altLang="ru-RU" sz="28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ш</a:t>
            </a:r>
            <a:r>
              <a:rPr lang="ru-RU" alt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каф </a:t>
            </a:r>
            <a:r>
              <a:rPr lang="ru-RU" alt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для пособий ,стол- </a:t>
            </a:r>
            <a:r>
              <a:rPr lang="ru-RU" altLang="ru-RU" sz="24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трансформер</a:t>
            </a:r>
            <a:r>
              <a:rPr lang="ru-RU" alt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интерактивная доска, электронная </a:t>
            </a:r>
            <a:r>
              <a:rPr lang="ru-RU" alt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рамка.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Материал:</a:t>
            </a:r>
            <a:r>
              <a:rPr lang="ru-RU" altLang="ru-RU" sz="28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разрезные предметные картинки, </a:t>
            </a:r>
            <a:r>
              <a:rPr lang="ru-RU" alt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разрезные(складные)кубики </a:t>
            </a:r>
            <a:r>
              <a:rPr lang="ru-RU" alt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 предметными  картинками(4-6 частей), матрешки из </a:t>
            </a:r>
            <a:r>
              <a:rPr lang="ru-RU" alt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5-7элементов,доски-вкладыши,рамки-вкладыши,пирамидки,блоки  </a:t>
            </a:r>
            <a:r>
              <a:rPr lang="ru-RU" altLang="ru-RU" sz="24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Дьенеша</a:t>
            </a:r>
            <a:r>
              <a:rPr lang="ru-RU" alt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палочки </a:t>
            </a:r>
            <a:r>
              <a:rPr lang="ru-RU" altLang="ru-RU" sz="24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Кюизенера</a:t>
            </a:r>
            <a:r>
              <a:rPr lang="en-US" alt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alt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игры </a:t>
            </a:r>
            <a:r>
              <a:rPr lang="ru-RU" altLang="ru-RU" sz="24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Воскобовича</a:t>
            </a:r>
            <a:r>
              <a:rPr lang="ru-RU" alt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altLang="ru-RU" sz="24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коврограф</a:t>
            </a:r>
            <a:r>
              <a:rPr lang="ru-RU" alt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», тактильные </a:t>
            </a:r>
            <a:r>
              <a:rPr lang="ru-RU" alt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дощечки, комплект геометрических фигур, «что лежит в мешочке», геометрическое лото, крупная мозаика, бусины и шнуровки различные, лото, нетрадиционный материал(закрытые емкости с прорезями, для заполнениями различными  крупными и мелкими предметами крупными </a:t>
            </a:r>
            <a:r>
              <a:rPr lang="ru-RU" altLang="ru-RU" sz="260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пуговицами</a:t>
            </a:r>
            <a:r>
              <a:rPr lang="ru-RU" altLang="ru-RU" sz="26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тканевый </a:t>
            </a:r>
            <a:r>
              <a:rPr lang="ru-RU" altLang="ru-RU" sz="2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балдахин на потолочном крючке.</a:t>
            </a:r>
          </a:p>
          <a:p>
            <a:pPr marL="0" indent="0">
              <a:buNone/>
            </a:pPr>
            <a:r>
              <a:rPr lang="ru-RU" altLang="ru-RU" sz="24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Неоформленный игровой материал: </a:t>
            </a:r>
            <a:r>
              <a:rPr lang="ru-RU" alt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брусочки, палочки, стаканчики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87206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:\Березинская Проект (Моя мама лучшая на свете)\д.и СУП  компот\1.jpg"/>
          <p:cNvPicPr>
            <a:picLocks noGrp="1" noChangeAspect="1" noChangeArrowheads="1"/>
          </p:cNvPicPr>
          <p:nvPr>
            <p:ph sz="quarter" idx="1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073" y="1"/>
            <a:ext cx="2762735" cy="2420887"/>
          </a:xfrm>
          <a:prstGeom prst="rect">
            <a:avLst/>
          </a:prstGeom>
          <a:noFill/>
        </p:spPr>
      </p:pic>
      <p:pic>
        <p:nvPicPr>
          <p:cNvPr id="2051" name="Picture 3" descr="G:\Березинская Проект (Моя мама лучшая на свете)\д.и СУП  компот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1"/>
            <a:ext cx="3203848" cy="2204864"/>
          </a:xfrm>
          <a:prstGeom prst="rect">
            <a:avLst/>
          </a:prstGeom>
          <a:noFill/>
        </p:spPr>
      </p:pic>
      <p:pic>
        <p:nvPicPr>
          <p:cNvPr id="2052" name="Picture 4" descr="G:\Березинская Проект (Моя мама лучшая на свете)\д.и СУП  компот\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55776" y="908720"/>
            <a:ext cx="4896544" cy="4077072"/>
          </a:xfrm>
          <a:prstGeom prst="rect">
            <a:avLst/>
          </a:prstGeom>
          <a:noFill/>
        </p:spPr>
      </p:pic>
      <p:pic>
        <p:nvPicPr>
          <p:cNvPr id="2053" name="Picture 5" descr="G:\Березинская Проект (Моя мама лучшая на свете)\jensky-prazdnik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3429000"/>
            <a:ext cx="2592288" cy="27595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834</TotalTime>
  <Words>1449</Words>
  <Application>Microsoft Office PowerPoint</Application>
  <PresentationFormat>Экран (4:3)</PresentationFormat>
  <Paragraphs>156</Paragraphs>
  <Slides>22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Александра</cp:lastModifiedBy>
  <cp:revision>88</cp:revision>
  <dcterms:created xsi:type="dcterms:W3CDTF">2015-11-20T00:15:27Z</dcterms:created>
  <dcterms:modified xsi:type="dcterms:W3CDTF">2017-10-17T09:38:12Z</dcterms:modified>
</cp:coreProperties>
</file>