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64" d="100"/>
          <a:sy n="64" d="100"/>
        </p:scale>
        <p:origin x="155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пт 12.05.17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13" y="0"/>
            <a:ext cx="91110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4143380"/>
            <a:ext cx="4057656" cy="24288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подготовили учащиеся 5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Захарова Вера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Искандиров</a:t>
            </a:r>
            <a:r>
              <a:rPr lang="ru-RU" dirty="0" smtClean="0">
                <a:solidFill>
                  <a:schemeClr val="tx1"/>
                </a:solidFill>
              </a:rPr>
              <a:t> Ренат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Р</a:t>
            </a:r>
            <a:r>
              <a:rPr lang="ru-RU" b="1" dirty="0" smtClean="0">
                <a:solidFill>
                  <a:schemeClr val="tx1"/>
                </a:solidFill>
              </a:rPr>
              <a:t>уководитель: </a:t>
            </a:r>
            <a:r>
              <a:rPr lang="ru-RU" dirty="0" smtClean="0">
                <a:solidFill>
                  <a:schemeClr val="tx1"/>
                </a:solidFill>
              </a:rPr>
              <a:t>учитель математики Жумашева А.А.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214290"/>
            <a:ext cx="571500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 локтей до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ладоней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метрической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системе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8434" name="Picture 2" descr="http://www.ederevnina.ru/wp-content/uploads/2016/05/lP1H7pRQXgo-768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14752" cy="3714752"/>
          </a:xfrm>
          <a:prstGeom prst="rect">
            <a:avLst/>
          </a:prstGeom>
          <a:noFill/>
        </p:spPr>
      </p:pic>
      <p:pic>
        <p:nvPicPr>
          <p:cNvPr id="18436" name="Picture 4" descr="http://badumka.ru/images/281743_risunok-uchitelu-matemati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610086"/>
            <a:ext cx="3566963" cy="3247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4774"/>
            <a:ext cx="9143999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Пядь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Пядь </a:t>
            </a:r>
            <a:r>
              <a:rPr lang="ru-RU" dirty="0" smtClean="0"/>
              <a:t>­ одна из самых </a:t>
            </a:r>
            <a:br>
              <a:rPr lang="ru-RU" dirty="0" smtClean="0"/>
            </a:br>
            <a:r>
              <a:rPr lang="ru-RU" dirty="0" smtClean="0"/>
              <a:t>старинных мер длины. Название </a:t>
            </a:r>
            <a:br>
              <a:rPr lang="ru-RU" dirty="0" smtClean="0"/>
            </a:br>
            <a:r>
              <a:rPr lang="ru-RU" dirty="0" smtClean="0"/>
              <a:t>происходит от слова «пядь» </a:t>
            </a:r>
            <a:br>
              <a:rPr lang="ru-RU" dirty="0" smtClean="0"/>
            </a:br>
            <a:r>
              <a:rPr lang="ru-RU" dirty="0" smtClean="0"/>
              <a:t>буквально означающего ­ «кисть </a:t>
            </a:r>
            <a:br>
              <a:rPr lang="ru-RU" dirty="0" smtClean="0"/>
            </a:br>
            <a:r>
              <a:rPr lang="ru-RU" dirty="0" smtClean="0"/>
              <a:t>руки». </a:t>
            </a:r>
            <a:br>
              <a:rPr lang="ru-RU" dirty="0" smtClean="0"/>
            </a:br>
            <a:r>
              <a:rPr lang="ru-RU" dirty="0" smtClean="0"/>
              <a:t>Различают пядь малую </a:t>
            </a:r>
            <a:br>
              <a:rPr lang="ru-RU" dirty="0" smtClean="0"/>
            </a:br>
            <a:r>
              <a:rPr lang="ru-RU" dirty="0" smtClean="0"/>
              <a:t>пядь малую – это </a:t>
            </a:r>
            <a:br>
              <a:rPr lang="ru-RU" dirty="0" smtClean="0"/>
            </a:br>
            <a:r>
              <a:rPr lang="ru-RU" dirty="0" smtClean="0"/>
              <a:t>расстояние между концами </a:t>
            </a:r>
            <a:br>
              <a:rPr lang="ru-RU" dirty="0" smtClean="0"/>
            </a:br>
            <a:r>
              <a:rPr lang="ru-RU" dirty="0" smtClean="0"/>
              <a:t>вытянутых большого и </a:t>
            </a:r>
            <a:br>
              <a:rPr lang="ru-RU" dirty="0" smtClean="0"/>
            </a:br>
            <a:r>
              <a:rPr lang="ru-RU" dirty="0" smtClean="0"/>
              <a:t>указательного пальцев   что </a:t>
            </a:r>
            <a:br>
              <a:rPr lang="ru-RU" dirty="0" smtClean="0"/>
            </a:br>
            <a:r>
              <a:rPr lang="ru-RU" dirty="0" smtClean="0"/>
              <a:t>составляет около 18 см. </a:t>
            </a:r>
            <a:br>
              <a:rPr lang="ru-RU" dirty="0" smtClean="0"/>
            </a:br>
            <a:r>
              <a:rPr lang="ru-RU" dirty="0" smtClean="0"/>
              <a:t>                Так же есть и пядь великая </a:t>
            </a:r>
            <a:br>
              <a:rPr lang="ru-RU" dirty="0" smtClean="0"/>
            </a:br>
            <a:r>
              <a:rPr lang="ru-RU" dirty="0" smtClean="0"/>
              <a:t>пядь великая – </a:t>
            </a:r>
            <a:br>
              <a:rPr lang="ru-RU" dirty="0" smtClean="0"/>
            </a:br>
            <a:r>
              <a:rPr lang="ru-RU" dirty="0" smtClean="0"/>
              <a:t>это расстояние от конца </a:t>
            </a:r>
            <a:br>
              <a:rPr lang="ru-RU" dirty="0" smtClean="0"/>
            </a:br>
            <a:r>
              <a:rPr lang="ru-RU" dirty="0" smtClean="0"/>
              <a:t>вытянутого мизинца до конца </a:t>
            </a:r>
            <a:br>
              <a:rPr lang="ru-RU" dirty="0" smtClean="0"/>
            </a:br>
            <a:r>
              <a:rPr lang="ru-RU" dirty="0" smtClean="0"/>
              <a:t>большого пальца, 22 ­ 23 см.</a:t>
            </a:r>
            <a:endParaRPr lang="ru-RU" dirty="0"/>
          </a:p>
        </p:txBody>
      </p:sp>
      <p:pic>
        <p:nvPicPr>
          <p:cNvPr id="9218" name="Picture 2" descr="http://s3.amazonaws.com/s3.timetoast.com/public/uploads/photos/9438655/9321.jpg?14852731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2575" y="1357298"/>
            <a:ext cx="37814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4774"/>
            <a:ext cx="9143999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Единицы длины в литературных </a:t>
            </a:r>
            <a:br>
              <a:rPr lang="ru-RU" b="1" dirty="0" smtClean="0"/>
            </a:br>
            <a:r>
              <a:rPr lang="ru-RU" b="1" dirty="0" smtClean="0"/>
              <a:t>произведениях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76"/>
            <a:ext cx="5643570" cy="3000379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Очень часто, читая литературные произведения, мы встречаем старинные меры </a:t>
            </a:r>
            <a:br>
              <a:rPr lang="ru-RU" dirty="0" smtClean="0"/>
            </a:br>
            <a:r>
              <a:rPr lang="ru-RU" dirty="0" smtClean="0"/>
              <a:t>измерения величин не всегда представляем,   что они означают. Например, это всем </a:t>
            </a:r>
            <a:br>
              <a:rPr lang="ru-RU" dirty="0" smtClean="0"/>
            </a:br>
            <a:r>
              <a:rPr lang="ru-RU" dirty="0" smtClean="0"/>
              <a:t>известные сказки: «Дюймовочка»,                               «Конек Горбунок»,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«Алиса в зазеркалье», «Спящая красавица», </a:t>
            </a:r>
          </a:p>
          <a:p>
            <a:pPr algn="ctr">
              <a:buNone/>
            </a:pPr>
            <a:r>
              <a:rPr lang="ru-RU" dirty="0" smtClean="0"/>
              <a:t>«Маленький Мук», и  в стихотворениях А.С.Пушкина, К.И.Чуковского и </a:t>
            </a:r>
            <a:br>
              <a:rPr lang="ru-RU" dirty="0" smtClean="0"/>
            </a:br>
            <a:r>
              <a:rPr lang="ru-RU" dirty="0" smtClean="0"/>
              <a:t>многих других произведениях.</a:t>
            </a:r>
            <a:br>
              <a:rPr lang="ru-RU" dirty="0" smtClean="0"/>
            </a:br>
            <a:r>
              <a:rPr lang="ru-RU" dirty="0" smtClean="0"/>
              <a:t>      </a:t>
            </a:r>
            <a:endParaRPr lang="ru-RU" dirty="0"/>
          </a:p>
        </p:txBody>
      </p:sp>
      <p:pic>
        <p:nvPicPr>
          <p:cNvPr id="8196" name="Picture 4" descr="http://funkyimg.com/u2/1699/508/3639110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7" y="1143000"/>
            <a:ext cx="3428991" cy="2571752"/>
          </a:xfrm>
          <a:prstGeom prst="rect">
            <a:avLst/>
          </a:prstGeom>
          <a:noFill/>
        </p:spPr>
      </p:pic>
      <p:pic>
        <p:nvPicPr>
          <p:cNvPr id="8198" name="Picture 6" descr="http://skazkistihi.ru/d/513914/d/dyuymovochka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1438" y="3857628"/>
            <a:ext cx="3929058" cy="30251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0430" y="3714752"/>
            <a:ext cx="564357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1600" dirty="0" smtClean="0"/>
              <a:t>«Да еще рожу конька     </a:t>
            </a:r>
            <a:br>
              <a:rPr lang="ru-RU" sz="1600" dirty="0" smtClean="0"/>
            </a:br>
            <a:r>
              <a:rPr lang="ru-RU" sz="1600" dirty="0" smtClean="0"/>
              <a:t>        Ростом только 3 вершка,</a:t>
            </a:r>
            <a:br>
              <a:rPr lang="ru-RU" sz="1600" dirty="0" smtClean="0"/>
            </a:br>
            <a:r>
              <a:rPr lang="ru-RU" sz="1600" dirty="0" smtClean="0"/>
              <a:t>        На спине с двумя горбам</a:t>
            </a:r>
            <a:br>
              <a:rPr lang="ru-RU" sz="1600" dirty="0" smtClean="0"/>
            </a:br>
            <a:r>
              <a:rPr lang="ru-RU" sz="1600" dirty="0" smtClean="0"/>
              <a:t>        Да аршинными ушами». </a:t>
            </a:r>
            <a:br>
              <a:rPr lang="ru-RU" sz="1600" dirty="0" smtClean="0"/>
            </a:br>
            <a:r>
              <a:rPr lang="ru-RU" sz="1600" dirty="0" smtClean="0"/>
              <a:t>               (Рост конька составляет 13,4 см, а уши ­72см.)</a:t>
            </a:r>
            <a:br>
              <a:rPr lang="ru-RU" sz="1600" dirty="0" smtClean="0"/>
            </a:br>
            <a:r>
              <a:rPr lang="ru-RU" sz="1600" dirty="0" smtClean="0"/>
              <a:t>  </a:t>
            </a:r>
            <a:br>
              <a:rPr lang="ru-RU" sz="1600" dirty="0" smtClean="0"/>
            </a:br>
            <a:r>
              <a:rPr lang="ru-RU" sz="1600" dirty="0" smtClean="0"/>
              <a:t>«Это был, в самом деле, большой  тюльпан, </a:t>
            </a:r>
            <a:br>
              <a:rPr lang="ru-RU" sz="1600" dirty="0" smtClean="0"/>
            </a:br>
            <a:r>
              <a:rPr lang="ru-RU" sz="1600" dirty="0" smtClean="0"/>
              <a:t>но в чашечке его сидела живая девочка. </a:t>
            </a:r>
            <a:br>
              <a:rPr lang="ru-RU" sz="1600" dirty="0" smtClean="0"/>
            </a:br>
            <a:r>
              <a:rPr lang="ru-RU" sz="1600" dirty="0" smtClean="0"/>
              <a:t>Она была маленькая  - маленькая, всего в дюйм ростом. </a:t>
            </a:r>
            <a:br>
              <a:rPr lang="ru-RU" sz="1600" dirty="0" smtClean="0"/>
            </a:br>
            <a:r>
              <a:rPr lang="ru-RU" sz="1600" dirty="0" smtClean="0"/>
              <a:t>Потому её так и прозвали Дюймовочка». </a:t>
            </a:r>
            <a:br>
              <a:rPr lang="ru-RU" sz="1600" dirty="0" smtClean="0"/>
            </a:br>
            <a:r>
              <a:rPr lang="ru-RU" sz="1600" dirty="0" smtClean="0"/>
              <a:t>   (Рост Дюймовочки составил 2,54 см)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8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Старинные меры в задачах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929718" cy="42576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  </a:t>
            </a:r>
            <a:r>
              <a:rPr lang="ru-RU" sz="3100" dirty="0" smtClean="0"/>
              <a:t>   Собака  усмотрела зайца в 150 саженях  от себя. Заяц пробегает за  2  минуты 500 саженей, а собака - за 5 минут 1300 саженей. За какое время собака догонит зайца?</a:t>
            </a:r>
            <a:br>
              <a:rPr lang="ru-RU" sz="3100" dirty="0" smtClean="0"/>
            </a:br>
            <a:r>
              <a:rPr lang="ru-RU" sz="3100" dirty="0" smtClean="0"/>
              <a:t>Решение:</a:t>
            </a:r>
            <a:br>
              <a:rPr lang="ru-RU" sz="3100" dirty="0" smtClean="0"/>
            </a:br>
            <a:r>
              <a:rPr lang="ru-RU" sz="3100" dirty="0" smtClean="0"/>
              <a:t>1) 1000:2=500 (м) ­ заяц пробегает за 1 минуту.</a:t>
            </a:r>
            <a:br>
              <a:rPr lang="ru-RU" sz="3100" dirty="0" smtClean="0"/>
            </a:br>
            <a:r>
              <a:rPr lang="ru-RU" sz="3100" dirty="0" smtClean="0"/>
              <a:t>2) 2600:5=520 (м) ­ собака пробегает за 1 минуту.</a:t>
            </a:r>
            <a:br>
              <a:rPr lang="ru-RU" sz="3100" dirty="0" smtClean="0"/>
            </a:br>
            <a:r>
              <a:rPr lang="ru-RU" sz="3100" dirty="0" smtClean="0"/>
              <a:t>3) 520­500=20 (м) ­ собака пробегает за 1 минуту больше, чем заяц.</a:t>
            </a:r>
            <a:br>
              <a:rPr lang="ru-RU" sz="3100" dirty="0" smtClean="0"/>
            </a:br>
            <a:r>
              <a:rPr lang="ru-RU" sz="3100" dirty="0" smtClean="0"/>
              <a:t>4) 300:20=15 (мин.) – за это время собака догонит зайца.</a:t>
            </a:r>
            <a:br>
              <a:rPr lang="ru-RU" sz="3100" dirty="0" smtClean="0"/>
            </a:br>
            <a:r>
              <a:rPr lang="ru-RU" sz="3100" dirty="0" smtClean="0"/>
              <a:t>Ответ: собака догонит зайца </a:t>
            </a:r>
          </a:p>
          <a:p>
            <a:pPr>
              <a:buNone/>
            </a:pPr>
            <a:r>
              <a:rPr lang="ru-RU" sz="3100" dirty="0" smtClean="0"/>
              <a:t>      за 15 минут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static3.depositphotos.com/1000519/118/v/950/depositphotos_1185352-Little-gi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22621"/>
            <a:ext cx="3875387" cy="2960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8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 для самостоятельного </a:t>
            </a:r>
            <a:br>
              <a:rPr lang="ru-RU" b="1" dirty="0" smtClean="0"/>
            </a:br>
            <a:r>
              <a:rPr lang="ru-RU" b="1" dirty="0" smtClean="0"/>
              <a:t>решения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   Идёт один человек в другой город и </a:t>
            </a:r>
            <a:br>
              <a:rPr lang="ru-RU" dirty="0" smtClean="0"/>
            </a:br>
            <a:r>
              <a:rPr lang="ru-RU" dirty="0" smtClean="0"/>
              <a:t>проходит в день по 40 вёрст, а из другого </a:t>
            </a:r>
            <a:br>
              <a:rPr lang="ru-RU" dirty="0" smtClean="0"/>
            </a:br>
            <a:r>
              <a:rPr lang="ru-RU" dirty="0" smtClean="0"/>
              <a:t>города ему  на встречу идёт человек и </a:t>
            </a:r>
            <a:br>
              <a:rPr lang="ru-RU" dirty="0" smtClean="0"/>
            </a:br>
            <a:r>
              <a:rPr lang="ru-RU" dirty="0" smtClean="0"/>
              <a:t>проходит по 30 вёрст в день. Расстояние </a:t>
            </a:r>
            <a:br>
              <a:rPr lang="ru-RU" dirty="0" smtClean="0"/>
            </a:br>
            <a:r>
              <a:rPr lang="ru-RU" dirty="0" smtClean="0"/>
              <a:t>между городами 700 вёрст. Через сколько дней </a:t>
            </a:r>
            <a:br>
              <a:rPr lang="ru-RU" dirty="0" smtClean="0"/>
            </a:br>
            <a:r>
              <a:rPr lang="ru-RU" dirty="0" smtClean="0"/>
              <a:t>путники встретятся? Выразить расстояние </a:t>
            </a:r>
            <a:br>
              <a:rPr lang="ru-RU" dirty="0" smtClean="0"/>
            </a:br>
            <a:r>
              <a:rPr lang="ru-RU" dirty="0" smtClean="0"/>
              <a:t>между городами в км.</a:t>
            </a:r>
          </a:p>
          <a:p>
            <a:pPr>
              <a:buNone/>
            </a:pPr>
            <a:r>
              <a:rPr lang="ru-RU" dirty="0" smtClean="0"/>
              <a:t>2. Кольцо баскетбольной корзины </a:t>
            </a:r>
            <a:br>
              <a:rPr lang="ru-RU" dirty="0" smtClean="0"/>
            </a:br>
            <a:r>
              <a:rPr lang="ru-RU" dirty="0" smtClean="0"/>
              <a:t>расположено на высоте 10 футов. Найдите эту </a:t>
            </a:r>
            <a:br>
              <a:rPr lang="ru-RU" dirty="0" smtClean="0"/>
            </a:br>
            <a:r>
              <a:rPr lang="ru-RU" dirty="0" smtClean="0"/>
              <a:t>высоту в метрах, сантиметрах и миллиметрах.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Старинные меры в пословицах и </a:t>
            </a:r>
            <a:br>
              <a:rPr lang="ru-RU" b="1" dirty="0" smtClean="0"/>
            </a:br>
            <a:r>
              <a:rPr lang="ru-RU" b="1" dirty="0" smtClean="0"/>
              <a:t>поговорках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501122" cy="5286388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6000" dirty="0" smtClean="0"/>
              <a:t>На версту отстанешь - на десять догоняешь .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От горшка два вершка, а уже указчик.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Не уступить ни пяди.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Сам с ноготок, а борода с локоток.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Каждый купец на свой аршин меряет . 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Ходит, словно аршин проглотил.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На аршин борода, да ума на пядь. 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Косая сажень в плечах.</a:t>
            </a:r>
          </a:p>
          <a:p>
            <a:pPr>
              <a:lnSpc>
                <a:spcPct val="120000"/>
              </a:lnSpc>
            </a:pPr>
            <a:r>
              <a:rPr lang="ru-RU" sz="6000" dirty="0" smtClean="0"/>
              <a:t>На три аршина в землю видит.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Современные единицы </a:t>
            </a:r>
            <a:br>
              <a:rPr lang="ru-RU" b="1" dirty="0" smtClean="0"/>
            </a:br>
            <a:r>
              <a:rPr lang="ru-RU" b="1" dirty="0" smtClean="0"/>
              <a:t>измерения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6072198" cy="321471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300" b="1" dirty="0" smtClean="0"/>
              <a:t>           Метр</a:t>
            </a:r>
            <a:r>
              <a:rPr lang="ru-RU" sz="4300" dirty="0" smtClean="0"/>
              <a:t> ­ основная единица метрической системы. </a:t>
            </a:r>
            <a:br>
              <a:rPr lang="ru-RU" sz="4300" dirty="0" smtClean="0"/>
            </a:br>
            <a:r>
              <a:rPr lang="ru-RU" sz="4300" dirty="0" smtClean="0"/>
              <a:t>Метрическая система была принята во Франции, в </a:t>
            </a:r>
            <a:br>
              <a:rPr lang="ru-RU" sz="4300" dirty="0" smtClean="0"/>
            </a:br>
            <a:r>
              <a:rPr lang="ru-RU" sz="4300" dirty="0" smtClean="0"/>
              <a:t>конце 18 века. Тогда метр определили как одну </a:t>
            </a:r>
            <a:br>
              <a:rPr lang="ru-RU" sz="4300" dirty="0" smtClean="0"/>
            </a:br>
            <a:r>
              <a:rPr lang="ru-RU" sz="4300" dirty="0" smtClean="0"/>
              <a:t>десятимиллионную долю участка земного меридиана от </a:t>
            </a:r>
            <a:br>
              <a:rPr lang="ru-RU" sz="4300" dirty="0" smtClean="0"/>
            </a:br>
            <a:r>
              <a:rPr lang="ru-RU" sz="4300" dirty="0" smtClean="0"/>
              <a:t>Северного полюса до экватора. Метрическая система </a:t>
            </a:r>
            <a:br>
              <a:rPr lang="ru-RU" sz="4300" dirty="0" smtClean="0"/>
            </a:br>
            <a:r>
              <a:rPr lang="ru-RU" sz="4300" dirty="0" smtClean="0"/>
              <a:t>постепенно вытеснила местные и национальные </a:t>
            </a:r>
            <a:br>
              <a:rPr lang="ru-RU" sz="4300" dirty="0" smtClean="0"/>
            </a:br>
            <a:r>
              <a:rPr lang="ru-RU" sz="4300" dirty="0" smtClean="0"/>
              <a:t>системы в других странах и в 1875 году была </a:t>
            </a:r>
            <a:br>
              <a:rPr lang="ru-RU" sz="4300" dirty="0" smtClean="0"/>
            </a:br>
            <a:r>
              <a:rPr lang="ru-RU" sz="4300" dirty="0" smtClean="0"/>
              <a:t>законодательно признана в 17 странах, в том числе и в </a:t>
            </a:r>
            <a:br>
              <a:rPr lang="ru-RU" sz="4300" dirty="0" smtClean="0"/>
            </a:br>
            <a:r>
              <a:rPr lang="ru-RU" sz="4300" dirty="0" smtClean="0"/>
              <a:t>России. Ученые изготовили эталон (образец) метра в </a:t>
            </a:r>
            <a:br>
              <a:rPr lang="ru-RU" sz="4300" dirty="0" smtClean="0"/>
            </a:br>
            <a:r>
              <a:rPr lang="ru-RU" sz="4300" dirty="0" smtClean="0"/>
              <a:t>виде линейки из платины. Это такой металл. Правда, </a:t>
            </a:r>
            <a:br>
              <a:rPr lang="ru-RU" sz="4300" dirty="0" smtClean="0"/>
            </a:br>
            <a:r>
              <a:rPr lang="ru-RU" sz="4300" dirty="0" smtClean="0"/>
              <a:t>все боялись, что этот эталон потеряется, и на всякий </a:t>
            </a:r>
            <a:br>
              <a:rPr lang="ru-RU" sz="4300" dirty="0" smtClean="0"/>
            </a:br>
            <a:r>
              <a:rPr lang="ru-RU" sz="4300" dirty="0" smtClean="0"/>
              <a:t>случай сделали 31 копию метра и раздали их разным</a:t>
            </a:r>
            <a:br>
              <a:rPr lang="ru-RU" sz="4300" dirty="0" smtClean="0"/>
            </a:br>
            <a:r>
              <a:rPr lang="ru-RU" sz="4300" dirty="0" smtClean="0"/>
              <a:t>странам. России ­ достались две копии: N 11 и N 28.</a:t>
            </a:r>
            <a:r>
              <a:rPr lang="ru-RU" sz="38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   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prosdo.ru/ouazoc/%D0%A6%D0%B5%D0%BB%D1%8C+%D1%80%D0%B0%D0%B1%D0%BE%D1%82%D1%8B+%D0%9E%D0%B7%D0%BD%D0%B0%D0%BA%D0%BE%D0%BC%D0%BB%D0%B5%D0%BD%D0%B8%D0%B5+%D1%81+%D1%86%D0%B8%D1%84%D1%80%D0%BE%D0%B2%D1%8B%D0%BC%D0%B8+%D1%81%D0%BF%D0%BE%D1%81%D0%BE%D0%B1%D0%B0%D0%BC%D0%B8+%D0%BE%D0%B1%D1%80%D0%B0%D0%B1%D0%BE%D1%82%D0%BA%D0%B8+%D1%84%D0%BE%D1%82%D0%BE%D0%B3%D1%80%D0%B0%D1%84%D0%B8%D0%B9+%D1%81+%D1%86%D0%B5%D0%BB%D1%8C%D1%8E+%D0%B8%D0%B7%D0%BC%D0%B5%D1%80%D0%B5%D0%BD%D0%B8%D1%8F+%D1%80%D0%B0%D1%81%D1%81%D1%82%D0%BE%D1%8F%D0%BD%D0%B8%D0%B9.+%D0%A2%D0%B5%D0%BE%D1%80%D0%B5%D1%82%D0%B8%D1%87%D0%B5%D1%81%D0%BA%D0%B8%D0%B5+%D0%BE%D1%81%D0%BD%D0%BE%D0%B2%D1%8B+%D1%80%D0%B0%D0%B1%D0%BE%D1%82%D1%8Bc/9018348_html_m6ec3cd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406709"/>
            <a:ext cx="3857652" cy="24512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3438" y="4226510"/>
            <a:ext cx="521497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В нашей стране 14 сентября 1918 года </a:t>
            </a:r>
            <a:br>
              <a:rPr lang="ru-RU" sz="1500" dirty="0" smtClean="0"/>
            </a:br>
            <a:r>
              <a:rPr lang="ru-RU" sz="1500" dirty="0" smtClean="0"/>
              <a:t>Советом народных комиссаров под </a:t>
            </a:r>
            <a:br>
              <a:rPr lang="ru-RU" sz="1500" dirty="0" smtClean="0"/>
            </a:br>
            <a:r>
              <a:rPr lang="ru-RU" sz="1500" dirty="0" smtClean="0"/>
              <a:t>председательством В.И. Ленина было </a:t>
            </a:r>
            <a:br>
              <a:rPr lang="ru-RU" sz="1500" dirty="0" smtClean="0"/>
            </a:br>
            <a:r>
              <a:rPr lang="ru-RU" sz="1500" dirty="0" smtClean="0"/>
              <a:t>издано постановление, в котором </a:t>
            </a:r>
            <a:br>
              <a:rPr lang="ru-RU" sz="1500" dirty="0" smtClean="0"/>
            </a:br>
            <a:r>
              <a:rPr lang="ru-RU" sz="1500" dirty="0" smtClean="0"/>
              <a:t>предлагалось: «Положить в основу всех </a:t>
            </a:r>
            <a:br>
              <a:rPr lang="ru-RU" sz="1500" dirty="0" smtClean="0"/>
            </a:br>
            <a:r>
              <a:rPr lang="ru-RU" sz="1500" dirty="0" smtClean="0"/>
              <a:t>измерений международную метрическую </a:t>
            </a:r>
            <a:br>
              <a:rPr lang="ru-RU" sz="1500" dirty="0" smtClean="0"/>
            </a:br>
            <a:r>
              <a:rPr lang="ru-RU" sz="1500" dirty="0" smtClean="0"/>
              <a:t>систему мер и весов с десятичными </a:t>
            </a:r>
            <a:br>
              <a:rPr lang="ru-RU" sz="1500" dirty="0" smtClean="0"/>
            </a:br>
            <a:r>
              <a:rPr lang="ru-RU" sz="1500" dirty="0" smtClean="0"/>
              <a:t>производными и подразделениями». </a:t>
            </a:r>
            <a:br>
              <a:rPr lang="ru-RU" sz="1500" dirty="0" smtClean="0"/>
            </a:br>
            <a:r>
              <a:rPr lang="ru-RU" sz="1500" dirty="0" smtClean="0"/>
              <a:t>Принять за основу единицы длины метр, а </a:t>
            </a:r>
            <a:br>
              <a:rPr lang="ru-RU" sz="1500" dirty="0" smtClean="0"/>
            </a:br>
            <a:r>
              <a:rPr lang="ru-RU" sz="1500" dirty="0" smtClean="0"/>
              <a:t>за основу единицы веса (массы) – </a:t>
            </a:r>
            <a:br>
              <a:rPr lang="ru-RU" sz="1500" dirty="0" smtClean="0"/>
            </a:br>
            <a:r>
              <a:rPr lang="ru-RU" sz="1500" dirty="0" smtClean="0"/>
              <a:t>килограмм.</a:t>
            </a:r>
            <a:endParaRPr lang="ru-RU" sz="1500" dirty="0"/>
          </a:p>
        </p:txBody>
      </p:sp>
      <p:pic>
        <p:nvPicPr>
          <p:cNvPr id="4100" name="Picture 4" descr="http://img3.proshkolu.ru/content/media/pic/profile/2000000/1220000/1219798-ba820024ac4a351b3625cad44b6244fc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0"/>
            <a:ext cx="1524000" cy="1143001"/>
          </a:xfrm>
          <a:prstGeom prst="rect">
            <a:avLst/>
          </a:prstGeom>
          <a:noFill/>
        </p:spPr>
      </p:pic>
      <p:pic>
        <p:nvPicPr>
          <p:cNvPr id="4102" name="Picture 6" descr="http://ic.pics.livejournal.com/taskandsolution/18281981/13699/13699_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1195" y="1428736"/>
            <a:ext cx="3372805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600" dirty="0" smtClean="0"/>
              <a:t> </a:t>
            </a:r>
            <a:r>
              <a:rPr lang="ru-RU" sz="2400" dirty="0" smtClean="0"/>
              <a:t>Мы познакомились с текстами старинных математических </a:t>
            </a:r>
            <a:br>
              <a:rPr lang="ru-RU" sz="2400" dirty="0" smtClean="0"/>
            </a:br>
            <a:r>
              <a:rPr lang="ru-RU" sz="2400" dirty="0" smtClean="0"/>
              <a:t>задач из «Арифметики» Магницкого .        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Узнали старые меры длины (пядь, локоть, верста, </a:t>
            </a:r>
            <a:br>
              <a:rPr lang="ru-RU" sz="2400" dirty="0" smtClean="0"/>
            </a:br>
            <a:r>
              <a:rPr lang="ru-RU" sz="2400" dirty="0" smtClean="0"/>
              <a:t>сажень, аршин), их соответствие современным мерам.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Рассмотрели литературные произведения, в котором </a:t>
            </a:r>
            <a:br>
              <a:rPr lang="ru-RU" sz="2400" dirty="0" smtClean="0"/>
            </a:br>
            <a:r>
              <a:rPr lang="ru-RU" sz="2400" dirty="0" smtClean="0"/>
              <a:t>встречаются старинные единицы измерения, и</a:t>
            </a:r>
            <a:r>
              <a:rPr lang="ru-RU" sz="2400" smtClean="0"/>
              <a:t> убедились</a:t>
            </a:r>
            <a:r>
              <a:rPr lang="ru-RU" sz="2400" dirty="0" smtClean="0"/>
              <a:t>, </a:t>
            </a:r>
            <a:br>
              <a:rPr lang="ru-RU" sz="2400" dirty="0" smtClean="0"/>
            </a:br>
            <a:r>
              <a:rPr lang="ru-RU" sz="2400" dirty="0" smtClean="0"/>
              <a:t>что их очень много.</a:t>
            </a:r>
            <a:br>
              <a:rPr lang="ru-RU" sz="2400" dirty="0" smtClean="0"/>
            </a:br>
            <a:r>
              <a:rPr lang="ru-RU" sz="2400" dirty="0" smtClean="0"/>
              <a:t>Мы считаем, что каждому изучающему математику нужно </a:t>
            </a:r>
            <a:br>
              <a:rPr lang="ru-RU" sz="2400" dirty="0" smtClean="0"/>
            </a:br>
            <a:r>
              <a:rPr lang="ru-RU" sz="2400" dirty="0" smtClean="0"/>
              <a:t>познакомиться с решением этих интересных задач, потому </a:t>
            </a:r>
            <a:br>
              <a:rPr lang="ru-RU" sz="2400" dirty="0" smtClean="0"/>
            </a:br>
            <a:r>
              <a:rPr lang="ru-RU" sz="2400" dirty="0" smtClean="0"/>
              <a:t>что знать историю своей страны важно для настоящих и </a:t>
            </a:r>
            <a:br>
              <a:rPr lang="ru-RU" sz="2400" dirty="0" smtClean="0"/>
            </a:br>
            <a:r>
              <a:rPr lang="ru-RU" sz="2400" dirty="0" smtClean="0"/>
              <a:t>будущих поколений нашей Родины ­ России.</a:t>
            </a:r>
            <a:endParaRPr lang="ru-RU" sz="2400" dirty="0"/>
          </a:p>
        </p:txBody>
      </p:sp>
      <p:pic>
        <p:nvPicPr>
          <p:cNvPr id="3074" name="Picture 2" descr="http://vladivostok.buyreklama.com/vladivostok/photos/12493134/13624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589653"/>
            <a:ext cx="2714612" cy="2268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8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b="1" dirty="0" smtClean="0"/>
              <a:t>Используемая литература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715016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500" dirty="0" smtClean="0"/>
              <a:t>       1.  Математика. Предметная неделя в школе(методика проведения и сценарии </a:t>
            </a:r>
            <a:r>
              <a:rPr lang="ru-RU" sz="4500" dirty="0" err="1" smtClean="0"/>
              <a:t>конкурсов,викторин</a:t>
            </a:r>
            <a:r>
              <a:rPr lang="ru-RU" sz="4500" dirty="0" smtClean="0"/>
              <a:t> </a:t>
            </a:r>
            <a:br>
              <a:rPr lang="ru-RU" sz="4500" dirty="0" smtClean="0"/>
            </a:br>
            <a:r>
              <a:rPr lang="ru-RU" sz="4500" dirty="0" smtClean="0"/>
              <a:t>и т. д.)/</a:t>
            </a:r>
            <a:r>
              <a:rPr lang="ru-RU" sz="4500" dirty="0" err="1" smtClean="0"/>
              <a:t>авт.­сост.Г.И.Григорьева</a:t>
            </a:r>
            <a:r>
              <a:rPr lang="ru-RU" sz="4500" dirty="0" smtClean="0"/>
              <a:t>. – М.: Глобус,2008. – 198 с. – (учение с увлечением).</a:t>
            </a:r>
            <a:br>
              <a:rPr lang="ru-RU" sz="4500" dirty="0" smtClean="0"/>
            </a:br>
            <a:r>
              <a:rPr lang="ru-RU" sz="4500" dirty="0" smtClean="0"/>
              <a:t>2. Витаутас Петкявичус. «Аршин, сын Вершка». </a:t>
            </a:r>
            <a:r>
              <a:rPr lang="ru-RU" sz="4500" dirty="0" err="1" smtClean="0"/>
              <a:t>Повести­сказки</a:t>
            </a:r>
            <a:r>
              <a:rPr lang="ru-RU" sz="4500" dirty="0" smtClean="0"/>
              <a:t>, перевод с литовского; изд. </a:t>
            </a:r>
            <a:br>
              <a:rPr lang="ru-RU" sz="4500" dirty="0" smtClean="0"/>
            </a:br>
            <a:r>
              <a:rPr lang="ru-RU" sz="4500" dirty="0" smtClean="0"/>
              <a:t>«Детская литература», Москва 1971. – 226с.</a:t>
            </a:r>
            <a:br>
              <a:rPr lang="ru-RU" sz="4500" dirty="0" smtClean="0"/>
            </a:br>
            <a:r>
              <a:rPr lang="ru-RU" sz="4500" dirty="0" smtClean="0"/>
              <a:t>3.     Занимательная математика в рассказах для детей/</a:t>
            </a:r>
            <a:r>
              <a:rPr lang="ru-RU" sz="4500" dirty="0" err="1" smtClean="0"/>
              <a:t>авт.­сост.А.П.Савин</a:t>
            </a:r>
            <a:r>
              <a:rPr lang="ru-RU" sz="4500" dirty="0" smtClean="0"/>
              <a:t>, </a:t>
            </a:r>
            <a:r>
              <a:rPr lang="ru-RU" sz="4500" dirty="0" err="1" smtClean="0"/>
              <a:t>В.В.Станцо</a:t>
            </a:r>
            <a:r>
              <a:rPr lang="ru-RU" sz="4500" dirty="0" smtClean="0"/>
              <a:t>, А.Ю. </a:t>
            </a:r>
            <a:br>
              <a:rPr lang="ru-RU" sz="4500" dirty="0" smtClean="0"/>
            </a:br>
            <a:r>
              <a:rPr lang="ru-RU" sz="4500" dirty="0" smtClean="0"/>
              <a:t>Котова; </a:t>
            </a:r>
            <a:r>
              <a:rPr lang="ru-RU" sz="4500" dirty="0" err="1" smtClean="0"/>
              <a:t>худож</a:t>
            </a:r>
            <a:r>
              <a:rPr lang="ru-RU" sz="4500" dirty="0" smtClean="0"/>
              <a:t>. </a:t>
            </a:r>
            <a:r>
              <a:rPr lang="ru-RU" sz="4500" dirty="0" err="1" smtClean="0"/>
              <a:t>А.Е.Шабельник</a:t>
            </a:r>
            <a:r>
              <a:rPr lang="ru-RU" sz="4500" dirty="0" smtClean="0"/>
              <a:t>, А.О. Хоменко. – М.АСТ: Астрель,2011. – 382, [2] </a:t>
            </a:r>
            <a:r>
              <a:rPr lang="ru-RU" sz="4500" dirty="0" err="1" smtClean="0"/>
              <a:t>с.:ил</a:t>
            </a:r>
            <a:r>
              <a:rPr lang="ru-RU" sz="4500" dirty="0" smtClean="0"/>
              <a:t>. – </a:t>
            </a:r>
            <a:br>
              <a:rPr lang="ru-RU" sz="4500" dirty="0" smtClean="0"/>
            </a:br>
            <a:r>
              <a:rPr lang="ru-RU" sz="4500" dirty="0" smtClean="0"/>
              <a:t>(Внеклассное чтение).</a:t>
            </a:r>
            <a:br>
              <a:rPr lang="ru-RU" sz="4500" dirty="0" smtClean="0"/>
            </a:br>
            <a:r>
              <a:rPr lang="ru-RU" sz="4500" dirty="0" smtClean="0"/>
              <a:t>4.  А.С.Пушкин. Сочинения. В трех томах (том 1). Стихотворения; Сказки; Руслан и Людмила: </a:t>
            </a:r>
            <a:br>
              <a:rPr lang="ru-RU" sz="4500" dirty="0" smtClean="0"/>
            </a:br>
            <a:r>
              <a:rPr lang="ru-RU" sz="4500" dirty="0" smtClean="0"/>
              <a:t>поэма. –  Москва :«Художественная литература», ­ 1985. – 735</a:t>
            </a:r>
            <a:br>
              <a:rPr lang="ru-RU" sz="4500" dirty="0" smtClean="0"/>
            </a:br>
            <a:r>
              <a:rPr lang="ru-RU" sz="4500" dirty="0" smtClean="0"/>
              <a:t>5. Свифт Джонатан. Приключения Гулливера. Изд. Азбука­классика,2009. – 64 с.</a:t>
            </a:r>
            <a:br>
              <a:rPr lang="ru-RU" sz="4500" dirty="0" smtClean="0"/>
            </a:br>
            <a:r>
              <a:rPr lang="ru-RU" sz="4500" dirty="0" smtClean="0"/>
              <a:t>6.  Иванов М.И. Русские счёты и их использование в школе. М., 1953.</a:t>
            </a:r>
            <a:br>
              <a:rPr lang="ru-RU" sz="4500" dirty="0" smtClean="0"/>
            </a:br>
            <a:r>
              <a:rPr lang="ru-RU" sz="4500" dirty="0" smtClean="0"/>
              <a:t>7  .</a:t>
            </a:r>
            <a:r>
              <a:rPr lang="ru-RU" sz="4500" dirty="0" err="1" smtClean="0"/>
              <a:t>Олехник</a:t>
            </a:r>
            <a:r>
              <a:rPr lang="ru-RU" sz="4500" dirty="0" smtClean="0"/>
              <a:t> С.Н., Нестеренко Ю.В., Потапов М.К. Старинные занимательные задачи. М. Наука. 1985 </a:t>
            </a:r>
            <a:br>
              <a:rPr lang="ru-RU" sz="4500" dirty="0" smtClean="0"/>
            </a:br>
            <a:r>
              <a:rPr lang="ru-RU" sz="4500" dirty="0" smtClean="0"/>
              <a:t>8.  Сайт «</a:t>
            </a:r>
            <a:r>
              <a:rPr lang="ru-RU" sz="4500" dirty="0" err="1" smtClean="0"/>
              <a:t>Инфоурок</a:t>
            </a:r>
            <a:r>
              <a:rPr lang="ru-RU" sz="4500" dirty="0" smtClean="0"/>
              <a:t>» </a:t>
            </a:r>
            <a:r>
              <a:rPr lang="en-US" sz="4500" dirty="0" smtClean="0"/>
              <a:t>http://infourok.ru,</a:t>
            </a:r>
            <a:br>
              <a:rPr lang="en-US" sz="4500" dirty="0" smtClean="0"/>
            </a:br>
            <a:r>
              <a:rPr lang="en-US" sz="4500" dirty="0" smtClean="0"/>
              <a:t>9.  </a:t>
            </a:r>
            <a:r>
              <a:rPr lang="ru-RU" sz="4500" dirty="0" smtClean="0"/>
              <a:t>Учебник математики 5 класс А. Г. Мерзляк, В. Б. Полонский и М. С. Якир, </a:t>
            </a:r>
            <a:br>
              <a:rPr lang="ru-RU" sz="4500" dirty="0" smtClean="0"/>
            </a:br>
            <a:r>
              <a:rPr lang="ru-RU" sz="4500" dirty="0" smtClean="0"/>
              <a:t>10.  Сайт «Определим» </a:t>
            </a:r>
            <a:r>
              <a:rPr lang="en-US" sz="4500" dirty="0" smtClean="0"/>
              <a:t>http://dok.opredelim.com</a:t>
            </a:r>
            <a:endParaRPr lang="ru-RU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156"/>
            <a:ext cx="9144000" cy="687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 и задачи 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• Цель работы</a:t>
            </a:r>
            <a:r>
              <a:rPr lang="ru-RU" dirty="0" smtClean="0"/>
              <a:t>: Установление старинных единиц </a:t>
            </a:r>
            <a:br>
              <a:rPr lang="ru-RU" dirty="0" smtClean="0"/>
            </a:br>
            <a:r>
              <a:rPr lang="ru-RU" dirty="0" smtClean="0"/>
              <a:t>измерения, сравнение с новой измерительной системой </a:t>
            </a:r>
            <a:br>
              <a:rPr lang="ru-RU" dirty="0" smtClean="0"/>
            </a:br>
            <a:r>
              <a:rPr lang="ru-RU" dirty="0" smtClean="0"/>
              <a:t>и применение в современном мире.</a:t>
            </a:r>
            <a:br>
              <a:rPr lang="ru-RU" dirty="0" smtClean="0"/>
            </a:br>
            <a:r>
              <a:rPr lang="ru-RU" b="1" dirty="0" smtClean="0"/>
              <a:t>• Задачи работы</a:t>
            </a:r>
            <a:r>
              <a:rPr lang="ru-RU" dirty="0" smtClean="0"/>
              <a:t>: </a:t>
            </a:r>
            <a:br>
              <a:rPr lang="ru-RU" dirty="0" smtClean="0"/>
            </a:br>
            <a:r>
              <a:rPr lang="ru-RU" b="1" dirty="0" smtClean="0"/>
              <a:t>1.</a:t>
            </a:r>
            <a:r>
              <a:rPr lang="ru-RU" dirty="0" smtClean="0"/>
              <a:t>Познакомиться с измерительной системой, которая </a:t>
            </a:r>
            <a:br>
              <a:rPr lang="ru-RU" dirty="0" smtClean="0"/>
            </a:br>
            <a:r>
              <a:rPr lang="ru-RU" dirty="0" smtClean="0"/>
              <a:t>существовала ранее. </a:t>
            </a:r>
            <a:br>
              <a:rPr lang="ru-RU" dirty="0" smtClean="0"/>
            </a:br>
            <a:r>
              <a:rPr lang="ru-RU" b="1" dirty="0" smtClean="0"/>
              <a:t>2.</a:t>
            </a:r>
            <a:r>
              <a:rPr lang="ru-RU" dirty="0" smtClean="0"/>
              <a:t> Установить взаимосвязь между старой измерительной </a:t>
            </a:r>
            <a:br>
              <a:rPr lang="ru-RU" dirty="0" smtClean="0"/>
            </a:br>
            <a:r>
              <a:rPr lang="ru-RU" dirty="0" smtClean="0"/>
              <a:t>системой и новой. </a:t>
            </a:r>
            <a:br>
              <a:rPr lang="ru-RU" dirty="0" smtClean="0"/>
            </a:br>
            <a:r>
              <a:rPr lang="ru-RU" b="1" dirty="0" smtClean="0"/>
              <a:t>3.</a:t>
            </a:r>
            <a:r>
              <a:rPr lang="ru-RU" dirty="0" smtClean="0"/>
              <a:t> Выяснить этимологию слов, обозначающих меры длины. </a:t>
            </a:r>
            <a:br>
              <a:rPr lang="ru-RU" dirty="0" smtClean="0"/>
            </a:br>
            <a:r>
              <a:rPr lang="ru-RU" b="1" dirty="0" smtClean="0"/>
              <a:t>4</a:t>
            </a:r>
            <a:r>
              <a:rPr lang="ru-RU" dirty="0" smtClean="0"/>
              <a:t>. Выявление областей науки техники. Где применяются </a:t>
            </a:r>
            <a:br>
              <a:rPr lang="ru-RU" dirty="0" smtClean="0"/>
            </a:br>
            <a:r>
              <a:rPr lang="ru-RU" dirty="0" smtClean="0"/>
              <a:t>старинные величины. </a:t>
            </a:r>
            <a:br>
              <a:rPr lang="ru-RU" dirty="0" smtClean="0"/>
            </a:br>
            <a:r>
              <a:rPr lang="ru-RU" b="1" dirty="0" smtClean="0"/>
              <a:t>5.</a:t>
            </a:r>
            <a:r>
              <a:rPr lang="ru-RU" dirty="0" smtClean="0"/>
              <a:t> </a:t>
            </a:r>
            <a:r>
              <a:rPr lang="ru-RU" smtClean="0"/>
              <a:t>Познакомить </a:t>
            </a:r>
            <a:r>
              <a:rPr lang="ru-RU" dirty="0" smtClean="0"/>
              <a:t>с результатами</a:t>
            </a:r>
            <a:r>
              <a:rPr lang="ru-RU" smtClean="0"/>
              <a:t> </a:t>
            </a:r>
            <a:r>
              <a:rPr lang="ru-RU" smtClean="0"/>
              <a:t>исследования</a:t>
            </a:r>
            <a:r>
              <a:rPr lang="ru-RU" dirty="0" smtClean="0"/>
              <a:t>, с целью </a:t>
            </a:r>
            <a:r>
              <a:rPr lang="ru-RU" smtClean="0"/>
              <a:t>расширения </a:t>
            </a:r>
            <a:r>
              <a:rPr lang="ru-RU" smtClean="0"/>
              <a:t> </a:t>
            </a:r>
            <a:r>
              <a:rPr lang="ru-RU" dirty="0" smtClean="0"/>
              <a:t>знаний по</a:t>
            </a:r>
            <a:r>
              <a:rPr lang="ru-RU" smtClean="0"/>
              <a:t> </a:t>
            </a:r>
            <a:r>
              <a:rPr lang="ru-RU" smtClean="0"/>
              <a:t>математике </a:t>
            </a:r>
            <a:r>
              <a:rPr lang="ru-RU" dirty="0" smtClean="0"/>
              <a:t>и кругозора в целом.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Введение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5143536"/>
          </a:xfrm>
        </p:spPr>
        <p:txBody>
          <a:bodyPr>
            <a:noAutofit/>
          </a:bodyPr>
          <a:lstStyle/>
          <a:p>
            <a:r>
              <a:rPr lang="ru-RU" sz="2000" dirty="0" smtClean="0"/>
              <a:t> </a:t>
            </a:r>
            <a:r>
              <a:rPr lang="ru-RU" sz="2000" b="1" dirty="0" smtClean="0"/>
              <a:t>Тема исследования:</a:t>
            </a:r>
            <a:r>
              <a:rPr lang="ru-RU" sz="2000" dirty="0" smtClean="0"/>
              <a:t> От локтей до ладоней к метрической системе.</a:t>
            </a:r>
          </a:p>
          <a:p>
            <a:r>
              <a:rPr lang="ru-RU" sz="2000" b="1" dirty="0" smtClean="0"/>
              <a:t>Объектная область:</a:t>
            </a:r>
            <a:r>
              <a:rPr lang="ru-RU" sz="2000" dirty="0" smtClean="0"/>
              <a:t> Математика.</a:t>
            </a:r>
          </a:p>
          <a:p>
            <a:r>
              <a:rPr lang="ru-RU" sz="2000" b="1" dirty="0" smtClean="0"/>
              <a:t>Объект исследования:</a:t>
            </a:r>
            <a:r>
              <a:rPr lang="ru-RU" sz="2000" dirty="0" smtClean="0"/>
              <a:t> Старинные и современные единицы измерения.</a:t>
            </a:r>
          </a:p>
          <a:p>
            <a:r>
              <a:rPr lang="ru-RU" sz="2000" b="1" dirty="0" smtClean="0"/>
              <a:t>Предмет исследования:</a:t>
            </a:r>
            <a:r>
              <a:rPr lang="ru-RU" sz="2000" dirty="0" smtClean="0"/>
              <a:t>  Единицы измерения.</a:t>
            </a:r>
          </a:p>
          <a:p>
            <a:r>
              <a:rPr lang="ru-RU" sz="2000" b="1" dirty="0" smtClean="0"/>
              <a:t>Проблема: </a:t>
            </a:r>
            <a:r>
              <a:rPr lang="ru-RU" sz="2000" dirty="0" smtClean="0"/>
              <a:t>Сегодня каждый из нас при обозначении тех или иных мер </a:t>
            </a:r>
            <a:br>
              <a:rPr lang="ru-RU" sz="2000" dirty="0" smtClean="0"/>
            </a:br>
            <a:r>
              <a:rPr lang="ru-RU" sz="2000" dirty="0" smtClean="0"/>
              <a:t>измерения пользуется современными терминами. И это считается </a:t>
            </a:r>
            <a:br>
              <a:rPr lang="ru-RU" sz="2000" dirty="0" smtClean="0"/>
            </a:br>
            <a:r>
              <a:rPr lang="ru-RU" sz="2000" dirty="0" smtClean="0"/>
              <a:t>нормальным и естественным. Однако при изучении истории или при </a:t>
            </a:r>
            <a:br>
              <a:rPr lang="ru-RU" sz="2000" dirty="0" smtClean="0"/>
            </a:br>
            <a:r>
              <a:rPr lang="ru-RU" sz="2000" dirty="0" smtClean="0"/>
              <a:t>прочтении литературных произведений мы нередко сталкиваемся с </a:t>
            </a:r>
            <a:br>
              <a:rPr lang="ru-RU" sz="2000" dirty="0" smtClean="0"/>
            </a:br>
            <a:r>
              <a:rPr lang="ru-RU" sz="2000" dirty="0" smtClean="0"/>
              <a:t>такими словами, как «пяди», «аршины», «локти» и т. д. И такое </a:t>
            </a:r>
            <a:br>
              <a:rPr lang="ru-RU" sz="2000" dirty="0" smtClean="0"/>
            </a:br>
            <a:r>
              <a:rPr lang="ru-RU" sz="2000" dirty="0" smtClean="0"/>
              <a:t>употребление терминов также является нормальным, так как это не </a:t>
            </a:r>
            <a:br>
              <a:rPr lang="ru-RU" sz="2000" dirty="0" smtClean="0"/>
            </a:br>
            <a:r>
              <a:rPr lang="ru-RU" sz="2000" dirty="0" smtClean="0"/>
              <a:t>что иное, как старинные меры измерения. А существуют ли области </a:t>
            </a:r>
            <a:br>
              <a:rPr lang="ru-RU" sz="2000" dirty="0" smtClean="0"/>
            </a:br>
            <a:r>
              <a:rPr lang="ru-RU" sz="2000" dirty="0" smtClean="0"/>
              <a:t>современного мира, где и какие сейчас применяют старинные единицы.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4"/>
            <a:ext cx="9143999" cy="688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Старинные единицы измерения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9"/>
            <a:ext cx="9144000" cy="40005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Когда наш предок – древний, но уже мыслящий попытался найти </a:t>
            </a:r>
            <a:br>
              <a:rPr lang="ru-RU" dirty="0" smtClean="0"/>
            </a:br>
            <a:r>
              <a:rPr lang="ru-RU" dirty="0" smtClean="0"/>
              <a:t>для себя пещеру, он был вынужден  соразмерить длину, ширину и</a:t>
            </a:r>
            <a:br>
              <a:rPr lang="ru-RU" dirty="0" smtClean="0"/>
            </a:br>
            <a:r>
              <a:rPr lang="ru-RU" dirty="0" smtClean="0"/>
              <a:t>высоту своего будущего убежища с собственным ростом. А ведь это и есть измерение. Изготовляя простейшие орудия труда, строя жилища,</a:t>
            </a:r>
            <a:br>
              <a:rPr lang="ru-RU" dirty="0" smtClean="0"/>
            </a:br>
            <a:r>
              <a:rPr lang="ru-RU" dirty="0" smtClean="0"/>
              <a:t>добывая пищу, возникает необходимость измерять расстояния, а затем</a:t>
            </a:r>
            <a:br>
              <a:rPr lang="ru-RU" dirty="0" smtClean="0"/>
            </a:br>
            <a:r>
              <a:rPr lang="ru-RU" dirty="0" smtClean="0"/>
              <a:t>площади, емкости, массу и  время. Наш предок располагал только </a:t>
            </a:r>
            <a:br>
              <a:rPr lang="ru-RU" dirty="0" smtClean="0"/>
            </a:br>
            <a:r>
              <a:rPr lang="ru-RU" dirty="0" smtClean="0"/>
              <a:t>собственным ростом, длиной рук и ног.</a:t>
            </a:r>
            <a:br>
              <a:rPr lang="ru-RU" dirty="0" smtClean="0"/>
            </a:br>
            <a:r>
              <a:rPr lang="ru-RU" dirty="0" smtClean="0"/>
              <a:t>Если при счете человек  пользовался пальцами рук и  ног, </a:t>
            </a:r>
          </a:p>
          <a:p>
            <a:pPr>
              <a:buNone/>
            </a:pPr>
            <a:r>
              <a:rPr lang="ru-RU" dirty="0" smtClean="0"/>
              <a:t>     то при измерении  расстояний </a:t>
            </a:r>
          </a:p>
          <a:p>
            <a:pPr>
              <a:buNone/>
            </a:pPr>
            <a:r>
              <a:rPr lang="ru-RU" dirty="0" smtClean="0"/>
              <a:t>      использовались руки и ноги.</a:t>
            </a:r>
            <a:endParaRPr lang="ru-RU" dirty="0"/>
          </a:p>
        </p:txBody>
      </p:sp>
      <p:pic>
        <p:nvPicPr>
          <p:cNvPr id="15362" name="Picture 2" descr="http://www.vipkraska.ru/images/nov_kart/cam_v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9100" y="3645024"/>
            <a:ext cx="4914900" cy="323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774"/>
            <a:ext cx="9144000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Перст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454339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/>
              <a:t>Перст</a:t>
            </a:r>
            <a:r>
              <a:rPr lang="ru-RU" dirty="0" smtClean="0"/>
              <a:t> – старинное </a:t>
            </a:r>
            <a:br>
              <a:rPr lang="ru-RU" dirty="0" smtClean="0"/>
            </a:br>
            <a:r>
              <a:rPr lang="ru-RU" dirty="0" smtClean="0"/>
              <a:t>название пальца, причем</a:t>
            </a:r>
            <a:br>
              <a:rPr lang="ru-RU" dirty="0" smtClean="0"/>
            </a:br>
            <a:r>
              <a:rPr lang="ru-RU" dirty="0" smtClean="0"/>
              <a:t>сначала так называли </a:t>
            </a:r>
            <a:br>
              <a:rPr lang="ru-RU" dirty="0" smtClean="0"/>
            </a:br>
            <a:r>
              <a:rPr lang="ru-RU" dirty="0" smtClean="0"/>
              <a:t>именно указательный </a:t>
            </a:r>
            <a:br>
              <a:rPr lang="ru-RU" dirty="0" smtClean="0"/>
            </a:br>
            <a:r>
              <a:rPr lang="ru-RU" dirty="0" smtClean="0"/>
              <a:t>палец, его ширина около 2 </a:t>
            </a:r>
            <a:br>
              <a:rPr lang="ru-RU" dirty="0" smtClean="0"/>
            </a:br>
            <a:r>
              <a:rPr lang="ru-RU" dirty="0" smtClean="0"/>
              <a:t>см.</a:t>
            </a:r>
            <a:br>
              <a:rPr lang="ru-RU" dirty="0" smtClean="0"/>
            </a:br>
            <a:r>
              <a:rPr lang="ru-RU" dirty="0" smtClean="0"/>
              <a:t> В народе говорят: один, </a:t>
            </a:r>
            <a:br>
              <a:rPr lang="ru-RU" dirty="0" smtClean="0"/>
            </a:br>
            <a:r>
              <a:rPr lang="ru-RU" dirty="0" smtClean="0"/>
              <a:t>как перст – это человек, не </a:t>
            </a:r>
            <a:br>
              <a:rPr lang="ru-RU" dirty="0" smtClean="0"/>
            </a:br>
            <a:r>
              <a:rPr lang="ru-RU" dirty="0" smtClean="0"/>
              <a:t>имеющий ни родных, </a:t>
            </a:r>
            <a:br>
              <a:rPr lang="ru-RU" dirty="0" smtClean="0"/>
            </a:br>
            <a:r>
              <a:rPr lang="ru-RU" dirty="0" smtClean="0"/>
              <a:t>ни близких, ни друзей.</a:t>
            </a:r>
            <a:endParaRPr lang="ru-RU" dirty="0"/>
          </a:p>
        </p:txBody>
      </p:sp>
      <p:pic>
        <p:nvPicPr>
          <p:cNvPr id="14338" name="Picture 2" descr="http://zoozel.ru/gallery/images/531186_ukazyvauschii-pal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3396" y="2276872"/>
            <a:ext cx="441341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3999" cy="688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Дюйм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532924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      Дюйм ­</a:t>
            </a:r>
            <a:r>
              <a:rPr lang="ru-RU" sz="2800" dirty="0" smtClean="0"/>
              <a:t> от голландского </a:t>
            </a:r>
            <a:br>
              <a:rPr lang="ru-RU" sz="2800" dirty="0" smtClean="0"/>
            </a:br>
            <a:r>
              <a:rPr lang="ru-RU" sz="2800" dirty="0" smtClean="0"/>
              <a:t>«большой палец». Один дюйм</a:t>
            </a:r>
            <a:br>
              <a:rPr lang="ru-RU" sz="2800" dirty="0" smtClean="0"/>
            </a:br>
            <a:r>
              <a:rPr lang="ru-RU" sz="2800" dirty="0" smtClean="0"/>
              <a:t>равен ширине большого </a:t>
            </a:r>
            <a:br>
              <a:rPr lang="ru-RU" sz="2800" dirty="0" smtClean="0"/>
            </a:br>
            <a:r>
              <a:rPr lang="ru-RU" sz="2800" dirty="0" smtClean="0"/>
              <a:t>пальца или длине трех сухих </a:t>
            </a:r>
            <a:br>
              <a:rPr lang="ru-RU" sz="2800" dirty="0" smtClean="0"/>
            </a:br>
            <a:r>
              <a:rPr lang="ru-RU" sz="2800" dirty="0" smtClean="0"/>
              <a:t>зерен ячменя, взятых из </a:t>
            </a:r>
            <a:br>
              <a:rPr lang="ru-RU" sz="2800" dirty="0" smtClean="0"/>
            </a:br>
            <a:r>
              <a:rPr lang="ru-RU" sz="2800" dirty="0" smtClean="0"/>
              <a:t>средней части колоса.</a:t>
            </a:r>
            <a:br>
              <a:rPr lang="ru-RU" sz="2800" dirty="0" smtClean="0"/>
            </a:br>
            <a:r>
              <a:rPr lang="ru-RU" sz="2800" dirty="0" smtClean="0"/>
              <a:t> Это примерно 2,54 см. </a:t>
            </a:r>
            <a:br>
              <a:rPr lang="ru-RU" sz="2800" dirty="0" smtClean="0"/>
            </a:br>
            <a:r>
              <a:rPr lang="ru-RU" sz="2800" dirty="0" smtClean="0"/>
              <a:t>В настоящее время </a:t>
            </a:r>
            <a:br>
              <a:rPr lang="ru-RU" sz="2800" dirty="0" smtClean="0"/>
            </a:br>
            <a:r>
              <a:rPr lang="ru-RU" sz="2800" dirty="0" smtClean="0"/>
              <a:t>используется для измерения </a:t>
            </a:r>
            <a:br>
              <a:rPr lang="ru-RU" sz="2800" dirty="0" smtClean="0"/>
            </a:br>
            <a:r>
              <a:rPr lang="ru-RU" sz="2800" dirty="0" smtClean="0"/>
              <a:t>внутреннего диаметра труб, </a:t>
            </a:r>
            <a:br>
              <a:rPr lang="ru-RU" sz="2800" dirty="0" smtClean="0"/>
            </a:br>
            <a:r>
              <a:rPr lang="ru-RU" sz="2800" dirty="0" smtClean="0"/>
              <a:t>автомобильных шин, </a:t>
            </a:r>
            <a:br>
              <a:rPr lang="ru-RU" sz="2800" dirty="0" smtClean="0"/>
            </a:br>
            <a:r>
              <a:rPr lang="ru-RU" sz="2800" dirty="0" smtClean="0"/>
              <a:t>толщины досок и т.д.</a:t>
            </a:r>
            <a:endParaRPr lang="ru-RU" sz="2800" dirty="0"/>
          </a:p>
        </p:txBody>
      </p:sp>
      <p:pic>
        <p:nvPicPr>
          <p:cNvPr id="13314" name="Picture 2" descr="https://ds02.infourok.ru/uploads/ex/0b9f/0003c8a6-10cb7bd1/hello_html_6a20d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1675" y="1928802"/>
            <a:ext cx="3362325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8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Аршин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Аршин</a:t>
            </a:r>
            <a:r>
              <a:rPr lang="ru-RU" dirty="0" smtClean="0"/>
              <a:t> ­ старинная мера </a:t>
            </a:r>
            <a:br>
              <a:rPr lang="ru-RU" dirty="0" smtClean="0"/>
            </a:br>
            <a:r>
              <a:rPr lang="ru-RU" dirty="0" smtClean="0"/>
              <a:t>длины в России, равная </a:t>
            </a:r>
            <a:br>
              <a:rPr lang="ru-RU" dirty="0" smtClean="0"/>
            </a:br>
            <a:r>
              <a:rPr lang="ru-RU" dirty="0" smtClean="0"/>
              <a:t>примерно 72 см. Петр </a:t>
            </a:r>
            <a:br>
              <a:rPr lang="ru-RU" dirty="0" smtClean="0"/>
            </a:br>
            <a:r>
              <a:rPr lang="ru-RU" dirty="0" smtClean="0"/>
              <a:t>Первый приравнял аршин к </a:t>
            </a:r>
            <a:br>
              <a:rPr lang="ru-RU" dirty="0" smtClean="0"/>
            </a:br>
            <a:r>
              <a:rPr lang="ru-RU" dirty="0" smtClean="0"/>
              <a:t>16 вершкам. Происхождение</a:t>
            </a:r>
            <a:br>
              <a:rPr lang="ru-RU" dirty="0" smtClean="0"/>
            </a:br>
            <a:r>
              <a:rPr lang="ru-RU" dirty="0" smtClean="0"/>
              <a:t>слова «аршин» точно не </a:t>
            </a:r>
            <a:br>
              <a:rPr lang="ru-RU" dirty="0" smtClean="0"/>
            </a:br>
            <a:r>
              <a:rPr lang="ru-RU" dirty="0" smtClean="0"/>
              <a:t>установлено. Возможно, это </a:t>
            </a:r>
            <a:br>
              <a:rPr lang="ru-RU" dirty="0" smtClean="0"/>
            </a:br>
            <a:r>
              <a:rPr lang="ru-RU" dirty="0" smtClean="0"/>
              <a:t>слово произошло от </a:t>
            </a:r>
            <a:br>
              <a:rPr lang="ru-RU" dirty="0" smtClean="0"/>
            </a:br>
            <a:r>
              <a:rPr lang="ru-RU" dirty="0" smtClean="0"/>
              <a:t>персидского слова </a:t>
            </a:r>
            <a:br>
              <a:rPr lang="ru-RU" dirty="0" smtClean="0"/>
            </a:br>
            <a:r>
              <a:rPr lang="ru-RU" dirty="0" smtClean="0"/>
              <a:t>«аршин» — «мера длины».</a:t>
            </a:r>
            <a:endParaRPr lang="ru-RU" dirty="0"/>
          </a:p>
        </p:txBody>
      </p:sp>
      <p:pic>
        <p:nvPicPr>
          <p:cNvPr id="12290" name="Picture 2" descr="http://s00.yaplakal.com/pics/userpic/8/9/8/av-3458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73" y="2214554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Сажень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500694" cy="48291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   Сажень ­</a:t>
            </a:r>
            <a:r>
              <a:rPr lang="ru-RU" dirty="0" smtClean="0"/>
              <a:t> старая русская </a:t>
            </a:r>
            <a:br>
              <a:rPr lang="ru-RU" dirty="0" smtClean="0"/>
            </a:br>
            <a:r>
              <a:rPr lang="ru-RU" dirty="0" smtClean="0"/>
              <a:t>мера длины . Слово «сажень» </a:t>
            </a:r>
            <a:br>
              <a:rPr lang="ru-RU" dirty="0" smtClean="0"/>
            </a:br>
            <a:r>
              <a:rPr lang="ru-RU" dirty="0" smtClean="0"/>
              <a:t>происходит от древнего слова 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стягать</a:t>
            </a:r>
            <a:r>
              <a:rPr lang="ru-RU" dirty="0" smtClean="0"/>
              <a:t>» — «доставать до </a:t>
            </a:r>
            <a:br>
              <a:rPr lang="ru-RU" dirty="0" smtClean="0"/>
            </a:br>
            <a:r>
              <a:rPr lang="ru-RU" dirty="0" smtClean="0"/>
              <a:t>чего ­либо», «хватать», </a:t>
            </a:r>
            <a:br>
              <a:rPr lang="ru-RU" dirty="0" smtClean="0"/>
            </a:br>
            <a:r>
              <a:rPr lang="ru-RU" dirty="0" smtClean="0"/>
              <a:t>«достигать». </a:t>
            </a:r>
            <a:br>
              <a:rPr lang="ru-RU" dirty="0" smtClean="0"/>
            </a:br>
            <a:r>
              <a:rPr lang="ru-RU" dirty="0" smtClean="0"/>
              <a:t>Так называемая «прямая </a:t>
            </a:r>
            <a:br>
              <a:rPr lang="ru-RU" dirty="0" smtClean="0"/>
            </a:br>
            <a:r>
              <a:rPr lang="ru-RU" dirty="0" smtClean="0"/>
              <a:t>сажень» определялась размахом</a:t>
            </a:r>
            <a:br>
              <a:rPr lang="ru-RU" dirty="0" smtClean="0"/>
            </a:br>
            <a:r>
              <a:rPr lang="ru-RU" dirty="0" smtClean="0"/>
              <a:t>рук человека от конца пальцев</a:t>
            </a:r>
            <a:br>
              <a:rPr lang="ru-RU" dirty="0" smtClean="0"/>
            </a:br>
            <a:r>
              <a:rPr lang="ru-RU" dirty="0" smtClean="0"/>
              <a:t>одной руки до конца пальцев </a:t>
            </a:r>
            <a:br>
              <a:rPr lang="ru-RU" dirty="0" smtClean="0"/>
            </a:br>
            <a:r>
              <a:rPr lang="ru-RU" dirty="0" smtClean="0"/>
              <a:t>другой. Это расстояние </a:t>
            </a:r>
            <a:br>
              <a:rPr lang="ru-RU" dirty="0" smtClean="0"/>
            </a:br>
            <a:r>
              <a:rPr lang="ru-RU" dirty="0" smtClean="0"/>
              <a:t>составляет от 152 до 176 </a:t>
            </a:r>
            <a:br>
              <a:rPr lang="ru-RU" dirty="0" smtClean="0"/>
            </a:br>
            <a:r>
              <a:rPr lang="ru-RU" dirty="0" smtClean="0"/>
              <a:t>сантиметров.</a:t>
            </a:r>
            <a:endParaRPr lang="ru-RU" dirty="0"/>
          </a:p>
        </p:txBody>
      </p:sp>
      <p:pic>
        <p:nvPicPr>
          <p:cNvPr id="11266" name="Picture 2" descr="http://egorova.ucoz.ru/kartinki/0009-004-Prostaja-sazh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325" y="1571612"/>
            <a:ext cx="3876675" cy="4593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774"/>
            <a:ext cx="9144000" cy="6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Фут  </a:t>
            </a:r>
            <a:r>
              <a:rPr lang="ru-RU" dirty="0" smtClean="0"/>
              <a:t>­ английская единица длины. </a:t>
            </a:r>
            <a:br>
              <a:rPr lang="ru-RU" dirty="0" smtClean="0"/>
            </a:br>
            <a:r>
              <a:rPr lang="ru-RU" dirty="0" smtClean="0"/>
              <a:t>Слово «фут» произошло от </a:t>
            </a:r>
            <a:br>
              <a:rPr lang="ru-RU" dirty="0" smtClean="0"/>
            </a:br>
            <a:r>
              <a:rPr lang="ru-RU" dirty="0" smtClean="0"/>
              <a:t>английского слово «ступня».  Один </a:t>
            </a:r>
            <a:br>
              <a:rPr lang="ru-RU" dirty="0" smtClean="0"/>
            </a:br>
            <a:r>
              <a:rPr lang="ru-RU" dirty="0" smtClean="0"/>
              <a:t>математик предлагал, фут равен </a:t>
            </a:r>
            <a:br>
              <a:rPr lang="ru-RU" dirty="0" smtClean="0"/>
            </a:br>
            <a:r>
              <a:rPr lang="ru-RU" dirty="0" smtClean="0"/>
              <a:t>ширине 64 ячменных зёрен, положенных </a:t>
            </a:r>
            <a:br>
              <a:rPr lang="ru-RU" dirty="0" smtClean="0"/>
            </a:br>
            <a:r>
              <a:rPr lang="ru-RU" dirty="0" smtClean="0"/>
              <a:t>бок о бок. В настоящее время в странах </a:t>
            </a:r>
            <a:br>
              <a:rPr lang="ru-RU" dirty="0" smtClean="0"/>
            </a:br>
            <a:r>
              <a:rPr lang="ru-RU" dirty="0" smtClean="0"/>
              <a:t>Европы иногда измеряют длину </a:t>
            </a:r>
            <a:br>
              <a:rPr lang="ru-RU" dirty="0" smtClean="0"/>
            </a:br>
            <a:r>
              <a:rPr lang="ru-RU" dirty="0" smtClean="0"/>
              <a:t>футами. В Англии и Франции фут </a:t>
            </a:r>
            <a:br>
              <a:rPr lang="ru-RU" dirty="0" smtClean="0"/>
            </a:br>
            <a:r>
              <a:rPr lang="ru-RU" dirty="0" smtClean="0"/>
              <a:t>считают примерно равным 30 см. В </a:t>
            </a:r>
            <a:br>
              <a:rPr lang="ru-RU" dirty="0" smtClean="0"/>
            </a:br>
            <a:r>
              <a:rPr lang="ru-RU" dirty="0" smtClean="0"/>
              <a:t>России фут начали применять во время </a:t>
            </a:r>
            <a:br>
              <a:rPr lang="ru-RU" dirty="0" smtClean="0"/>
            </a:br>
            <a:r>
              <a:rPr lang="ru-RU" dirty="0" smtClean="0"/>
              <a:t>Петра Первого. Русский фут тогда </a:t>
            </a:r>
            <a:br>
              <a:rPr lang="ru-RU" dirty="0" smtClean="0"/>
            </a:br>
            <a:r>
              <a:rPr lang="ru-RU" dirty="0" smtClean="0"/>
              <a:t>равнялся 33 см. Футы применялись в </a:t>
            </a:r>
            <a:br>
              <a:rPr lang="ru-RU" dirty="0" smtClean="0"/>
            </a:br>
            <a:r>
              <a:rPr lang="ru-RU" dirty="0" smtClean="0"/>
              <a:t>России преимущественно в морском </a:t>
            </a:r>
            <a:br>
              <a:rPr lang="ru-RU" dirty="0" smtClean="0"/>
            </a:br>
            <a:r>
              <a:rPr lang="ru-RU" dirty="0" smtClean="0"/>
              <a:t>деле. Сейчас эта единица в России не </a:t>
            </a:r>
            <a:br>
              <a:rPr lang="ru-RU" dirty="0" smtClean="0"/>
            </a:br>
            <a:r>
              <a:rPr lang="ru-RU" dirty="0" smtClean="0"/>
              <a:t>используются.</a:t>
            </a:r>
            <a:endParaRPr lang="ru-RU" dirty="0"/>
          </a:p>
        </p:txBody>
      </p:sp>
      <p:pic>
        <p:nvPicPr>
          <p:cNvPr id="10242" name="Picture 2" descr="https://fs00.infourok.ru/images/doc/232/76836/1/hello_html_2e5243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606" y="1643050"/>
            <a:ext cx="348639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69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Тема Office</vt:lpstr>
      <vt:lpstr>Презентация PowerPoint</vt:lpstr>
      <vt:lpstr>Цель и задачи проекта</vt:lpstr>
      <vt:lpstr>Введение</vt:lpstr>
      <vt:lpstr>Старинные единицы измерения</vt:lpstr>
      <vt:lpstr>Перст</vt:lpstr>
      <vt:lpstr>Дюйм</vt:lpstr>
      <vt:lpstr>Аршин</vt:lpstr>
      <vt:lpstr>Сажень</vt:lpstr>
      <vt:lpstr>Фут</vt:lpstr>
      <vt:lpstr>Пядь</vt:lpstr>
      <vt:lpstr>Единицы длины в литературных  произведениях</vt:lpstr>
      <vt:lpstr>Старинные меры в задачах</vt:lpstr>
      <vt:lpstr>Задачи для самостоятельного  решения</vt:lpstr>
      <vt:lpstr>Старинные меры в пословицах и  поговорках</vt:lpstr>
      <vt:lpstr>Современные единицы  измерения</vt:lpstr>
      <vt:lpstr>Выводы</vt:lpstr>
      <vt:lpstr>Используемая 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 Бахтияров</dc:creator>
  <cp:lastModifiedBy>Хозяин</cp:lastModifiedBy>
  <cp:revision>17</cp:revision>
  <dcterms:created xsi:type="dcterms:W3CDTF">2017-05-07T11:37:48Z</dcterms:created>
  <dcterms:modified xsi:type="dcterms:W3CDTF">2017-05-12T06:21:40Z</dcterms:modified>
</cp:coreProperties>
</file>