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6" r:id="rId4"/>
    <p:sldId id="257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EA3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EA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4E793A2-FA69-494D-969D-6E9DC0FB20A4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085DA44-451F-4664-976C-517856EF1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7"/>
          <p:cNvSpPr>
            <a:spLocks noGrp="1"/>
          </p:cNvSpPr>
          <p:nvPr/>
        </p:nvSpPr>
        <p:spPr bwMode="auto">
          <a:xfrm>
            <a:off x="3923928" y="2924944"/>
            <a:ext cx="431323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endParaRPr lang="ru-RU" sz="2400" b="1" i="1" dirty="0">
              <a:solidFill>
                <a:schemeClr val="bg1"/>
              </a:solidFill>
              <a:latin typeface="Times New Roman" pitchFamily="18" charset="0"/>
            </a:endParaRPr>
          </a:p>
          <a:p>
            <a:pPr marL="63500" algn="r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marL="63500">
              <a:spcBef>
                <a:spcPts val="300"/>
              </a:spcBef>
              <a:buClr>
                <a:srgbClr val="E7BC29"/>
              </a:buClr>
              <a:buFont typeface="Georgia" pitchFamily="18" charset="0"/>
              <a:buNone/>
            </a:pP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48680"/>
            <a:ext cx="73448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Подготовка к ЕГЭ и ГИА. Тренажер по словообразованию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72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95232445"/>
              </p:ext>
            </p:extLst>
          </p:nvPr>
        </p:nvGraphicFramePr>
        <p:xfrm>
          <a:off x="865278" y="3140968"/>
          <a:ext cx="7883185" cy="331236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940031"/>
                <a:gridCol w="3943154"/>
              </a:tblGrid>
              <a:tr h="1656184">
                <a:tc>
                  <a:txBody>
                    <a:bodyPr/>
                    <a:lstStyle/>
                    <a:p>
                      <a:r>
                        <a:rPr lang="en-US" sz="2800" u="sng" dirty="0" smtClean="0">
                          <a:effectLst/>
                        </a:rPr>
                        <a:t>Noun indicators</a:t>
                      </a:r>
                      <a:endParaRPr lang="ru-RU" sz="2800" u="sng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Verb indicators</a:t>
                      </a:r>
                      <a:endParaRPr lang="ru-RU" sz="2800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Adjective indicators</a:t>
                      </a:r>
                      <a:endParaRPr lang="ru-RU" sz="2800" b="1" u="sng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Adverb indicators</a:t>
                      </a:r>
                      <a:endParaRPr lang="ru-RU" sz="2800" b="1" u="sng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16632"/>
            <a:ext cx="7056784" cy="482352"/>
          </a:xfrm>
          <a:solidFill>
            <a:schemeClr val="bg2"/>
          </a:solidFill>
        </p:spPr>
        <p:txBody>
          <a:bodyPr/>
          <a:lstStyle/>
          <a:p>
            <a:r>
              <a:rPr lang="ru-RU" sz="2000" dirty="0" smtClean="0"/>
              <a:t>Расположите суффиксы в зависимости от части речи</a:t>
            </a:r>
            <a:endParaRPr lang="ru-RU" sz="20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39552" y="844286"/>
            <a:ext cx="8352928" cy="1800200"/>
          </a:xfrm>
          <a:prstGeom prst="wedgeRoundRectCallout">
            <a:avLst>
              <a:gd name="adj1" fmla="val -52204"/>
              <a:gd name="adj2" fmla="val 711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0800" y="954130"/>
            <a:ext cx="756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-al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39100" y="97004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 </a:t>
            </a:r>
            <a:r>
              <a:rPr lang="en-US" sz="2400" b="1" dirty="0" err="1" smtClean="0">
                <a:solidFill>
                  <a:schemeClr val="bg1"/>
                </a:solidFill>
              </a:rPr>
              <a:t>ly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31188" y="96040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 </a:t>
            </a:r>
            <a:r>
              <a:rPr lang="en-US" sz="2400" b="1" dirty="0" err="1" smtClean="0">
                <a:solidFill>
                  <a:schemeClr val="bg1"/>
                </a:solidFill>
              </a:rPr>
              <a:t>ment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5896" y="91424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- </a:t>
            </a:r>
            <a:r>
              <a:rPr lang="en-US" sz="2800" b="1" dirty="0" err="1" smtClean="0">
                <a:solidFill>
                  <a:schemeClr val="bg1"/>
                </a:solidFill>
              </a:rPr>
              <a:t>er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0" y="89443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-</a:t>
            </a:r>
            <a:r>
              <a:rPr lang="en-US" sz="2800" b="1" dirty="0" err="1" smtClean="0">
                <a:solidFill>
                  <a:schemeClr val="bg1"/>
                </a:solidFill>
              </a:rPr>
              <a:t>ous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37168" y="960408"/>
            <a:ext cx="1455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ise</a:t>
            </a:r>
            <a:r>
              <a:rPr lang="en-US" sz="2400" b="1" dirty="0" smtClean="0">
                <a:solidFill>
                  <a:schemeClr val="bg1"/>
                </a:solidFill>
              </a:rPr>
              <a:t>(-</a:t>
            </a:r>
            <a:r>
              <a:rPr lang="en-US" sz="2400" b="1" dirty="0" err="1" smtClean="0">
                <a:solidFill>
                  <a:schemeClr val="bg1"/>
                </a:solidFill>
              </a:rPr>
              <a:t>ize</a:t>
            </a:r>
            <a:r>
              <a:rPr lang="en-US" sz="2400" b="1" dirty="0" smtClean="0">
                <a:solidFill>
                  <a:schemeClr val="bg1"/>
                </a:solidFill>
              </a:rPr>
              <a:t>)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0800" y="1731827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ish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11768" y="989443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tion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39100" y="1744386"/>
            <a:ext cx="1107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ive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46660" y="1744386"/>
            <a:ext cx="989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ic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33993" y="1744386"/>
            <a:ext cx="1044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-ism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86952" y="1746990"/>
            <a:ext cx="921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 </a:t>
            </a:r>
            <a:r>
              <a:rPr lang="en-US" sz="2400" b="1" dirty="0" err="1" smtClean="0">
                <a:solidFill>
                  <a:schemeClr val="bg1"/>
                </a:solidFill>
              </a:rPr>
              <a:t>ist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08104" y="174699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 ship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31666" y="1757684"/>
            <a:ext cx="580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err="1" smtClean="0">
                <a:solidFill>
                  <a:schemeClr val="bg1"/>
                </a:solidFill>
              </a:rPr>
              <a:t>fy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11768" y="1757684"/>
            <a:ext cx="988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-ness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100392" y="1200878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-ate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052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86309E-7 L 0.00312 0.61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308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8714E-6 L 0.49306 0.66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3" y="330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49769E-7 L -0.16823 0.399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0" y="19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16466E-6 L -0.2007 0.401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5" y="20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6272E-6 L -0.31112 0.6352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56" y="317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5.08788E-7 L -0.09358 0.3996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19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56152E-6 L 0.22171 0.51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6" y="258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0717 L -0.44306 0.4026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71" y="19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42276E-6 L -0.08316 0.5790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289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42276E-6 L -0.09531 0.5684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4" y="284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42276E-6 L -0.29011 0.3482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4" y="174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15541E-6 L -0.31181 0.3480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90" y="173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15541E-6 L -0.29132 0.3374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168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284E-6 L -0.05695 0.2835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7" y="14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284E-6 L -0.36319 0.335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60" y="167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0167E-6 L -0.10642 0.369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184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32656"/>
            <a:ext cx="6172200" cy="685800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Преобразовать существительные с помощью суффиксов </a:t>
            </a:r>
            <a:r>
              <a:rPr lang="ru-RU" u="sng" dirty="0" smtClean="0"/>
              <a:t>«-</a:t>
            </a:r>
            <a:r>
              <a:rPr lang="en-US" u="sng" dirty="0" err="1" smtClean="0"/>
              <a:t>ment</a:t>
            </a:r>
            <a:r>
              <a:rPr lang="ru-RU" u="sng" dirty="0" smtClean="0"/>
              <a:t>»</a:t>
            </a:r>
            <a:r>
              <a:rPr lang="en-US" u="sng" dirty="0" smtClean="0"/>
              <a:t>, </a:t>
            </a:r>
            <a:r>
              <a:rPr lang="ru-RU" u="sng" dirty="0" smtClean="0"/>
              <a:t>«</a:t>
            </a:r>
            <a:r>
              <a:rPr lang="en-US" u="sng" dirty="0" smtClean="0"/>
              <a:t>-ant</a:t>
            </a:r>
            <a:r>
              <a:rPr lang="ru-RU" u="sng" dirty="0" smtClean="0"/>
              <a:t>»</a:t>
            </a:r>
            <a:r>
              <a:rPr lang="en-US" u="sng" dirty="0" smtClean="0"/>
              <a:t>, </a:t>
            </a:r>
            <a:r>
              <a:rPr lang="ru-RU" u="sng" dirty="0" smtClean="0"/>
              <a:t>«</a:t>
            </a:r>
            <a:r>
              <a:rPr lang="en-US" u="sng" dirty="0" smtClean="0"/>
              <a:t>- ness</a:t>
            </a:r>
            <a:r>
              <a:rPr lang="ru-RU" u="sng" dirty="0" smtClean="0"/>
              <a:t>»</a:t>
            </a:r>
            <a:r>
              <a:rPr lang="en-US" u="sng" dirty="0" smtClean="0"/>
              <a:t>, </a:t>
            </a:r>
            <a:r>
              <a:rPr lang="ru-RU" u="sng" dirty="0" smtClean="0"/>
              <a:t>«</a:t>
            </a:r>
            <a:r>
              <a:rPr lang="en-US" u="sng" dirty="0" smtClean="0"/>
              <a:t>-</a:t>
            </a:r>
            <a:r>
              <a:rPr lang="en-US" u="sng" dirty="0" err="1" smtClean="0"/>
              <a:t>ist</a:t>
            </a:r>
            <a:r>
              <a:rPr lang="ru-RU" u="sng" dirty="0" smtClean="0"/>
              <a:t>»</a:t>
            </a:r>
            <a:endParaRPr lang="ru-RU" u="sng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44769132"/>
              </p:ext>
            </p:extLst>
          </p:nvPr>
        </p:nvGraphicFramePr>
        <p:xfrm>
          <a:off x="755576" y="1412776"/>
          <a:ext cx="7848872" cy="512167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60440"/>
                <a:gridCol w="3888432"/>
              </a:tblGrid>
              <a:tr h="4880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Appoint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Move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Mad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Enjoy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802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Science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Advertise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Material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802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Judge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Kind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Govern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Type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401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Improve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4048" y="1916832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appointment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226964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movement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7820" y="269563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madness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309574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enjoyment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340235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scientist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17820" y="3802462"/>
            <a:ext cx="207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advertisement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17820" y="4202572"/>
            <a:ext cx="2434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materialist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5294" y="4673865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judgment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45294" y="5073975"/>
            <a:ext cx="2002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kindness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3286" y="5467743"/>
            <a:ext cx="2146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government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45812" y="5839873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typist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61158" y="6201996"/>
            <a:ext cx="2174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Improvement </a:t>
            </a:r>
            <a:endParaRPr lang="ru-RU" sz="2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53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404664"/>
            <a:ext cx="8064896" cy="1224136"/>
          </a:xfrm>
          <a:solidFill>
            <a:schemeClr val="bg2"/>
          </a:solidFill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2000" dirty="0" smtClean="0"/>
              <a:t>Преобразовать существительные с родом деятельности  с помощью суффиксов </a:t>
            </a:r>
            <a:r>
              <a:rPr lang="ru-RU" sz="2000" dirty="0"/>
              <a:t>:</a:t>
            </a:r>
            <a:endParaRPr lang="en-US" sz="2000" dirty="0" smtClean="0"/>
          </a:p>
          <a:p>
            <a:pPr marL="18288" indent="0">
              <a:buNone/>
            </a:pPr>
            <a:r>
              <a:rPr lang="ru-RU" sz="2800" b="1" dirty="0" smtClean="0"/>
              <a:t>«</a:t>
            </a:r>
            <a:r>
              <a:rPr lang="en-US" sz="2800" b="1" dirty="0" smtClean="0"/>
              <a:t>-an</a:t>
            </a:r>
            <a:r>
              <a:rPr lang="ru-RU" sz="2800" b="1" dirty="0" smtClean="0"/>
              <a:t>», «</a:t>
            </a:r>
            <a:r>
              <a:rPr lang="en-US" sz="2800" b="1" dirty="0" smtClean="0"/>
              <a:t>ant</a:t>
            </a:r>
            <a:r>
              <a:rPr lang="ru-RU" sz="2800" b="1" dirty="0" smtClean="0"/>
              <a:t>», «</a:t>
            </a:r>
            <a:r>
              <a:rPr lang="en-US" sz="2800" b="1" dirty="0" smtClean="0"/>
              <a:t>- </a:t>
            </a:r>
            <a:r>
              <a:rPr lang="en-US" sz="2800" b="1" dirty="0" err="1" smtClean="0"/>
              <a:t>ar</a:t>
            </a:r>
            <a:r>
              <a:rPr lang="ru-RU" sz="2800" b="1" dirty="0" smtClean="0"/>
              <a:t>»</a:t>
            </a:r>
            <a:r>
              <a:rPr lang="en-US" sz="2800" b="1" dirty="0" smtClean="0"/>
              <a:t>, </a:t>
            </a:r>
            <a:r>
              <a:rPr lang="ru-RU" sz="2800" b="1" dirty="0" smtClean="0"/>
              <a:t>«-</a:t>
            </a:r>
            <a:r>
              <a:rPr lang="en-US" sz="2800" b="1" dirty="0" err="1" smtClean="0"/>
              <a:t>er</a:t>
            </a:r>
            <a:r>
              <a:rPr lang="ru-RU" sz="2800" b="1" dirty="0" smtClean="0"/>
              <a:t>», «</a:t>
            </a:r>
            <a:r>
              <a:rPr lang="en-US" sz="2800" b="1" dirty="0" smtClean="0"/>
              <a:t>- an</a:t>
            </a:r>
            <a:r>
              <a:rPr lang="ru-RU" sz="2800" b="1" dirty="0" smtClean="0"/>
              <a:t>», «</a:t>
            </a:r>
            <a:r>
              <a:rPr lang="en-US" sz="2800" b="1" dirty="0" smtClean="0"/>
              <a:t>-</a:t>
            </a:r>
            <a:r>
              <a:rPr lang="en-US" sz="2800" b="1" dirty="0" err="1" smtClean="0"/>
              <a:t>ist</a:t>
            </a:r>
            <a:r>
              <a:rPr lang="ru-RU" sz="2800" b="1" dirty="0" smtClean="0"/>
              <a:t>»</a:t>
            </a:r>
            <a:r>
              <a:rPr lang="en-US" sz="2800" b="1" dirty="0" smtClean="0"/>
              <a:t>, </a:t>
            </a:r>
            <a:r>
              <a:rPr lang="ru-RU" sz="2800" b="1" dirty="0" smtClean="0"/>
              <a:t>«</a:t>
            </a:r>
            <a:r>
              <a:rPr lang="en-US" sz="2800" b="1" dirty="0" smtClean="0"/>
              <a:t>-or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7976647"/>
              </p:ext>
            </p:extLst>
          </p:nvPr>
        </p:nvGraphicFramePr>
        <p:xfrm>
          <a:off x="323528" y="1844823"/>
          <a:ext cx="8496944" cy="4837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3884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6887">
                <a:tc>
                  <a:txBody>
                    <a:bodyPr/>
                    <a:lstStyle/>
                    <a:p>
                      <a:r>
                        <a:rPr lang="en-US" dirty="0" smtClean="0"/>
                        <a:t>1. Don’t </a:t>
                      </a:r>
                      <a:r>
                        <a:rPr lang="en-US" sz="2000" u="sng" dirty="0" smtClean="0"/>
                        <a:t>beg</a:t>
                      </a:r>
                      <a:r>
                        <a:rPr lang="en-US" dirty="0" smtClean="0"/>
                        <a:t>. You are not a…………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6887">
                <a:tc>
                  <a:txBody>
                    <a:bodyPr/>
                    <a:lstStyle/>
                    <a:p>
                      <a:r>
                        <a:rPr lang="en-US" dirty="0" smtClean="0"/>
                        <a:t>2.  I can’t play the </a:t>
                      </a:r>
                      <a:r>
                        <a:rPr lang="en-US" sz="2000" u="sng" dirty="0" smtClean="0"/>
                        <a:t>piano</a:t>
                      </a:r>
                      <a:r>
                        <a:rPr lang="en-US" dirty="0" smtClean="0"/>
                        <a:t>. I’m not a…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6887">
                <a:tc>
                  <a:txBody>
                    <a:bodyPr/>
                    <a:lstStyle/>
                    <a:p>
                      <a:r>
                        <a:rPr lang="en-US" dirty="0" smtClean="0"/>
                        <a:t>3. She </a:t>
                      </a:r>
                      <a:r>
                        <a:rPr lang="en-US" sz="2000" u="sng" dirty="0" smtClean="0"/>
                        <a:t>drives</a:t>
                      </a:r>
                      <a:r>
                        <a:rPr lang="en-US" dirty="0" smtClean="0"/>
                        <a:t> well. She is a good……….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88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r>
                        <a:rPr lang="en-US" baseline="0" dirty="0" smtClean="0"/>
                        <a:t> Manuel </a:t>
                      </a:r>
                      <a:r>
                        <a:rPr lang="en-US" sz="2000" u="sng" baseline="0" dirty="0" smtClean="0"/>
                        <a:t>assists </a:t>
                      </a:r>
                      <a:r>
                        <a:rPr lang="en-US" baseline="0" dirty="0" smtClean="0"/>
                        <a:t>me. He’s my…….</a:t>
                      </a: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59">
                <a:tc>
                  <a:txBody>
                    <a:bodyPr/>
                    <a:lstStyle/>
                    <a:p>
                      <a:r>
                        <a:rPr lang="en-US" dirty="0" smtClean="0"/>
                        <a:t>5. She always tells </a:t>
                      </a:r>
                      <a:r>
                        <a:rPr lang="en-US" sz="2000" u="sng" dirty="0" smtClean="0"/>
                        <a:t>lies</a:t>
                      </a:r>
                      <a:r>
                        <a:rPr lang="en-US" dirty="0" smtClean="0"/>
                        <a:t>. She’s such a…</a:t>
                      </a:r>
                    </a:p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887">
                <a:tc>
                  <a:txBody>
                    <a:bodyPr/>
                    <a:lstStyle/>
                    <a:p>
                      <a:r>
                        <a:rPr lang="en-US" dirty="0" smtClean="0"/>
                        <a:t>6. Anna is studying</a:t>
                      </a:r>
                      <a:r>
                        <a:rPr lang="en-US" u="sng" dirty="0" smtClean="0"/>
                        <a:t> history</a:t>
                      </a:r>
                      <a:r>
                        <a:rPr lang="en-US" dirty="0" smtClean="0"/>
                        <a:t>. She is fine…..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60032" y="2323081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beggar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31432" y="2996149"/>
            <a:ext cx="154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pianist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386104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driver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74537" y="458112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assistant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37917" y="5373215"/>
            <a:ext cx="1194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liar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4537" y="5964418"/>
            <a:ext cx="2333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historian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425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16632"/>
            <a:ext cx="8064896" cy="1368151"/>
          </a:xfrm>
          <a:solidFill>
            <a:schemeClr val="bg2"/>
          </a:solidFill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2400" dirty="0" smtClean="0"/>
              <a:t>Преобразовать слова в противоположные значения с помощью префиксов:</a:t>
            </a:r>
          </a:p>
          <a:p>
            <a:pPr marL="18288" indent="0">
              <a:buNone/>
            </a:pPr>
            <a:r>
              <a:rPr lang="ru-RU" sz="2400" dirty="0" smtClean="0"/>
              <a:t> </a:t>
            </a:r>
            <a:r>
              <a:rPr lang="en-US" sz="2400" dirty="0" smtClean="0"/>
              <a:t>                    in-   </a:t>
            </a:r>
            <a:r>
              <a:rPr lang="en-US" sz="2400" dirty="0" err="1" smtClean="0"/>
              <a:t>im</a:t>
            </a:r>
            <a:r>
              <a:rPr lang="en-US" sz="2400" dirty="0" smtClean="0"/>
              <a:t>-   un-    </a:t>
            </a:r>
            <a:r>
              <a:rPr lang="en-US" sz="2400" dirty="0" err="1" smtClean="0"/>
              <a:t>mis</a:t>
            </a:r>
            <a:r>
              <a:rPr lang="en-US" sz="2400" dirty="0" smtClean="0"/>
              <a:t>-  dis-</a:t>
            </a:r>
            <a:endParaRPr lang="ru-RU" sz="2400" dirty="0" smtClean="0"/>
          </a:p>
          <a:p>
            <a:pPr marL="18288" indent="0">
              <a:buNone/>
            </a:pP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7280184"/>
              </p:ext>
            </p:extLst>
          </p:nvPr>
        </p:nvGraphicFramePr>
        <p:xfrm>
          <a:off x="1475656" y="1772816"/>
          <a:ext cx="5904656" cy="496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952328"/>
              </a:tblGrid>
              <a:tr h="562628"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Adjective/ Verb</a:t>
                      </a:r>
                      <a:endParaRPr lang="ru-RU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Opposite</a:t>
                      </a:r>
                      <a:endParaRPr lang="ru-RU" u="sng" dirty="0"/>
                    </a:p>
                  </a:txBody>
                  <a:tcPr/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Active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11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Secure</a:t>
                      </a:r>
                      <a:endParaRPr lang="ru-RU" sz="20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Capable</a:t>
                      </a:r>
                      <a:endParaRPr lang="ru-RU" sz="20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11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Possible</a:t>
                      </a:r>
                      <a:endParaRPr lang="ru-RU" sz="20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Fortunate</a:t>
                      </a:r>
                      <a:endParaRPr lang="ru-RU" sz="20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Conscious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Healthy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Understand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262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Approve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9659" y="236396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inactive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9659" y="29893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49658" y="2825629"/>
            <a:ext cx="172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insecure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9658" y="3250061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incapable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9659" y="371172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impossible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7651" y="407707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unfortunate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9658" y="4538737"/>
            <a:ext cx="1866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unconscious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01517" y="508518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unhealthy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01517" y="5733256"/>
            <a:ext cx="2318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misunderstand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01517" y="6171973"/>
            <a:ext cx="2318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disapprove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72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161</TotalTime>
  <Words>250</Words>
  <Application>Microsoft Office PowerPoint</Application>
  <PresentationFormat>Экран (4:3)</PresentationFormat>
  <Paragraphs>84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Базовая</vt:lpstr>
      <vt:lpstr>Слайд 1</vt:lpstr>
      <vt:lpstr>Расположите суффиксы в зависимости от части речи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2013-10-11T13:41:40Z</dcterms:created>
  <dcterms:modified xsi:type="dcterms:W3CDTF">2015-06-16T05:25:56Z</dcterms:modified>
</cp:coreProperties>
</file>