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57D3"/>
    <a:srgbClr val="E48312"/>
    <a:srgbClr val="BD58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 autoAdjust="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8" d="100"/>
          <a:sy n="68" d="100"/>
        </p:scale>
        <p:origin x="320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80710-7B60-4B44-B91C-09854D35B717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3CD8B-0578-482C-BE0A-CB2690A5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221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3CD8B-0578-482C-BE0A-CB2690A550B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03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127591"/>
            <a:ext cx="10058400" cy="400847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  <a:t>ГОСУДАРСТВЕННОЕ БЮДЖЕТНОЕ ОБРАЗОВАТЕЛЬНОЕ </a:t>
            </a: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/>
            </a:r>
            <a:b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</a:b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УЧРЕЖДЕНИЕ </a:t>
            </a:r>
            <a: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  <a:t>ГОРОДА МОСКВЫ «ШКОЛА 426</a:t>
            </a: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»</a:t>
            </a:r>
            <a:b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</a:br>
            <a: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  <a:t/>
            </a:r>
            <a:b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</a:b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ПРЕЗЕНТАЦИЯ</a:t>
            </a:r>
            <a: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  <a:t/>
            </a:r>
            <a:b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</a:br>
            <a: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  <a:t>открытого занятия по ознакомлению с окружающим </a:t>
            </a: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миром</a:t>
            </a:r>
            <a:b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</a:b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в </a:t>
            </a:r>
            <a: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  <a:t>средней группе №</a:t>
            </a: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8 </a:t>
            </a:r>
            <a:b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</a:b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по </a:t>
            </a:r>
            <a: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  <a:t>теме «Воздух-невидимка</a:t>
            </a: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».</a:t>
            </a:r>
            <a:b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</a:br>
            <a: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  <a:t/>
            </a:r>
            <a:b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</a:br>
            <a: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  <a:t>Интеграция образовательных </a:t>
            </a: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областей:</a:t>
            </a:r>
            <a:b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</a:b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познавательное</a:t>
            </a:r>
            <a: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  <a:t>, речевое, </a:t>
            </a: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художественно-эстетическое,</a:t>
            </a:r>
            <a:b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</a:b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социально-коммуникативное</a:t>
            </a:r>
            <a:r>
              <a:rPr lang="ru-RU" sz="2200" kern="0" spc="0" dirty="0">
                <a:latin typeface="PT Serif" panose="020A0603040505020204" pitchFamily="18" charset="-52"/>
                <a:ea typeface="PT Serif" panose="020A0603040505020204" pitchFamily="18" charset="-52"/>
              </a:rPr>
              <a:t>, физическое развитие</a:t>
            </a:r>
            <a:r>
              <a:rPr lang="ru-RU" sz="2200" kern="0" spc="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.</a:t>
            </a:r>
            <a:endParaRPr lang="ru-RU" sz="2200" kern="0" spc="0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97280" y="4455042"/>
            <a:ext cx="10058400" cy="1881963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2955925" algn="l"/>
                <a:tab pos="5018088" algn="l"/>
              </a:tabLst>
            </a:pPr>
            <a:r>
              <a:rPr lang="en-US" sz="2200" kern="0" cap="none" spc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T Serif" panose="020A0603040505020204" pitchFamily="18" charset="-52"/>
                <a:ea typeface="PT Serif" panose="020A0603040505020204" pitchFamily="18" charset="-52"/>
                <a:cs typeface="+mj-cs"/>
              </a:rPr>
              <a:t>	</a:t>
            </a:r>
            <a:r>
              <a:rPr lang="ru-RU" sz="2200" kern="0" cap="none" spc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T Serif" panose="020A0603040505020204" pitchFamily="18" charset="-52"/>
                <a:ea typeface="PT Serif" panose="020A0603040505020204" pitchFamily="18" charset="-52"/>
                <a:cs typeface="+mj-cs"/>
              </a:rPr>
              <a:t>Воспитатели:</a:t>
            </a:r>
            <a:r>
              <a:rPr lang="en-US" sz="2200" kern="0" cap="none" spc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T Serif" panose="020A0603040505020204" pitchFamily="18" charset="-52"/>
                <a:ea typeface="PT Serif" panose="020A0603040505020204" pitchFamily="18" charset="-52"/>
                <a:cs typeface="+mj-cs"/>
              </a:rPr>
              <a:t>	</a:t>
            </a:r>
            <a:r>
              <a:rPr lang="ru-RU" sz="2200" kern="0" cap="none" spc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T Serif" panose="020A0603040505020204" pitchFamily="18" charset="-52"/>
                <a:ea typeface="PT Serif" panose="020A0603040505020204" pitchFamily="18" charset="-52"/>
                <a:cs typeface="+mj-cs"/>
              </a:rPr>
              <a:t>Наумова Н.С.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2955925" algn="l"/>
                <a:tab pos="5018088" algn="l"/>
              </a:tabLst>
            </a:pPr>
            <a:r>
              <a:rPr lang="en-US" sz="2200" kern="0" cap="none" spc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T Serif" panose="020A0603040505020204" pitchFamily="18" charset="-52"/>
                <a:ea typeface="PT Serif" panose="020A0603040505020204" pitchFamily="18" charset="-52"/>
                <a:cs typeface="+mj-cs"/>
              </a:rPr>
              <a:t>		</a:t>
            </a:r>
            <a:r>
              <a:rPr lang="ru-RU" sz="2200" kern="0" cap="none" spc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T Serif" panose="020A0603040505020204" pitchFamily="18" charset="-52"/>
                <a:ea typeface="PT Serif" panose="020A0603040505020204" pitchFamily="18" charset="-52"/>
                <a:cs typeface="+mj-cs"/>
              </a:rPr>
              <a:t>Орлова Н.Н.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200" kern="0" cap="none" spc="0" dirty="0" smtClean="0">
              <a:solidFill>
                <a:schemeClr val="tx1">
                  <a:lumMod val="85000"/>
                  <a:lumOff val="15000"/>
                </a:schemeClr>
              </a:solidFill>
              <a:latin typeface="PT Serif" panose="020A0603040505020204" pitchFamily="18" charset="-52"/>
              <a:ea typeface="PT Serif" panose="020A0603040505020204" pitchFamily="18" charset="-52"/>
              <a:cs typeface="+mj-cs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kern="0" cap="none" spc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T Serif" panose="020A0603040505020204" pitchFamily="18" charset="-52"/>
                <a:ea typeface="PT Serif" panose="020A0603040505020204" pitchFamily="18" charset="-52"/>
                <a:cs typeface="+mj-cs"/>
              </a:rPr>
              <a:t>Город Москва, 2016-2017 уч. год.</a:t>
            </a:r>
            <a:endParaRPr lang="ru-RU" sz="2200" kern="0" cap="none" spc="0" dirty="0">
              <a:solidFill>
                <a:schemeClr val="tx1">
                  <a:lumMod val="85000"/>
                  <a:lumOff val="15000"/>
                </a:schemeClr>
              </a:solidFill>
              <a:latin typeface="PT Serif" panose="020A0603040505020204" pitchFamily="18" charset="-52"/>
              <a:ea typeface="PT Serif" panose="020A0603040505020204" pitchFamily="18" charset="-5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284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Цель НОД</a:t>
            </a:r>
            <a:endParaRPr lang="ru-RU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356096"/>
            <a:ext cx="10058400" cy="402336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Познакомить детей со свойствами воздуха; обогатить познавательную деятельность средствами опытно – исследовательской работы; учить анализировать результаты опытов и фиксировать их в рисунках.</a:t>
            </a:r>
          </a:p>
        </p:txBody>
      </p:sp>
    </p:spTree>
    <p:extLst>
      <p:ext uri="{BB962C8B-B14F-4D97-AF65-F5344CB8AC3E}">
        <p14:creationId xmlns:p14="http://schemas.microsoft.com/office/powerpoint/2010/main" val="371806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Задачи</a:t>
            </a:r>
            <a:endParaRPr lang="ru-RU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185975"/>
            <a:ext cx="10058400" cy="4023360"/>
          </a:xfrm>
        </p:spPr>
        <p:txBody>
          <a:bodyPr/>
          <a:lstStyle/>
          <a:p>
            <a:pPr marL="360000" indent="-36000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ru-RU" sz="2400" u="sng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Образовательные</a:t>
            </a:r>
            <a:r>
              <a:rPr lang="ru-RU" sz="2400" u="sng" dirty="0">
                <a:latin typeface="PT Serif" panose="020A0603040505020204" pitchFamily="18" charset="-52"/>
                <a:ea typeface="PT Serif" panose="020A0603040505020204" pitchFamily="18" charset="-52"/>
              </a:rPr>
              <a:t>:</a:t>
            </a: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 расширять представления детей о свойствах воздуха; показать, где и в каком виде существует воздух в окружающей среде.</a:t>
            </a:r>
          </a:p>
          <a:p>
            <a:pPr marL="360000" indent="-36000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ru-RU" sz="2400" u="sng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Развивающие</a:t>
            </a:r>
            <a:r>
              <a:rPr lang="ru-RU" sz="2400" u="sng" dirty="0">
                <a:latin typeface="PT Serif" panose="020A0603040505020204" pitchFamily="18" charset="-52"/>
                <a:ea typeface="PT Serif" panose="020A0603040505020204" pitchFamily="18" charset="-52"/>
              </a:rPr>
              <a:t>:</a:t>
            </a: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 развивать мышление, внимание, речь, умение обобщать и делать выводы.</a:t>
            </a:r>
          </a:p>
          <a:p>
            <a:pPr marL="360000" indent="-36000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ru-RU" sz="2400" u="sng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Воспитательные</a:t>
            </a:r>
            <a:r>
              <a:rPr lang="ru-RU" sz="2400" u="sng" dirty="0">
                <a:latin typeface="PT Serif" panose="020A0603040505020204" pitchFamily="18" charset="-52"/>
                <a:ea typeface="PT Serif" panose="020A0603040505020204" pitchFamily="18" charset="-52"/>
              </a:rPr>
              <a:t>:</a:t>
            </a: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 воспитывать самостоятельность, интерес к исследовательской деятельности, аккуратность и уважение к друг другу.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00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Материал</a:t>
            </a:r>
            <a:endParaRPr lang="ru-RU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По количеству детей:</a:t>
            </a:r>
          </a:p>
          <a:p>
            <a:pPr marL="712788" indent="-35083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полиэтиленовые пакеты</a:t>
            </a:r>
            <a:endParaRPr lang="ru-RU" sz="2400" dirty="0">
              <a:latin typeface="PT Serif" panose="020A0603040505020204" pitchFamily="18" charset="-52"/>
              <a:ea typeface="PT Serif" panose="020A0603040505020204" pitchFamily="18" charset="-52"/>
            </a:endParaRPr>
          </a:p>
          <a:p>
            <a:pPr marL="712788" indent="-35083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прозрачные </a:t>
            </a: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одноразовые стаканчики с </a:t>
            </a: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горошинами</a:t>
            </a:r>
            <a:endParaRPr lang="ru-RU" sz="2400" dirty="0">
              <a:latin typeface="PT Serif" panose="020A0603040505020204" pitchFamily="18" charset="-52"/>
              <a:ea typeface="PT Serif" panose="020A0603040505020204" pitchFamily="18" charset="-52"/>
            </a:endParaRPr>
          </a:p>
          <a:p>
            <a:pPr marL="712788" indent="-35083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трубочки </a:t>
            </a: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для </a:t>
            </a: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коктейля</a:t>
            </a:r>
            <a:endParaRPr lang="ru-RU" sz="2400" dirty="0">
              <a:latin typeface="PT Serif" panose="020A0603040505020204" pitchFamily="18" charset="-52"/>
              <a:ea typeface="PT Serif" panose="020A0603040505020204" pitchFamily="18" charset="-52"/>
            </a:endParaRPr>
          </a:p>
          <a:p>
            <a:pPr marL="712788" indent="-35083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бумага </a:t>
            </a: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для </a:t>
            </a: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рисования</a:t>
            </a:r>
            <a:endParaRPr lang="ru-RU" sz="2400" dirty="0">
              <a:latin typeface="PT Serif" panose="020A0603040505020204" pitchFamily="18" charset="-52"/>
              <a:ea typeface="PT Serif" panose="020A0603040505020204" pitchFamily="18" charset="-52"/>
            </a:endParaRPr>
          </a:p>
          <a:p>
            <a:pPr marL="712788" indent="-35083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гуашь</a:t>
            </a:r>
            <a:endParaRPr lang="ru-RU" sz="2400" dirty="0">
              <a:latin typeface="PT Serif" panose="020A0603040505020204" pitchFamily="18" charset="-52"/>
              <a:ea typeface="PT Serif" panose="020A0603040505020204" pitchFamily="18" charset="-52"/>
            </a:endParaRPr>
          </a:p>
          <a:p>
            <a:pPr marL="712788" indent="-35083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кисточки</a:t>
            </a:r>
            <a:endParaRPr lang="ru-RU" sz="2400" dirty="0">
              <a:latin typeface="PT Serif" panose="020A0603040505020204" pitchFamily="18" charset="-52"/>
              <a:ea typeface="PT Serif" panose="020A0603040505020204" pitchFamily="18" charset="-52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И фонарик.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27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Ход НОД</a:t>
            </a:r>
            <a:endParaRPr lang="ru-RU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6707" y="2200939"/>
            <a:ext cx="6458973" cy="3572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339701" y="1975631"/>
            <a:ext cx="3062178" cy="4023360"/>
          </a:xfrm>
        </p:spPr>
        <p:txBody>
          <a:bodyPr anchor="ctr">
            <a:normAutofit/>
          </a:bodyPr>
          <a:lstStyle/>
          <a:p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Приветствие гостей</a:t>
            </a: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068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Ход НОД</a:t>
            </a:r>
            <a:endParaRPr lang="ru-RU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0102" y="2275367"/>
            <a:ext cx="6345578" cy="35937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5545" y="2275366"/>
            <a:ext cx="3806456" cy="3593727"/>
          </a:xfrm>
        </p:spPr>
        <p:txBody>
          <a:bodyPr anchor="ctr"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Отгадывание загадки.</a:t>
            </a:r>
          </a:p>
          <a:p>
            <a:pPr marL="358775" indent="31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Мы </a:t>
            </a:r>
            <a:r>
              <a:rPr lang="ru-RU" sz="2400" i="1" dirty="0">
                <a:latin typeface="PT Serif" panose="020A0603040505020204" pitchFamily="18" charset="-52"/>
                <a:ea typeface="PT Serif" panose="020A0603040505020204" pitchFamily="18" charset="-52"/>
              </a:rPr>
              <a:t>его не замечаем</a:t>
            </a:r>
          </a:p>
          <a:p>
            <a:pPr marL="358775" indent="31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latin typeface="PT Serif" panose="020A0603040505020204" pitchFamily="18" charset="-52"/>
                <a:ea typeface="PT Serif" panose="020A0603040505020204" pitchFamily="18" charset="-52"/>
              </a:rPr>
              <a:t>Мы о нём не говорим.</a:t>
            </a:r>
          </a:p>
          <a:p>
            <a:pPr marL="358775" indent="31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latin typeface="PT Serif" panose="020A0603040505020204" pitchFamily="18" charset="-52"/>
                <a:ea typeface="PT Serif" panose="020A0603040505020204" pitchFamily="18" charset="-52"/>
              </a:rPr>
              <a:t>Просто мы его вдыхаем</a:t>
            </a:r>
          </a:p>
          <a:p>
            <a:pPr marL="358775" indent="31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latin typeface="PT Serif" panose="020A0603040505020204" pitchFamily="18" charset="-52"/>
                <a:ea typeface="PT Serif" panose="020A0603040505020204" pitchFamily="18" charset="-52"/>
              </a:rPr>
              <a:t>Он ведь нам необходим</a:t>
            </a:r>
            <a:r>
              <a:rPr lang="ru-RU" sz="2400" i="1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.</a:t>
            </a:r>
            <a:endParaRPr lang="ru-RU" sz="2400" i="1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0641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Первый </a:t>
            </a:r>
            <a:r>
              <a:rPr lang="ru-RU" dirty="0">
                <a:latin typeface="PT Serif" panose="020A0603040505020204" pitchFamily="18" charset="-52"/>
                <a:ea typeface="PT Serif" panose="020A0603040505020204" pitchFamily="18" charset="-52"/>
              </a:rPr>
              <a:t>опыт «Невидимка»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8117765" y="2032230"/>
            <a:ext cx="3521503" cy="3958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182" y="2030818"/>
            <a:ext cx="3522760" cy="39596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4433778" y="2030818"/>
            <a:ext cx="3391786" cy="395967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Воздух невидимый, </a:t>
            </a: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/>
            </a:r>
            <a:b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</a:b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но мы его можем поймать </a:t>
            </a:r>
            <a:r>
              <a:rPr lang="ru-RU" sz="2400" i="1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(надуваем </a:t>
            </a:r>
            <a:r>
              <a:rPr lang="ru-RU" sz="2400" i="1" dirty="0">
                <a:latin typeface="PT Serif" panose="020A0603040505020204" pitchFamily="18" charset="-52"/>
                <a:ea typeface="PT Serif" panose="020A0603040505020204" pitchFamily="18" charset="-52"/>
              </a:rPr>
              <a:t>воздушные </a:t>
            </a:r>
            <a:r>
              <a:rPr lang="ru-RU" sz="2400" i="1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шары)</a:t>
            </a: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.</a:t>
            </a:r>
            <a:endParaRPr lang="ru-RU" sz="2400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61277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225</TotalTime>
  <Words>146</Words>
  <Application>Microsoft Office PowerPoint</Application>
  <PresentationFormat>Широкоэкранный</PresentationFormat>
  <Paragraphs>31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PT Serif</vt:lpstr>
      <vt:lpstr>Wingdings</vt:lpstr>
      <vt:lpstr>Ретро</vt:lpstr>
      <vt:lpstr>ГОСУДАРСТВЕННОЕ БЮДЖЕТНОЕ ОБРАЗОВАТЕЛЬНОЕ  УЧРЕЖДЕНИЕ ГОРОДА МОСКВЫ «ШКОЛА 426»  ПРЕЗЕНТАЦИЯ открытого занятия по ознакомлению с окружающим миром в средней группе №8  по теме «Воздух-невидимка».  Интеграция образовательных областей: познавательное, речевое, художественно-эстетическое, социально-коммуникативное, физическое развитие.</vt:lpstr>
      <vt:lpstr>Цель НОД</vt:lpstr>
      <vt:lpstr>Задачи</vt:lpstr>
      <vt:lpstr>Материал</vt:lpstr>
      <vt:lpstr>Ход НОД</vt:lpstr>
      <vt:lpstr>Ход НОД</vt:lpstr>
      <vt:lpstr>Первый опыт «Невидимка»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ГОРОДА МОСКВЫ «ШКОЛА 426» ПРЕЗЕНТАЦИЯ открытого занятия по ознакомлению с окружающим миром в средней группе №8 по теме «Воздух-невидимка».  Интеграция образовательных областей: познавательное, речевое, художественно эстетическое, социально коммуникативное, физическое развитие.</dc:title>
  <dc:creator>Андрей</dc:creator>
  <cp:lastModifiedBy>Орлова</cp:lastModifiedBy>
  <cp:revision>20</cp:revision>
  <dcterms:created xsi:type="dcterms:W3CDTF">2017-02-20T12:12:50Z</dcterms:created>
  <dcterms:modified xsi:type="dcterms:W3CDTF">2017-10-21T14:05:46Z</dcterms:modified>
</cp:coreProperties>
</file>