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9" r:id="rId2"/>
    <p:sldId id="260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61" r:id="rId29"/>
    <p:sldId id="263" r:id="rId30"/>
    <p:sldId id="264" r:id="rId31"/>
    <p:sldId id="265" r:id="rId32"/>
    <p:sldId id="266" r:id="rId33"/>
    <p:sldId id="267" r:id="rId34"/>
    <p:sldId id="258" r:id="rId35"/>
    <p:sldId id="298" r:id="rId36"/>
    <p:sldId id="299" r:id="rId37"/>
    <p:sldId id="300" r:id="rId38"/>
    <p:sldId id="301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1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6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AF6A3-80CC-46E2-9544-AFE7140C4EB1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17FE7-5A96-4F10-A300-70DF3A2FB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37.jpeg"/><Relationship Id="rId18" Type="http://schemas.openxmlformats.org/officeDocument/2006/relationships/image" Target="../media/image38.jpeg"/><Relationship Id="rId26" Type="http://schemas.openxmlformats.org/officeDocument/2006/relationships/image" Target="../media/image25.jpeg"/><Relationship Id="rId3" Type="http://schemas.openxmlformats.org/officeDocument/2006/relationships/image" Target="../media/image34.jpeg"/><Relationship Id="rId21" Type="http://schemas.openxmlformats.org/officeDocument/2006/relationships/image" Target="../media/image20.jpeg"/><Relationship Id="rId34" Type="http://schemas.openxmlformats.org/officeDocument/2006/relationships/image" Target="../media/image30.jpeg"/><Relationship Id="rId7" Type="http://schemas.openxmlformats.org/officeDocument/2006/relationships/image" Target="../media/image3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4.jpeg"/><Relationship Id="rId33" Type="http://schemas.openxmlformats.org/officeDocument/2006/relationships/image" Target="../media/image44.jpeg"/><Relationship Id="rId2" Type="http://schemas.openxmlformats.org/officeDocument/2006/relationships/image" Target="../media/image33.jpeg"/><Relationship Id="rId16" Type="http://schemas.openxmlformats.org/officeDocument/2006/relationships/image" Target="../media/image14.jpeg"/><Relationship Id="rId20" Type="http://schemas.openxmlformats.org/officeDocument/2006/relationships/image" Target="../media/image40.jpeg"/><Relationship Id="rId29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36.jpeg"/><Relationship Id="rId24" Type="http://schemas.openxmlformats.org/officeDocument/2006/relationships/image" Target="../media/image23.jpeg"/><Relationship Id="rId32" Type="http://schemas.openxmlformats.org/officeDocument/2006/relationships/image" Target="../media/image31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41.jpeg"/><Relationship Id="rId28" Type="http://schemas.openxmlformats.org/officeDocument/2006/relationships/image" Target="../media/image27.jpeg"/><Relationship Id="rId36" Type="http://schemas.openxmlformats.org/officeDocument/2006/relationships/image" Target="../media/image18.jpeg"/><Relationship Id="rId10" Type="http://schemas.openxmlformats.org/officeDocument/2006/relationships/image" Target="../media/image8.jpeg"/><Relationship Id="rId19" Type="http://schemas.openxmlformats.org/officeDocument/2006/relationships/image" Target="../media/image39.jpeg"/><Relationship Id="rId31" Type="http://schemas.openxmlformats.org/officeDocument/2006/relationships/image" Target="../media/image29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43.jpeg"/><Relationship Id="rId35" Type="http://schemas.openxmlformats.org/officeDocument/2006/relationships/image" Target="../media/image1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Мастер – класс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3600" u="sng" dirty="0" smtClean="0"/>
          </a:p>
          <a:p>
            <a:pPr algn="ctr">
              <a:buNone/>
            </a:pPr>
            <a:endParaRPr lang="ru-RU" sz="3600" u="sng" dirty="0"/>
          </a:p>
          <a:p>
            <a:pPr algn="ctr">
              <a:buNone/>
            </a:pPr>
            <a:r>
              <a:rPr lang="ru-RU" sz="3600" u="sng" dirty="0" smtClean="0"/>
              <a:t>Организация чтения басни</a:t>
            </a:r>
          </a:p>
          <a:p>
            <a:pPr algn="ctr">
              <a:buNone/>
            </a:pPr>
            <a:r>
              <a:rPr lang="ru-RU" sz="3600" u="sng" dirty="0" smtClean="0"/>
              <a:t> И. А. Крылова «Квартет»</a:t>
            </a:r>
            <a:endParaRPr lang="ru-RU" sz="36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Альта</a:t>
            </a:r>
            <a:endParaRPr lang="ru-RU" dirty="0"/>
          </a:p>
        </p:txBody>
      </p:sp>
      <p:pic>
        <p:nvPicPr>
          <p:cNvPr id="4" name="Picture 11" descr="C:\Users\1\Desktop\Мастер-класс\аль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3903" y="1484784"/>
            <a:ext cx="4591412" cy="4591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Две скрипки</a:t>
            </a:r>
            <a:endParaRPr lang="ru-RU" dirty="0"/>
          </a:p>
        </p:txBody>
      </p:sp>
      <p:pic>
        <p:nvPicPr>
          <p:cNvPr id="4" name="Picture 12" descr="C:\Users\1\Desktop\Мастер-класс\две скрип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1592" y="1294090"/>
            <a:ext cx="7140816" cy="4751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 сели на лужок под липки</a:t>
            </a:r>
            <a:br>
              <a:rPr lang="ru-RU" sz="2800" dirty="0" smtClean="0"/>
            </a:br>
            <a:r>
              <a:rPr lang="ru-RU" sz="2800" dirty="0" smtClean="0"/>
              <a:t>Пленять своим искусством свет.</a:t>
            </a:r>
            <a:endParaRPr lang="ru-RU" sz="2800" dirty="0"/>
          </a:p>
        </p:txBody>
      </p:sp>
      <p:pic>
        <p:nvPicPr>
          <p:cNvPr id="4" name="Picture 13" descr="C:\Users\1\Desktop\Мастер-класс\лип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50664"/>
            <a:ext cx="6192688" cy="4637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Ударили в смычки</a:t>
            </a:r>
            <a:endParaRPr lang="ru-RU" dirty="0"/>
          </a:p>
        </p:txBody>
      </p:sp>
      <p:pic>
        <p:nvPicPr>
          <p:cNvPr id="4" name="Picture 14" descr="C:\Users\1\Desktop\Мастер-класс\смыч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0648" y="1628800"/>
            <a:ext cx="3442704" cy="4914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Дерут, а толку нет</a:t>
            </a:r>
            <a:endParaRPr lang="ru-RU" dirty="0"/>
          </a:p>
        </p:txBody>
      </p:sp>
      <p:pic>
        <p:nvPicPr>
          <p:cNvPr id="4" name="Picture 15" descr="C:\Users\1\Desktop\Мастер-класс\дерут, а толку нет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844824"/>
            <a:ext cx="5665262" cy="4068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Стой, братцы, стой! – кричит Мартышка, - Подождите!</a:t>
            </a:r>
            <a:endParaRPr lang="ru-RU" dirty="0"/>
          </a:p>
        </p:txBody>
      </p:sp>
      <p:pic>
        <p:nvPicPr>
          <p:cNvPr id="4" name="Picture 16" descr="C:\Users\1\Desktop\Мастер-класс\стой, брат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357430"/>
            <a:ext cx="3644912" cy="3120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музыке идти? Ведь вы не так сидите!</a:t>
            </a:r>
            <a:endParaRPr lang="ru-RU" dirty="0"/>
          </a:p>
        </p:txBody>
      </p:sp>
      <p:pic>
        <p:nvPicPr>
          <p:cNvPr id="4" name="Picture 17" descr="C:\Users\1\Desktop\Мастер-класс\сту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500175"/>
            <a:ext cx="3286148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Ты с басом, Мишенька, садись против альта,</a:t>
            </a:r>
            <a:br>
              <a:rPr lang="ru-RU" sz="2000" dirty="0" smtClean="0"/>
            </a:br>
            <a:r>
              <a:rPr lang="ru-RU" sz="2000" dirty="0" smtClean="0"/>
              <a:t>Я, прима, сяду против вторы;</a:t>
            </a:r>
            <a:endParaRPr lang="ru-RU" sz="2000" dirty="0"/>
          </a:p>
        </p:txBody>
      </p:sp>
      <p:pic>
        <p:nvPicPr>
          <p:cNvPr id="3" name="Picture 18" descr="C:\Users\1\Desktop\Мастер-класс\квартет мартыш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428868"/>
            <a:ext cx="4071966" cy="3317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Тогда пойдет уж музыка не та:</a:t>
            </a:r>
            <a:br>
              <a:rPr lang="ru-RU" sz="2000" dirty="0" smtClean="0"/>
            </a:br>
            <a:r>
              <a:rPr lang="ru-RU" sz="2000" dirty="0" smtClean="0"/>
              <a:t>У нас запляшут лес и горы!</a:t>
            </a:r>
            <a:endParaRPr lang="ru-RU" sz="2000" dirty="0"/>
          </a:p>
        </p:txBody>
      </p:sp>
      <p:pic>
        <p:nvPicPr>
          <p:cNvPr id="4" name="Picture 36" descr="C:\Users\1\Desktop\Мастер-класс\ле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357430"/>
            <a:ext cx="4357718" cy="3268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7" descr="C:\Users\1\Desktop\Мастер-класс\го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143116"/>
            <a:ext cx="4524378" cy="3393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199" y="260648"/>
            <a:ext cx="8485119" cy="64087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400" b="1" dirty="0" smtClean="0"/>
              <a:t>Квартет </a:t>
            </a:r>
            <a:endParaRPr lang="ru-RU" sz="2400" dirty="0"/>
          </a:p>
          <a:p>
            <a:pPr marL="0" indent="0">
              <a:buNone/>
            </a:pPr>
            <a:r>
              <a:rPr lang="ru-RU" sz="1900" dirty="0"/>
              <a:t>Проказница-Мартышка, Осел, Козел да косолапый Мишка</a:t>
            </a:r>
            <a:br>
              <a:rPr lang="ru-RU" sz="1900" dirty="0"/>
            </a:br>
            <a:r>
              <a:rPr lang="ru-RU" sz="1900" dirty="0"/>
              <a:t>Затеяли сыграть Квартет.</a:t>
            </a:r>
            <a:br>
              <a:rPr lang="ru-RU" sz="1900" dirty="0"/>
            </a:br>
            <a:r>
              <a:rPr lang="ru-RU" sz="1900" dirty="0"/>
              <a:t>Достали нот, баса, альта, две скрипки</a:t>
            </a:r>
            <a:br>
              <a:rPr lang="ru-RU" sz="1900" dirty="0"/>
            </a:br>
            <a:r>
              <a:rPr lang="ru-RU" sz="1900" dirty="0"/>
              <a:t>И сели на лужок под липки -</a:t>
            </a:r>
            <a:br>
              <a:rPr lang="ru-RU" sz="1900" dirty="0"/>
            </a:br>
            <a:r>
              <a:rPr lang="ru-RU" sz="1900" dirty="0"/>
              <a:t>Пленять своим искусством свет.</a:t>
            </a:r>
            <a:br>
              <a:rPr lang="ru-RU" sz="1900" dirty="0"/>
            </a:br>
            <a:r>
              <a:rPr lang="ru-RU" sz="1900" dirty="0"/>
              <a:t>Ударили в смычки, дерут, а толку нет.</a:t>
            </a:r>
            <a:br>
              <a:rPr lang="ru-RU" sz="1900" dirty="0"/>
            </a:br>
            <a:r>
              <a:rPr lang="ru-RU" sz="1900" dirty="0"/>
              <a:t>"Стой, братцы, стой! - кричит Мартышка. - Погодите!</a:t>
            </a:r>
            <a:br>
              <a:rPr lang="ru-RU" sz="1900" dirty="0"/>
            </a:br>
            <a:r>
              <a:rPr lang="ru-RU" sz="1900" dirty="0"/>
              <a:t>Как музыке идти? Ведь вы не так сидите.</a:t>
            </a:r>
            <a:br>
              <a:rPr lang="ru-RU" sz="1900" dirty="0"/>
            </a:br>
            <a:r>
              <a:rPr lang="ru-RU" sz="1900" dirty="0"/>
              <a:t>Ты с басом, Мишенька, садись против альта,</a:t>
            </a:r>
            <a:br>
              <a:rPr lang="ru-RU" sz="1900" dirty="0"/>
            </a:br>
            <a:r>
              <a:rPr lang="ru-RU" sz="1900" dirty="0"/>
              <a:t>Я, прима, сяду против вторы;</a:t>
            </a:r>
            <a:br>
              <a:rPr lang="ru-RU" sz="1900" dirty="0"/>
            </a:br>
            <a:r>
              <a:rPr lang="ru-RU" sz="1900" dirty="0"/>
              <a:t>Тогда пойдет уж музыка не та:</a:t>
            </a:r>
            <a:br>
              <a:rPr lang="ru-RU" sz="1900" dirty="0"/>
            </a:br>
            <a:r>
              <a:rPr lang="ru-RU" sz="1900" dirty="0"/>
              <a:t>У нас запляшут лес и горы!"</a:t>
            </a:r>
            <a:br>
              <a:rPr lang="ru-RU" sz="1900" dirty="0"/>
            </a:br>
            <a:r>
              <a:rPr lang="ru-RU" sz="1900" dirty="0"/>
              <a:t>Расселись, начали Квартет;</a:t>
            </a:r>
            <a:br>
              <a:rPr lang="ru-RU" sz="1900" dirty="0"/>
            </a:br>
            <a:r>
              <a:rPr lang="ru-RU" sz="1900" dirty="0"/>
              <a:t>Он все-таки на лад нейдет.</a:t>
            </a:r>
            <a:br>
              <a:rPr lang="ru-RU" sz="1900" dirty="0"/>
            </a:br>
            <a:r>
              <a:rPr lang="ru-RU" sz="1900" dirty="0"/>
              <a:t>"Постойте ж, я сыскал секрет, -</a:t>
            </a:r>
            <a:br>
              <a:rPr lang="ru-RU" sz="1900" dirty="0"/>
            </a:br>
            <a:r>
              <a:rPr lang="ru-RU" sz="1900" dirty="0"/>
              <a:t>Кричит Осел, - мы, верно, уж поладим,</a:t>
            </a:r>
            <a:br>
              <a:rPr lang="ru-RU" sz="1900" dirty="0"/>
            </a:br>
            <a:r>
              <a:rPr lang="ru-RU" sz="1900" dirty="0"/>
              <a:t>Коль рядом сядем".</a:t>
            </a:r>
            <a:br>
              <a:rPr lang="ru-RU" sz="1900" dirty="0"/>
            </a:br>
            <a:r>
              <a:rPr lang="ru-RU" sz="1900" dirty="0"/>
              <a:t>Послушались Осла: уселись чинно в ряд,</a:t>
            </a:r>
            <a:br>
              <a:rPr lang="ru-RU" sz="1900" dirty="0"/>
            </a:br>
            <a:r>
              <a:rPr lang="ru-RU" sz="1900" dirty="0"/>
              <a:t>А все-таки Квартет нейдет на лад.</a:t>
            </a:r>
            <a:br>
              <a:rPr lang="ru-RU" sz="1900" dirty="0"/>
            </a:br>
            <a:r>
              <a:rPr lang="ru-RU" sz="1900" dirty="0"/>
              <a:t>Вот пуще прежнего пошли у них разборы</a:t>
            </a:r>
            <a:br>
              <a:rPr lang="ru-RU" sz="1900" dirty="0"/>
            </a:br>
            <a:r>
              <a:rPr lang="ru-RU" sz="1900" dirty="0"/>
              <a:t>И споры, кому и как сидеть.</a:t>
            </a:r>
            <a:br>
              <a:rPr lang="ru-RU" sz="1900" dirty="0"/>
            </a:br>
            <a:r>
              <a:rPr lang="ru-RU" sz="1900" dirty="0"/>
              <a:t>Случилось Соловью на шум их прилететь.</a:t>
            </a:r>
            <a:br>
              <a:rPr lang="ru-RU" sz="1900" dirty="0"/>
            </a:br>
            <a:r>
              <a:rPr lang="ru-RU" sz="1900" dirty="0"/>
              <a:t>Тут с просьбой все к нему, чтоб их решать сомненье:</a:t>
            </a:r>
            <a:br>
              <a:rPr lang="ru-RU" sz="1900" dirty="0"/>
            </a:br>
            <a:r>
              <a:rPr lang="ru-RU" sz="1900" dirty="0"/>
              <a:t>"Пожалуй, - говорят, - возьми на час терпенье,</a:t>
            </a:r>
            <a:br>
              <a:rPr lang="ru-RU" sz="1900" dirty="0"/>
            </a:br>
            <a:r>
              <a:rPr lang="ru-RU" sz="1900" dirty="0"/>
              <a:t>Чтобы Квартет в порядок наш привесть:</a:t>
            </a:r>
            <a:br>
              <a:rPr lang="ru-RU" sz="1900" dirty="0"/>
            </a:br>
            <a:r>
              <a:rPr lang="ru-RU" sz="1900" dirty="0"/>
              <a:t>И ноты есть у нас, и инструменты есть;</a:t>
            </a:r>
            <a:br>
              <a:rPr lang="ru-RU" sz="1900" dirty="0"/>
            </a:br>
            <a:r>
              <a:rPr lang="ru-RU" sz="1900" dirty="0"/>
              <a:t>Скажи лишь, как нам сесть!" -</a:t>
            </a:r>
            <a:br>
              <a:rPr lang="ru-RU" sz="1900" dirty="0"/>
            </a:br>
            <a:r>
              <a:rPr lang="ru-RU" sz="1900" dirty="0"/>
              <a:t>"Чтоб музыкантом быть, так надобно уменье</a:t>
            </a:r>
            <a:br>
              <a:rPr lang="ru-RU" sz="1900" dirty="0"/>
            </a:br>
            <a:r>
              <a:rPr lang="ru-RU" sz="1900" dirty="0"/>
              <a:t>И уши ваших понежней, -</a:t>
            </a:r>
            <a:br>
              <a:rPr lang="ru-RU" sz="1900" dirty="0"/>
            </a:br>
            <a:r>
              <a:rPr lang="ru-RU" sz="1900" dirty="0"/>
              <a:t>Им отвечает Соловей. -</a:t>
            </a:r>
            <a:br>
              <a:rPr lang="ru-RU" sz="1900" dirty="0"/>
            </a:br>
            <a:r>
              <a:rPr lang="ru-RU" sz="1900" dirty="0"/>
              <a:t>А вы, друзья, как ни садитесь,</a:t>
            </a:r>
            <a:br>
              <a:rPr lang="ru-RU" sz="1900" dirty="0"/>
            </a:br>
            <a:r>
              <a:rPr lang="ru-RU" sz="1900" dirty="0"/>
              <a:t>Все в музыканты не годитесь</a:t>
            </a:r>
            <a:r>
              <a:rPr lang="ru-RU" sz="1900" dirty="0" smtClean="0"/>
              <a:t>".</a:t>
            </a:r>
            <a:endParaRPr lang="ru-RU" sz="1900" dirty="0"/>
          </a:p>
        </p:txBody>
      </p:sp>
      <p:pic>
        <p:nvPicPr>
          <p:cNvPr id="9" name="Рисунок 8" descr="http://deti-online.com/images/basni-krylova--kvarte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9831" y="1196752"/>
            <a:ext cx="439248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Расселись, начали Квартет;</a:t>
            </a:r>
            <a:br>
              <a:rPr lang="ru-RU" sz="2000" dirty="0" smtClean="0"/>
            </a:br>
            <a:r>
              <a:rPr lang="ru-RU" sz="2000" dirty="0" smtClean="0"/>
              <a:t>Он все-таки на лад нейдет.</a:t>
            </a:r>
            <a:endParaRPr lang="ru-RU" sz="2000" dirty="0"/>
          </a:p>
        </p:txBody>
      </p:sp>
      <p:pic>
        <p:nvPicPr>
          <p:cNvPr id="4" name="Picture 20" descr="C:\Users\1\Desktop\Мастер-класс\попытка №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357430"/>
            <a:ext cx="3167069" cy="3167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"Постойте ж, я сыскал секрет, -</a:t>
            </a:r>
            <a:br>
              <a:rPr lang="ru-RU" sz="2000" dirty="0" smtClean="0"/>
            </a:br>
            <a:r>
              <a:rPr lang="ru-RU" sz="2000" dirty="0" smtClean="0"/>
              <a:t>Кричит Осел, - мы, верно, уж поладим,</a:t>
            </a:r>
            <a:br>
              <a:rPr lang="ru-RU" sz="2000" dirty="0" smtClean="0"/>
            </a:br>
            <a:r>
              <a:rPr lang="ru-RU" sz="2000" dirty="0" smtClean="0"/>
              <a:t>Коль рядом сядем".</a:t>
            </a:r>
            <a:endParaRPr lang="ru-RU" sz="2000" dirty="0"/>
          </a:p>
        </p:txBody>
      </p:sp>
      <p:pic>
        <p:nvPicPr>
          <p:cNvPr id="4" name="Picture 21" descr="C:\Users\1\Desktop\Мастер-класс\ос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643182"/>
            <a:ext cx="3109993" cy="2071702"/>
          </a:xfrm>
          <a:prstGeom prst="rect">
            <a:avLst/>
          </a:prstGeom>
          <a:noFill/>
        </p:spPr>
      </p:pic>
      <p:pic>
        <p:nvPicPr>
          <p:cNvPr id="5" name="Picture 22" descr="C:\Users\1\Desktop\Мастер-класс\квартет осл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643182"/>
            <a:ext cx="2928955" cy="2071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Послушались Осла: уселись чинно в ряд,</a:t>
            </a:r>
            <a:br>
              <a:rPr lang="ru-RU" sz="2000" dirty="0" smtClean="0"/>
            </a:br>
            <a:r>
              <a:rPr lang="ru-RU" sz="2000" dirty="0" smtClean="0"/>
              <a:t>А все-таки Квартет нейдет на лад.</a:t>
            </a:r>
            <a:endParaRPr lang="ru-RU" sz="2000" dirty="0"/>
          </a:p>
        </p:txBody>
      </p:sp>
      <p:pic>
        <p:nvPicPr>
          <p:cNvPr id="4" name="Picture 23" descr="C:\Users\1\Desktop\Мастер-класс\попытка №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41987"/>
            <a:ext cx="5825094" cy="429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Вот пуще прежнего пошли у них разборы</a:t>
            </a:r>
            <a:br>
              <a:rPr lang="ru-RU" sz="2000" dirty="0" smtClean="0"/>
            </a:br>
            <a:r>
              <a:rPr lang="ru-RU" sz="2000" dirty="0" smtClean="0"/>
              <a:t>И споры, кому и как сидеть.</a:t>
            </a:r>
            <a:endParaRPr lang="ru-RU" sz="2000" dirty="0"/>
          </a:p>
        </p:txBody>
      </p:sp>
      <p:pic>
        <p:nvPicPr>
          <p:cNvPr id="4" name="Picture 24" descr="C:\Users\1\Desktop\Мастер-класс\спо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884" y="3000372"/>
            <a:ext cx="4214116" cy="2804892"/>
          </a:xfrm>
          <a:prstGeom prst="rect">
            <a:avLst/>
          </a:prstGeom>
          <a:noFill/>
        </p:spPr>
      </p:pic>
      <p:pic>
        <p:nvPicPr>
          <p:cNvPr id="5" name="Picture 25" descr="C:\Users\1\Desktop\Мастер-класс\сту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071809"/>
            <a:ext cx="2308816" cy="2936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Случилось Соловью на шум их прилететь</a:t>
            </a:r>
            <a:endParaRPr lang="ru-RU" sz="2000" dirty="0"/>
          </a:p>
        </p:txBody>
      </p:sp>
      <p:pic>
        <p:nvPicPr>
          <p:cNvPr id="5" name="Picture 26" descr="C:\Users\1\Desktop\Мастер-класс\солов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7029" y="1628800"/>
            <a:ext cx="4109941" cy="4566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Тут с просьбой все к нему, чтоб их решать сомненье:</a:t>
            </a:r>
            <a:br>
              <a:rPr lang="ru-RU" sz="2000" dirty="0" smtClean="0"/>
            </a:br>
            <a:r>
              <a:rPr lang="ru-RU" sz="2000" dirty="0" smtClean="0"/>
              <a:t>"Пожалуй, - говорят, - возьми на час терпенье,</a:t>
            </a:r>
            <a:br>
              <a:rPr lang="ru-RU" sz="2000" dirty="0" smtClean="0"/>
            </a:br>
            <a:r>
              <a:rPr lang="ru-RU" sz="2000" dirty="0" smtClean="0"/>
              <a:t>Чтобы Квартет в порядок наш привесть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Picture 27" descr="C:\Users\1\Desktop\Мастер-класс\тут с просьбой все к нем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71677"/>
            <a:ext cx="3353596" cy="4297363"/>
          </a:xfrm>
          <a:prstGeom prst="rect">
            <a:avLst/>
          </a:prstGeom>
          <a:noFill/>
        </p:spPr>
      </p:pic>
      <p:pic>
        <p:nvPicPr>
          <p:cNvPr id="5" name="Picture 28" descr="C:\Users\1\Desktop\Мастер-класс\струнный кварт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06626"/>
            <a:ext cx="3837962" cy="2641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И ноты есть у нас, и инструменты есть;</a:t>
            </a:r>
            <a:br>
              <a:rPr lang="ru-RU" sz="2000" dirty="0" smtClean="0"/>
            </a:br>
            <a:r>
              <a:rPr lang="ru-RU" sz="2000" dirty="0" smtClean="0"/>
              <a:t>Скажи лишь, как нам сесть!" -</a:t>
            </a:r>
            <a:endParaRPr lang="ru-RU" sz="2000" dirty="0"/>
          </a:p>
        </p:txBody>
      </p:sp>
      <p:pic>
        <p:nvPicPr>
          <p:cNvPr id="4" name="Picture 29" descr="C:\Users\1\Desktop\Мастер-класс\но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2560367" cy="2400418"/>
          </a:xfrm>
          <a:prstGeom prst="rect">
            <a:avLst/>
          </a:prstGeom>
          <a:noFill/>
        </p:spPr>
      </p:pic>
      <p:pic>
        <p:nvPicPr>
          <p:cNvPr id="5" name="Picture 30" descr="C:\Users\1\Desktop\Мастер-класс\инструменты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360550"/>
            <a:ext cx="3659298" cy="2883050"/>
          </a:xfrm>
          <a:prstGeom prst="rect">
            <a:avLst/>
          </a:prstGeom>
          <a:noFill/>
        </p:spPr>
      </p:pic>
      <p:pic>
        <p:nvPicPr>
          <p:cNvPr id="6" name="Picture 32" descr="C:\Users\1\Desktop\Мастер-класс\вопро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5107" y="1223006"/>
            <a:ext cx="2548284" cy="2548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5" descr="C:\Users\1\Desktop\Мастер-класс\наставление соловь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622448"/>
            <a:ext cx="2581458" cy="30679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7633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"Чтоб музыкантом быть, так надобно уменье</a:t>
            </a:r>
            <a:br>
              <a:rPr lang="ru-RU" sz="1800" dirty="0" smtClean="0"/>
            </a:br>
            <a:r>
              <a:rPr lang="ru-RU" sz="1800" dirty="0" smtClean="0"/>
              <a:t>И уши ваших понежней, -</a:t>
            </a:r>
            <a:br>
              <a:rPr lang="ru-RU" sz="1800" dirty="0" smtClean="0"/>
            </a:br>
            <a:r>
              <a:rPr lang="ru-RU" sz="1800" dirty="0" smtClean="0"/>
              <a:t>Им отвечает Соловей. -</a:t>
            </a:r>
            <a:br>
              <a:rPr lang="ru-RU" sz="1800" dirty="0" smtClean="0"/>
            </a:br>
            <a:r>
              <a:rPr lang="ru-RU" sz="1800" dirty="0" smtClean="0"/>
              <a:t>А вы, друзья, как ни садитесь,</a:t>
            </a:r>
            <a:br>
              <a:rPr lang="ru-RU" sz="1800" dirty="0" smtClean="0"/>
            </a:br>
            <a:r>
              <a:rPr lang="ru-RU" sz="1800" dirty="0" smtClean="0"/>
              <a:t>Все в музыканты не годитесь".</a:t>
            </a:r>
            <a:endParaRPr lang="ru-RU" sz="1800" dirty="0"/>
          </a:p>
        </p:txBody>
      </p:sp>
      <p:pic>
        <p:nvPicPr>
          <p:cNvPr id="4" name="Picture 33" descr="C:\Users\1\Desktop\Мастер-класс\Чтоб музыкантом быт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166" y="3717032"/>
            <a:ext cx="2801682" cy="2098712"/>
          </a:xfrm>
          <a:prstGeom prst="rect">
            <a:avLst/>
          </a:prstGeom>
          <a:noFill/>
        </p:spPr>
      </p:pic>
      <p:pic>
        <p:nvPicPr>
          <p:cNvPr id="5" name="Picture 34" descr="C:\Users\1\Desktop\Мастер-класс\им отвечает солове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988840"/>
            <a:ext cx="3065504" cy="2299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Наглядно-схематическая модель</a:t>
            </a:r>
            <a:endParaRPr lang="ru-RU" dirty="0"/>
          </a:p>
        </p:txBody>
      </p:sp>
      <p:pic>
        <p:nvPicPr>
          <p:cNvPr id="18434" name="Picture 2" descr="C:\Users\1\Desktop\Мастер-класс\post-1292851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428736"/>
            <a:ext cx="771524" cy="771524"/>
          </a:xfrm>
          <a:prstGeom prst="rect">
            <a:avLst/>
          </a:prstGeom>
          <a:noFill/>
        </p:spPr>
      </p:pic>
      <p:pic>
        <p:nvPicPr>
          <p:cNvPr id="18435" name="Picture 3" descr="C:\Users\1\Desktop\Мастер-класс\крыл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28802"/>
            <a:ext cx="791305" cy="642935"/>
          </a:xfrm>
          <a:prstGeom prst="rect">
            <a:avLst/>
          </a:prstGeom>
          <a:noFill/>
        </p:spPr>
      </p:pic>
      <p:pic>
        <p:nvPicPr>
          <p:cNvPr id="18436" name="Picture 4" descr="C:\Users\1\Desktop\Мастер-класс\мартыш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786058"/>
            <a:ext cx="539474" cy="673563"/>
          </a:xfrm>
          <a:prstGeom prst="rect">
            <a:avLst/>
          </a:prstGeom>
          <a:noFill/>
        </p:spPr>
      </p:pic>
      <p:pic>
        <p:nvPicPr>
          <p:cNvPr id="18437" name="Picture 5" descr="C:\Users\1\Desktop\Мастер-класс\осел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2857496"/>
            <a:ext cx="786414" cy="523865"/>
          </a:xfrm>
          <a:prstGeom prst="rect">
            <a:avLst/>
          </a:prstGeom>
          <a:noFill/>
        </p:spPr>
      </p:pic>
      <p:pic>
        <p:nvPicPr>
          <p:cNvPr id="18438" name="Picture 6" descr="C:\Users\1\Desktop\Мастер-класс\козел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2857496"/>
            <a:ext cx="590534" cy="530894"/>
          </a:xfrm>
          <a:prstGeom prst="rect">
            <a:avLst/>
          </a:prstGeom>
          <a:noFill/>
        </p:spPr>
      </p:pic>
      <p:pic>
        <p:nvPicPr>
          <p:cNvPr id="18439" name="Picture 7" descr="C:\Users\1\Desktop\Мастер-класс\медведь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2857496"/>
            <a:ext cx="606215" cy="514336"/>
          </a:xfrm>
          <a:prstGeom prst="rect">
            <a:avLst/>
          </a:prstGeom>
          <a:noFill/>
        </p:spPr>
      </p:pic>
      <p:pic>
        <p:nvPicPr>
          <p:cNvPr id="18440" name="Picture 8" descr="C:\Users\1\Desktop\Мастер-класс\струнный квартет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2" y="2928934"/>
            <a:ext cx="696479" cy="479410"/>
          </a:xfrm>
          <a:prstGeom prst="rect">
            <a:avLst/>
          </a:prstGeom>
          <a:noFill/>
        </p:spPr>
      </p:pic>
      <p:pic>
        <p:nvPicPr>
          <p:cNvPr id="18441" name="Picture 9" descr="C:\Users\1\Desktop\Мастер-класс\ноты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6" y="2928934"/>
            <a:ext cx="380991" cy="380991"/>
          </a:xfrm>
          <a:prstGeom prst="rect">
            <a:avLst/>
          </a:prstGeom>
          <a:noFill/>
        </p:spPr>
      </p:pic>
      <p:pic>
        <p:nvPicPr>
          <p:cNvPr id="18442" name="Picture 10" descr="C:\Users\1\Desktop\Мастер-класс\басс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86380" y="2857496"/>
            <a:ext cx="471112" cy="604839"/>
          </a:xfrm>
          <a:prstGeom prst="rect">
            <a:avLst/>
          </a:prstGeom>
          <a:noFill/>
        </p:spPr>
      </p:pic>
      <p:pic>
        <p:nvPicPr>
          <p:cNvPr id="18443" name="Picture 11" descr="C:\Users\1\Desktop\Мастер-класс\альт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29322" y="2928934"/>
            <a:ext cx="452424" cy="452424"/>
          </a:xfrm>
          <a:prstGeom prst="rect">
            <a:avLst/>
          </a:prstGeom>
          <a:noFill/>
        </p:spPr>
      </p:pic>
      <p:pic>
        <p:nvPicPr>
          <p:cNvPr id="18444" name="Picture 12" descr="C:\Users\1\Desktop\Мастер-класс\две скрипки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00826" y="2928934"/>
            <a:ext cx="687036" cy="457191"/>
          </a:xfrm>
          <a:prstGeom prst="rect">
            <a:avLst/>
          </a:prstGeom>
          <a:noFill/>
        </p:spPr>
      </p:pic>
      <p:pic>
        <p:nvPicPr>
          <p:cNvPr id="18445" name="Picture 13" descr="C:\Users\1\Desktop\Мастер-класс\липы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034" y="3643314"/>
            <a:ext cx="663484" cy="496876"/>
          </a:xfrm>
          <a:prstGeom prst="rect">
            <a:avLst/>
          </a:prstGeom>
          <a:noFill/>
        </p:spPr>
      </p:pic>
      <p:pic>
        <p:nvPicPr>
          <p:cNvPr id="18446" name="Picture 14" descr="C:\Users\1\Desktop\Мастер-класс\смычки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85852" y="3643314"/>
            <a:ext cx="284160" cy="405641"/>
          </a:xfrm>
          <a:prstGeom prst="rect">
            <a:avLst/>
          </a:prstGeom>
          <a:noFill/>
        </p:spPr>
      </p:pic>
      <p:pic>
        <p:nvPicPr>
          <p:cNvPr id="18447" name="Picture 15" descr="C:\Users\1\Desktop\Мастер-класс\дерут, а толку нет.jpe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14481" y="3749206"/>
            <a:ext cx="500066" cy="332247"/>
          </a:xfrm>
          <a:prstGeom prst="rect">
            <a:avLst/>
          </a:prstGeom>
          <a:noFill/>
        </p:spPr>
      </p:pic>
      <p:pic>
        <p:nvPicPr>
          <p:cNvPr id="18448" name="Picture 16" descr="C:\Users\1\Desktop\Мастер-класс\стой, братцы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357422" y="3714752"/>
            <a:ext cx="511844" cy="438139"/>
          </a:xfrm>
          <a:prstGeom prst="rect">
            <a:avLst/>
          </a:prstGeom>
          <a:noFill/>
        </p:spPr>
      </p:pic>
      <p:pic>
        <p:nvPicPr>
          <p:cNvPr id="18449" name="Picture 17" descr="C:\Users\1\Desktop\Мастер-класс\стул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928926" y="3643314"/>
            <a:ext cx="335749" cy="523863"/>
          </a:xfrm>
          <a:prstGeom prst="rect">
            <a:avLst/>
          </a:prstGeom>
          <a:noFill/>
        </p:spPr>
      </p:pic>
      <p:pic>
        <p:nvPicPr>
          <p:cNvPr id="18450" name="Picture 18" descr="C:\Users\1\Desktop\Мастер-класс\квартет мартышки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000496" y="3643314"/>
            <a:ext cx="576249" cy="431905"/>
          </a:xfrm>
          <a:prstGeom prst="rect">
            <a:avLst/>
          </a:prstGeom>
          <a:noFill/>
        </p:spPr>
      </p:pic>
      <p:pic>
        <p:nvPicPr>
          <p:cNvPr id="18451" name="Picture 19" descr="C:\Users\1\Desktop\Мастер-класс\Я, прима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428992" y="3786190"/>
            <a:ext cx="423859" cy="279841"/>
          </a:xfrm>
          <a:prstGeom prst="rect">
            <a:avLst/>
          </a:prstGeom>
          <a:noFill/>
        </p:spPr>
      </p:pic>
      <p:pic>
        <p:nvPicPr>
          <p:cNvPr id="18452" name="Picture 20" descr="C:\Users\1\Desktop\Мастер-класс\попытка № 2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143636" y="3643314"/>
            <a:ext cx="380987" cy="380987"/>
          </a:xfrm>
          <a:prstGeom prst="rect">
            <a:avLst/>
          </a:prstGeom>
          <a:noFill/>
        </p:spPr>
      </p:pic>
      <p:pic>
        <p:nvPicPr>
          <p:cNvPr id="18453" name="Picture 21" descr="C:\Users\1\Desktop\Мастер-класс\осел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643702" y="3714752"/>
            <a:ext cx="464691" cy="309551"/>
          </a:xfrm>
          <a:prstGeom prst="rect">
            <a:avLst/>
          </a:prstGeom>
          <a:noFill/>
        </p:spPr>
      </p:pic>
      <p:pic>
        <p:nvPicPr>
          <p:cNvPr id="18454" name="Picture 22" descr="C:\Users\1\Desktop\Мастер-класс\квартет осла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1472" y="4429132"/>
            <a:ext cx="563538" cy="422654"/>
          </a:xfrm>
          <a:prstGeom prst="rect">
            <a:avLst/>
          </a:prstGeom>
          <a:noFill/>
        </p:spPr>
      </p:pic>
      <p:pic>
        <p:nvPicPr>
          <p:cNvPr id="18455" name="Picture 23" descr="C:\Users\1\Desktop\Мастер-класс\попытка №1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214414" y="4500570"/>
            <a:ext cx="477829" cy="352343"/>
          </a:xfrm>
          <a:prstGeom prst="rect">
            <a:avLst/>
          </a:prstGeom>
          <a:noFill/>
        </p:spPr>
      </p:pic>
      <p:pic>
        <p:nvPicPr>
          <p:cNvPr id="18456" name="Picture 24" descr="C:\Users\1\Desktop\Мастер-класс\споры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785918" y="4429132"/>
            <a:ext cx="601025" cy="400039"/>
          </a:xfrm>
          <a:prstGeom prst="rect">
            <a:avLst/>
          </a:prstGeom>
          <a:noFill/>
        </p:spPr>
      </p:pic>
      <p:pic>
        <p:nvPicPr>
          <p:cNvPr id="18457" name="Picture 25" descr="C:\Users\1\Desktop\Мастер-класс\стул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500298" y="4357694"/>
            <a:ext cx="342893" cy="535010"/>
          </a:xfrm>
          <a:prstGeom prst="rect">
            <a:avLst/>
          </a:prstGeom>
          <a:noFill/>
        </p:spPr>
      </p:pic>
      <p:pic>
        <p:nvPicPr>
          <p:cNvPr id="18458" name="Picture 26" descr="C:\Users\1\Desktop\Мастер-класс\соловей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000364" y="4429132"/>
            <a:ext cx="385752" cy="428613"/>
          </a:xfrm>
          <a:prstGeom prst="rect">
            <a:avLst/>
          </a:prstGeom>
          <a:noFill/>
        </p:spPr>
      </p:pic>
      <p:pic>
        <p:nvPicPr>
          <p:cNvPr id="18459" name="Picture 27" descr="C:\Users\1\Desktop\Мастер-класс\тут с просьбой все к нему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500430" y="4357694"/>
            <a:ext cx="392105" cy="502451"/>
          </a:xfrm>
          <a:prstGeom prst="rect">
            <a:avLst/>
          </a:prstGeom>
          <a:noFill/>
        </p:spPr>
      </p:pic>
      <p:pic>
        <p:nvPicPr>
          <p:cNvPr id="18460" name="Picture 28" descr="C:\Users\1\Desktop\Мастер-класс\струнный квартет.jpg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000496" y="4429132"/>
            <a:ext cx="595290" cy="409758"/>
          </a:xfrm>
          <a:prstGeom prst="rect">
            <a:avLst/>
          </a:prstGeom>
          <a:noFill/>
        </p:spPr>
      </p:pic>
      <p:pic>
        <p:nvPicPr>
          <p:cNvPr id="18461" name="Picture 29" descr="C:\Users\1\Desktop\Мастер-класс\ноты.jpg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4714876" y="4429133"/>
            <a:ext cx="380991" cy="357190"/>
          </a:xfrm>
          <a:prstGeom prst="rect">
            <a:avLst/>
          </a:prstGeom>
          <a:noFill/>
        </p:spPr>
      </p:pic>
      <p:pic>
        <p:nvPicPr>
          <p:cNvPr id="18462" name="Picture 30" descr="C:\Users\1\Desktop\Мастер-класс\инструменты.jpeg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5066858" y="4749838"/>
            <a:ext cx="380975" cy="285731"/>
          </a:xfrm>
          <a:prstGeom prst="rect">
            <a:avLst/>
          </a:prstGeom>
          <a:noFill/>
        </p:spPr>
      </p:pic>
      <p:pic>
        <p:nvPicPr>
          <p:cNvPr id="18464" name="Picture 32" descr="C:\Users\1\Desktop\Мастер-класс\вопрос.jp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5633308" y="4611613"/>
            <a:ext cx="476248" cy="476248"/>
          </a:xfrm>
          <a:prstGeom prst="rect">
            <a:avLst/>
          </a:prstGeom>
          <a:noFill/>
        </p:spPr>
      </p:pic>
      <p:pic>
        <p:nvPicPr>
          <p:cNvPr id="18465" name="Picture 33" descr="C:\Users\1\Desktop\Мастер-класс\Чтоб музыкантом быть.jpg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6119818" y="4535534"/>
            <a:ext cx="685066" cy="513176"/>
          </a:xfrm>
          <a:prstGeom prst="rect">
            <a:avLst/>
          </a:prstGeom>
          <a:noFill/>
        </p:spPr>
      </p:pic>
      <p:pic>
        <p:nvPicPr>
          <p:cNvPr id="18466" name="Picture 34" descr="C:\Users\1\Desktop\Мастер-класс\им отвечает соловей.jpg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870279" y="4535534"/>
            <a:ext cx="732867" cy="549650"/>
          </a:xfrm>
          <a:prstGeom prst="rect">
            <a:avLst/>
          </a:prstGeom>
          <a:noFill/>
        </p:spPr>
      </p:pic>
      <p:pic>
        <p:nvPicPr>
          <p:cNvPr id="18467" name="Picture 35" descr="C:\Users\1\Desktop\Мастер-класс\наставление соловья.jpg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7668344" y="4357694"/>
            <a:ext cx="345960" cy="514348"/>
          </a:xfrm>
          <a:prstGeom prst="rect">
            <a:avLst/>
          </a:prstGeom>
          <a:noFill/>
        </p:spPr>
      </p:pic>
      <p:pic>
        <p:nvPicPr>
          <p:cNvPr id="18468" name="Picture 36" descr="C:\Users\1\Desktop\Мастер-класс\лес.jpg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4714876" y="3643314"/>
            <a:ext cx="571481" cy="428611"/>
          </a:xfrm>
          <a:prstGeom prst="rect">
            <a:avLst/>
          </a:prstGeom>
          <a:noFill/>
        </p:spPr>
      </p:pic>
      <p:pic>
        <p:nvPicPr>
          <p:cNvPr id="18469" name="Picture 37" descr="C:\Users\1\Desktop\Мастер-класс\горы.jpg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5429256" y="3643314"/>
            <a:ext cx="571476" cy="428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Содержание медиатеки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800" dirty="0" smtClean="0"/>
              <a:t>Мультипликационный фильм по мотивам басни И. А. Крылова «Квартет».</a:t>
            </a:r>
          </a:p>
          <a:p>
            <a:pPr>
              <a:buNone/>
            </a:pPr>
            <a:r>
              <a:rPr lang="ru-RU" sz="2800" u="sng" dirty="0" smtClean="0"/>
              <a:t>Работа с мультфильмом:</a:t>
            </a:r>
          </a:p>
          <a:p>
            <a:pPr>
              <a:buNone/>
            </a:pPr>
            <a:r>
              <a:rPr lang="ru-RU" sz="2600" dirty="0" smtClean="0"/>
              <a:t>Содержание м/</a:t>
            </a:r>
            <a:r>
              <a:rPr lang="ru-RU" sz="2600" dirty="0" err="1" smtClean="0"/>
              <a:t>ф</a:t>
            </a:r>
            <a:r>
              <a:rPr lang="ru-RU" sz="2600" dirty="0" smtClean="0"/>
              <a:t> не должно отвлекать от смыслового поля басни. Поэтому, работая с м/</a:t>
            </a:r>
            <a:r>
              <a:rPr lang="ru-RU" sz="2600" dirty="0" err="1" smtClean="0"/>
              <a:t>ф</a:t>
            </a:r>
            <a:r>
              <a:rPr lang="ru-RU" sz="2600" dirty="0" smtClean="0"/>
              <a:t> целесообразно организовать деятельность по определению сходства и отличий басни и мультфильма.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Проказница-Мартышка</a:t>
            </a:r>
            <a:endParaRPr lang="ru-RU" dirty="0"/>
          </a:p>
        </p:txBody>
      </p:sp>
      <p:pic>
        <p:nvPicPr>
          <p:cNvPr id="4" name="Picture 4" descr="C:\Users\1\Desktop\Мастер-класс\мартыш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714488"/>
            <a:ext cx="3801034" cy="4745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медиатеки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Слушаем «Менуэт» Боккерини в исполнении струнного квартета.</a:t>
            </a:r>
          </a:p>
          <a:p>
            <a:pPr>
              <a:buNone/>
            </a:pPr>
            <a:r>
              <a:rPr lang="ru-RU" u="sng" dirty="0" smtClean="0"/>
              <a:t>Организация деятельности детей</a:t>
            </a:r>
          </a:p>
          <a:p>
            <a:pPr>
              <a:buNone/>
            </a:pPr>
            <a:r>
              <a:rPr lang="ru-RU" dirty="0" smtClean="0"/>
              <a:t>Слушание данного произведения позволяет детям наглядно сравнить беспорядочные звуки, которые они извлекали при изучении басни, с красивыми звуками – музыкой. Данный вид деятельности направлен на формирование ценностного отношения к произведениям классической музыки.</a:t>
            </a:r>
          </a:p>
          <a:p>
            <a:pPr>
              <a:buNone/>
            </a:pPr>
            <a:r>
              <a:rPr lang="ru-RU" dirty="0" smtClean="0"/>
              <a:t>Для большего эффекта детям предлагается концертное видео.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Содержание медиатеки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Просмотр презентации</a:t>
            </a:r>
          </a:p>
          <a:p>
            <a:pPr>
              <a:buNone/>
            </a:pPr>
            <a:r>
              <a:rPr lang="ru-RU" sz="3000" u="sng" dirty="0" smtClean="0"/>
              <a:t>Организация деятельности детей</a:t>
            </a:r>
          </a:p>
          <a:p>
            <a:pPr>
              <a:buNone/>
            </a:pPr>
            <a:r>
              <a:rPr lang="ru-RU" sz="2800" dirty="0" smtClean="0"/>
              <a:t>Работа с данным материалом позволяет формировать эмоционально-ценностное отношение и к музыкальному произведению, в целом к музыке («Менуэт» Боккерини в исполнении «Виртуозов Москвы»), но и к живописи, перекидывая мостик к содержательной части следующего дня.</a:t>
            </a:r>
            <a:endParaRPr lang="ru-RU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Содержание медиатеки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Музыкальная сказка «Лунная соната» на основе биографии и произведений Бетховена.</a:t>
            </a:r>
          </a:p>
          <a:p>
            <a:pPr>
              <a:buNone/>
            </a:pPr>
            <a:r>
              <a:rPr lang="ru-RU" sz="3000" u="sng" dirty="0" smtClean="0"/>
              <a:t>Организация деятельности детей</a:t>
            </a:r>
          </a:p>
          <a:p>
            <a:pPr>
              <a:buNone/>
            </a:pPr>
            <a:r>
              <a:rPr lang="ru-RU" sz="2800" dirty="0" smtClean="0"/>
              <a:t>Данный материал позволяет развивать компетенции детей, связанные с восприятием литературного текста и одновременно, в контексте сказки, вызывать эмоциональный отклик детей на произведения великого композитора.</a:t>
            </a:r>
            <a:endParaRPr lang="ru-RU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Содержание медиатеки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86188"/>
          </a:xfrm>
        </p:spPr>
        <p:txBody>
          <a:bodyPr/>
          <a:lstStyle/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sz="2800" u="sng" dirty="0" smtClean="0"/>
              <a:t>Рекомендуемая литература:</a:t>
            </a:r>
          </a:p>
          <a:p>
            <a:r>
              <a:rPr lang="ru-RU" sz="2600" dirty="0" smtClean="0"/>
              <a:t>Сказка о красоте (Л. Чарская)</a:t>
            </a:r>
          </a:p>
          <a:p>
            <a:r>
              <a:rPr lang="ru-RU" sz="2600" dirty="0" smtClean="0"/>
              <a:t>Звездная флейта (А. Лопатина)</a:t>
            </a:r>
          </a:p>
          <a:p>
            <a:r>
              <a:rPr lang="ru-RU" sz="2600" dirty="0" smtClean="0"/>
              <a:t>Сказка про царя, музыкальные инструменты и оркестр (Е. </a:t>
            </a:r>
            <a:r>
              <a:rPr lang="ru-RU" sz="2600" dirty="0" err="1" smtClean="0"/>
              <a:t>Косимова</a:t>
            </a:r>
            <a:r>
              <a:rPr lang="ru-RU" sz="2600" dirty="0" smtClean="0"/>
              <a:t>)</a:t>
            </a:r>
          </a:p>
          <a:p>
            <a:endParaRPr lang="ru-RU" sz="2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01122" cy="2968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План – конспект дня (среда)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500042"/>
          <a:ext cx="8501123" cy="6106961"/>
        </p:xfrm>
        <a:graphic>
          <a:graphicData uri="http://schemas.openxmlformats.org/drawingml/2006/table">
            <a:tbl>
              <a:tblPr/>
              <a:tblGrid>
                <a:gridCol w="428627"/>
                <a:gridCol w="857256"/>
                <a:gridCol w="1892717"/>
                <a:gridCol w="1826382"/>
                <a:gridCol w="1444478"/>
                <a:gridCol w="1214906"/>
                <a:gridCol w="836757"/>
              </a:tblGrid>
              <a:tr h="616314">
                <a:tc>
                  <a:txBody>
                    <a:bodyPr/>
                    <a:lstStyle/>
                    <a:p>
                      <a:pPr marL="41275" indent="-412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Дни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недели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Приоритетные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виды детской деятельности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Непосредственно образовательная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детей и взрослых*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Образовательная деятельность в режимных моментах с учетом интеграции образовательных областей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Индивидуальная непосредственно образовательная деятельность детей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Организация разв. среды для самостоят.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дея-ти детей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Взаимод. с родит. /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социал.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партнерами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06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Среда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Восприятие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художественной литературы и фольклора и музыкальная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u="sng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Проблемная ситуация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Красота в звуках. Какие звуки красивые? Как можно назвать красивое звучание? Можно ли самому сыграть красивую мелодию?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u="sng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Решение проблемы средствами приоритетных образовательных областей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Чтение басни И. А. Крылова «Квартет</a:t>
                      </a: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Наглядно-схематическое моделирование содержания басни.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Экспериментальная деятельность  в контексте басни.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Что нужно для того, чтобы звучала красивая музыка? Ответы детей 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основе результатов экспериментальной деятельности;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основе содержания басни.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Слушание произведений классической музыки в исполнении струнного квартета.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u="sng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Интеллектуальная игра 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«Красиво - некрасиво»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дождь;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солнечный </a:t>
                      </a: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свет/лунный свет;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поверхность воды.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u="sng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Слушание музыкальной сказки 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«Лунная соната» 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(на основе произведений Бетховена)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u="sng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Импровизация под музыку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Л. В. Бетховен «К Элизе…»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«Полет феи»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u="sng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Составление </a:t>
                      </a:r>
                      <a:r>
                        <a:rPr lang="ru-RU" sz="1050" u="sng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отгадывание загадок о музыкальных инструментах.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u="sng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Работа по затруднениям детей, возникшим в процессе НОД.</a:t>
                      </a:r>
                      <a:endParaRPr lang="ru-RU" sz="1050" u="sng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u="sng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u="sng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Музыка и цвет.</a:t>
                      </a:r>
                      <a:endParaRPr lang="ru-RU" sz="1050" u="sng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Развитие способности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использовать цвет, форму при составлении </a:t>
                      </a: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композиции по содержанию музыкального произведения.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Организация среды для творческой лаборатории или мастерской: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Различные материалы для изобразительной деятельности, музыкальные и шумовые инструменты, дидактические материалы М. Монтессори, оборудование для выполнения дизайна в рамках индивидуальных творческих проектов.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Фотографии, репродукции, предметы искусства из домашних коллекций.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 проектировании взаимодействия  учитывается контингент родителей воспитанников.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Привлекать к участию в образовательной деятельности художников, дизайнеров, музыкантов и т.п</a:t>
                      </a: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Организация мастер-класса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по изучению звучания струнных инструм.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09" marR="34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Проектирование целей и задач образовательной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71600"/>
            <a:ext cx="8286808" cy="51054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000" b="1" u="sng" dirty="0" smtClean="0"/>
              <a:t>Цель</a:t>
            </a:r>
          </a:p>
          <a:p>
            <a:pPr>
              <a:buNone/>
            </a:pPr>
            <a:r>
              <a:rPr lang="ru-RU" sz="3000" dirty="0">
                <a:solidFill>
                  <a:srgbClr val="002060"/>
                </a:solidFill>
              </a:rPr>
              <a:t>Р</a:t>
            </a:r>
            <a:r>
              <a:rPr lang="ru-RU" sz="3000" dirty="0" smtClean="0">
                <a:solidFill>
                  <a:srgbClr val="002060"/>
                </a:solidFill>
              </a:rPr>
              <a:t>азвитие предпосылок ценностно – смыслового восприятия и понимания произведений искусства </a:t>
            </a:r>
          </a:p>
          <a:p>
            <a:pPr>
              <a:buNone/>
            </a:pPr>
            <a:r>
              <a:rPr lang="ru-RU" sz="3000" b="1" u="sng" dirty="0" smtClean="0"/>
              <a:t>Задачи</a:t>
            </a:r>
          </a:p>
          <a:p>
            <a:pPr>
              <a:buNone/>
            </a:pPr>
            <a:r>
              <a:rPr lang="ru-RU" sz="1600" dirty="0" smtClean="0"/>
              <a:t>1.</a:t>
            </a:r>
            <a:r>
              <a:rPr lang="ru-RU" sz="2000" dirty="0" smtClean="0"/>
              <a:t> </a:t>
            </a:r>
            <a:r>
              <a:rPr lang="ru-RU" sz="1600" dirty="0"/>
              <a:t>Формирование целостной картины мира, в том числе первичных ценностных </a:t>
            </a:r>
            <a:r>
              <a:rPr lang="ru-RU" sz="1600" dirty="0" smtClean="0"/>
              <a:t>представлений.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2. Приобщение к словесному искусству, в том числе развитие художественного восприятия и эстетического вкуса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dirty="0" smtClean="0"/>
              <a:t>3. Развитие смыслового и образного восприятия литературных и музыкальных произведений.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3. Развитие музыкальности детей, способности эмоционально воспринимать музыку</a:t>
            </a:r>
          </a:p>
          <a:p>
            <a:pPr>
              <a:buNone/>
            </a:pPr>
            <a:r>
              <a:rPr lang="ru-RU" sz="1600" dirty="0"/>
              <a:t>4. Приобщение дошкольников к музыкальному искусству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3000" b="1" u="sng" dirty="0" smtClean="0"/>
              <a:t>Планируемые результаты</a:t>
            </a:r>
          </a:p>
          <a:p>
            <a:pPr>
              <a:buNone/>
            </a:pPr>
            <a:r>
              <a:rPr lang="ru-RU" sz="1600" dirty="0"/>
              <a:t>Э</a:t>
            </a:r>
            <a:r>
              <a:rPr lang="ru-RU" sz="1600" dirty="0" smtClean="0"/>
              <a:t>моционально-ценностное </a:t>
            </a:r>
            <a:r>
              <a:rPr lang="ru-RU" sz="1600" dirty="0"/>
              <a:t>отношение к произведениям музыкального и литературного </a:t>
            </a:r>
            <a:r>
              <a:rPr lang="ru-RU" sz="1600" dirty="0" smtClean="0"/>
              <a:t>искусства, эффективное  смысловое и образное восприятие литературных и музыкальных произведений.</a:t>
            </a:r>
            <a:endParaRPr lang="ru-RU" sz="1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Анализ профессиональной деятельности на основе целевых ориентиров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 smtClean="0">
                <a:solidFill>
                  <a:srgbClr val="0070C0"/>
                </a:solidFill>
              </a:rPr>
              <a:t>Условия, созданные педагогом анализируются с учетом каждого из показателей на основе 10-бальной шкалы.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1.Ребенок владеет основными культурными способами деятельности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Проявляет инициативу и самостоятельность в разных видах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 Способен выбирать себе род занятий, участников по совместной деятельности.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4. Ребенок обладает установкой положительного отношения к миру, к разным видам труда, другим людям и самому себе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marL="514350" indent="-514350">
              <a:buAutoNum type="arabicPeriod" startAt="5"/>
            </a:pPr>
            <a:r>
              <a:rPr lang="ru-RU" dirty="0" smtClean="0"/>
              <a:t>Активно взаимодействует со взрослыми и сверстниками, участвует в совместных играх.</a:t>
            </a:r>
          </a:p>
          <a:p>
            <a:pPr marL="514350" indent="-514350">
              <a:buAutoNum type="arabicPeriod" startAt="5"/>
            </a:pPr>
            <a:endParaRPr lang="ru-RU" dirty="0" smtClean="0"/>
          </a:p>
          <a:p>
            <a:pPr marL="514350" indent="-514350">
              <a:buAutoNum type="arabicPeriod" startAt="5"/>
            </a:pPr>
            <a:r>
              <a:rPr lang="ru-RU" dirty="0" smtClean="0"/>
              <a:t>Способен договариваться, учитывать интересы и чувства других.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7. Способен сопереживать неудачам и радоваться интересам других.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8. Адекватно проявляет свои чувства, в т.ч. чувство веры в себя.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9. Старается разрешать конфликты.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10. Ребенок обладает развитым воображением, которое реализуется в различных видах деятельности. И прежде всего в игре.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Осёл</a:t>
            </a:r>
            <a:endParaRPr lang="ru-RU" dirty="0"/>
          </a:p>
        </p:txBody>
      </p:sp>
      <p:pic>
        <p:nvPicPr>
          <p:cNvPr id="4" name="Picture 5" descr="C:\Users\1\Desktop\Мастер-класс\ос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34049"/>
            <a:ext cx="7318644" cy="4875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11. Ребенок владеет разными формами и видами игры, различает условную и реальную ситуацию.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12. Умеет подчиняться разным правилам и нормам.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13. Ребенок достаточно хорошо владеет устной речью, может выражать свои чувства и желания.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14. Может использовать речь для выражения своих мыслей, чувств и желаний.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15. Использует речь для построения высказывания в ситуации общения.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16. Может выделять звуки в словах.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17. У ребенка складываются предпосылки грамотности.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18. У ребенка развита крупная и мелкая моторика.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19. Ребенок подвижен, вынослив. Владеет основными движениями.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20. Ребенок может контролировать свои действия и управлять ими.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21. Ребенок способен к волевым усилиям, может следовать социальным нормам поведения и правилам в различных видах деятельности.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22. Ребенок способен к волевым усилиям, может следовать социальным нормам поведения и правилам во взаимодействии со сверстниками и взрослыми.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23. Ребенок может соблюдать правила безопасного поведения и личной гигиены.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24. Ребенок проявляет любознательность, задает вопросы взрослым и сверстникам.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25. Ребенок интересуется причинно-следственными связями.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26. Ребенок пытается самостоятельно придумывать объяснения явлениям природы и поступкам людей.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AutoNum type="arabicPeriod" startAt="27"/>
            </a:pPr>
            <a:r>
              <a:rPr lang="ru-RU" dirty="0" smtClean="0"/>
              <a:t>Ребенок склонен наблюдать, экспериментировать.</a:t>
            </a:r>
          </a:p>
          <a:p>
            <a:pPr marL="514350" indent="-514350">
              <a:buAutoNum type="arabicPeriod" startAt="27"/>
            </a:pPr>
            <a:endParaRPr lang="ru-RU" dirty="0"/>
          </a:p>
          <a:p>
            <a:pPr marL="514350" indent="-514350">
              <a:buAutoNum type="arabicPeriod" startAt="27"/>
            </a:pPr>
            <a:r>
              <a:rPr lang="ru-RU" dirty="0" smtClean="0"/>
              <a:t> Обладает начальными знаниями о себе, природном и социальном мире.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29. Ребенок знаком с произведениями детской литературы.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30. Обладает элементарными представлениями из области живой природы, естествознания, математики, истории и т.п.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31. Ребенок способен к принятию собственных решений, опираясь на свои знания и умения в различных видах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Козёл</a:t>
            </a:r>
            <a:endParaRPr lang="ru-RU" sz="4000" dirty="0"/>
          </a:p>
        </p:txBody>
      </p:sp>
      <p:pic>
        <p:nvPicPr>
          <p:cNvPr id="4" name="Picture 6" descr="C:\Users\1\Desktop\Мастер-класс\ко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545" y="1196752"/>
            <a:ext cx="6048672" cy="5437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dirty="0" smtClean="0"/>
              <a:t>да косолапый Мишка</a:t>
            </a:r>
            <a:endParaRPr lang="ru-RU" dirty="0"/>
          </a:p>
        </p:txBody>
      </p:sp>
      <p:pic>
        <p:nvPicPr>
          <p:cNvPr id="4" name="Picture 7" descr="C:\Users\1\Desktop\Мастер-класс\медве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6120680" cy="51930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Затеяли сыграть Квартет</a:t>
            </a:r>
            <a:endParaRPr lang="ru-RU" dirty="0"/>
          </a:p>
        </p:txBody>
      </p:sp>
      <p:pic>
        <p:nvPicPr>
          <p:cNvPr id="4" name="Picture 8" descr="C:\Users\1\Desktop\Мастер-класс\струнный кварт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6056" y="1700808"/>
            <a:ext cx="6791887" cy="4675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Достали нот,</a:t>
            </a:r>
            <a:endParaRPr lang="ru-RU" dirty="0"/>
          </a:p>
        </p:txBody>
      </p:sp>
      <p:pic>
        <p:nvPicPr>
          <p:cNvPr id="4" name="Picture 9" descr="C:\Users\1\Desktop\Мастер-класс\но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697958"/>
            <a:ext cx="3802744" cy="3802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Баса</a:t>
            </a:r>
            <a:endParaRPr lang="ru-RU" dirty="0"/>
          </a:p>
        </p:txBody>
      </p:sp>
      <p:pic>
        <p:nvPicPr>
          <p:cNvPr id="4" name="Picture 10" descr="C:\Users\1\Desktop\Мастер-класс\бас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714488"/>
            <a:ext cx="3214710" cy="4127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</TotalTime>
  <Words>1173</Words>
  <Application>Microsoft Office PowerPoint</Application>
  <PresentationFormat>Экран (4:3)</PresentationFormat>
  <Paragraphs>168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Тема Office</vt:lpstr>
      <vt:lpstr>Мастер – класс </vt:lpstr>
      <vt:lpstr>Презентация PowerPoint</vt:lpstr>
      <vt:lpstr>Проказница-Мартышка</vt:lpstr>
      <vt:lpstr>Осёл</vt:lpstr>
      <vt:lpstr>Козёл</vt:lpstr>
      <vt:lpstr>да косолапый Мишка</vt:lpstr>
      <vt:lpstr>Затеяли сыграть Квартет</vt:lpstr>
      <vt:lpstr>Достали нот,</vt:lpstr>
      <vt:lpstr>Баса</vt:lpstr>
      <vt:lpstr>Альта</vt:lpstr>
      <vt:lpstr>Две скрипки</vt:lpstr>
      <vt:lpstr>И сели на лужок под липки Пленять своим искусством свет.</vt:lpstr>
      <vt:lpstr>Ударили в смычки</vt:lpstr>
      <vt:lpstr>Дерут, а толку нет</vt:lpstr>
      <vt:lpstr>Стой, братцы, стой! – кричит Мартышка, - Подождите!</vt:lpstr>
      <vt:lpstr>Как музыке идти? Ведь вы не так сидите!</vt:lpstr>
      <vt:lpstr>Ты с басом, Мишенька, садись против альта, Я, прима, сяду против вторы;</vt:lpstr>
      <vt:lpstr>Тогда пойдет уж музыка не та: У нас запляшут лес и горы!</vt:lpstr>
      <vt:lpstr>Презентация PowerPoint</vt:lpstr>
      <vt:lpstr>Расселись, начали Квартет; Он все-таки на лад нейдет.</vt:lpstr>
      <vt:lpstr>"Постойте ж, я сыскал секрет, - Кричит Осел, - мы, верно, уж поладим, Коль рядом сядем".</vt:lpstr>
      <vt:lpstr>Послушались Осла: уселись чинно в ряд, А все-таки Квартет нейдет на лад.</vt:lpstr>
      <vt:lpstr>Вот пуще прежнего пошли у них разборы И споры, кому и как сидеть.</vt:lpstr>
      <vt:lpstr>Случилось Соловью на шум их прилететь</vt:lpstr>
      <vt:lpstr> Тут с просьбой все к нему, чтоб их решать сомненье: "Пожалуй, - говорят, - возьми на час терпенье, Чтобы Квартет в порядок наш привесть </vt:lpstr>
      <vt:lpstr>И ноты есть у нас, и инструменты есть; Скажи лишь, как нам сесть!" -</vt:lpstr>
      <vt:lpstr>"Чтоб музыкантом быть, так надобно уменье И уши ваших понежней, - Им отвечает Соловей. - А вы, друзья, как ни садитесь, Все в музыканты не годитесь".</vt:lpstr>
      <vt:lpstr>Наглядно-схематическая модель</vt:lpstr>
      <vt:lpstr>Содержание медиатеки</vt:lpstr>
      <vt:lpstr>Содержание медиатеки</vt:lpstr>
      <vt:lpstr>Содержание медиатеки</vt:lpstr>
      <vt:lpstr>Содержание медиатеки</vt:lpstr>
      <vt:lpstr>Содержание медиатеки</vt:lpstr>
      <vt:lpstr>План – конспект дня (среда)</vt:lpstr>
      <vt:lpstr>Проектирование целей и задач образовательной деятельности</vt:lpstr>
      <vt:lpstr>Анализ профессиональной деятельности на основе целевых ориентиров  Условия, созданные педагогом анализируются с учетом каждого из показателей на основе 10-бальной шкалы.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Кластер № 3</dc:title>
  <dc:creator>1</dc:creator>
  <cp:lastModifiedBy>Лариса Дмитриевна</cp:lastModifiedBy>
  <cp:revision>41</cp:revision>
  <dcterms:created xsi:type="dcterms:W3CDTF">2012-12-11T18:43:48Z</dcterms:created>
  <dcterms:modified xsi:type="dcterms:W3CDTF">2017-10-29T20:31:45Z</dcterms:modified>
</cp:coreProperties>
</file>