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60" r:id="rId5"/>
    <p:sldId id="261" r:id="rId6"/>
    <p:sldId id="267" r:id="rId7"/>
    <p:sldId id="268" r:id="rId8"/>
    <p:sldId id="263" r:id="rId9"/>
    <p:sldId id="271" r:id="rId10"/>
    <p:sldId id="272" r:id="rId11"/>
    <p:sldId id="270" r:id="rId12"/>
    <p:sldId id="266" r:id="rId13"/>
    <p:sldId id="264" r:id="rId14"/>
    <p:sldId id="269" r:id="rId15"/>
    <p:sldId id="259" r:id="rId16"/>
    <p:sldId id="262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2329"/>
    <a:srgbClr val="42001B"/>
    <a:srgbClr val="DFF9F5"/>
    <a:srgbClr val="CCFFFF"/>
    <a:srgbClr val="19434F"/>
    <a:srgbClr val="FCF3EE"/>
    <a:srgbClr val="1334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397" autoAdjust="0"/>
  </p:normalViewPr>
  <p:slideViewPr>
    <p:cSldViewPr snapToGrid="0">
      <p:cViewPr varScale="1">
        <p:scale>
          <a:sx n="65" d="100"/>
          <a:sy n="65" d="100"/>
        </p:scale>
        <p:origin x="9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A2EFBA-DBA1-4663-85C9-C6B95C44AEFF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3297B7-6960-419E-A53E-4B14EF8ED9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063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Цель: 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акрепить знания о методике проведения наблюдений и экскурсий в разных возрастных группах. Формировать умения: составлять конспект занятия, анализировать предложенные конспекты, выделяя этапы занятия, методы и приёмы обучения, приёмы словарной работы;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осуществлять поиск, анализ и оценку современных методических пособий, необходимых для решения профессиональных задач, профессионального и личностного развития.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97B7-6960-419E-A53E-4B14EF8ED96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9447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97B7-6960-419E-A53E-4B14EF8ED964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0188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97B7-6960-419E-A53E-4B14EF8ED964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2449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97B7-6960-419E-A53E-4B14EF8ED964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2091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97B7-6960-419E-A53E-4B14EF8ED964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7932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97B7-6960-419E-A53E-4B14EF8ED964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795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*</a:t>
            </a: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Тьюторинг - лекционное занятие консультативного характера, на котором раскрываются основные вопросы подготовки к самостоятельной работе, тематической контрольной работе, а также к промежуточной и итоговой аттестации.</a:t>
            </a: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97B7-6960-419E-A53E-4B14EF8ED964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36277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97B7-6960-419E-A53E-4B14EF8ED964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0511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97B7-6960-419E-A53E-4B14EF8ED96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47439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97B7-6960-419E-A53E-4B14EF8ED964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4607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(просмотр студентами видео занятия в старшей группе)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97B7-6960-419E-A53E-4B14EF8ED964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8439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97B7-6960-419E-A53E-4B14EF8ED964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7987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aseline="0" dirty="0" smtClean="0"/>
              <a:t>в краеведческий музей; на кухню; к светофору(перекрёстку); к памятнику пограничника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97B7-6960-419E-A53E-4B14EF8ED964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4427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 перекрёстку; в школьную библиотеку … … …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97B7-6960-419E-A53E-4B14EF8ED964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5564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*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Тьюторинг - лекционное занятие консультативного характера, на котором раскрываются основные вопросы подготовки к самостоятельной работе, тематической контрольной работе, а также к промежуточной и итоговой аттестации.</a:t>
            </a: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97B7-6960-419E-A53E-4B14EF8ED964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4797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3297B7-6960-419E-A53E-4B14EF8ED964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019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DF1B-06D3-4E4D-9E2E-1282ED9EC6B9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4D5B7-CE0F-4020-831D-05DDF11BC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554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DF1B-06D3-4E4D-9E2E-1282ED9EC6B9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4D5B7-CE0F-4020-831D-05DDF11BC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9443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DF1B-06D3-4E4D-9E2E-1282ED9EC6B9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4D5B7-CE0F-4020-831D-05DDF11BC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9150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DF1B-06D3-4E4D-9E2E-1282ED9EC6B9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4D5B7-CE0F-4020-831D-05DDF11BC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59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DF1B-06D3-4E4D-9E2E-1282ED9EC6B9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4D5B7-CE0F-4020-831D-05DDF11BC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266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DF1B-06D3-4E4D-9E2E-1282ED9EC6B9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4D5B7-CE0F-4020-831D-05DDF11BC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376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DF1B-06D3-4E4D-9E2E-1282ED9EC6B9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4D5B7-CE0F-4020-831D-05DDF11BC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350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DF1B-06D3-4E4D-9E2E-1282ED9EC6B9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4D5B7-CE0F-4020-831D-05DDF11BC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641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DF1B-06D3-4E4D-9E2E-1282ED9EC6B9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4D5B7-CE0F-4020-831D-05DDF11BC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102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DF1B-06D3-4E4D-9E2E-1282ED9EC6B9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4D5B7-CE0F-4020-831D-05DDF11BC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491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DF1B-06D3-4E4D-9E2E-1282ED9EC6B9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4D5B7-CE0F-4020-831D-05DDF11BC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942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1DF1B-06D3-4E4D-9E2E-1282ED9EC6B9}" type="datetimeFigureOut">
              <a:rPr lang="ru-RU" smtClean="0"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24D5B7-CE0F-4020-831D-05DDF11BC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643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hyperlink" Target="&#1054;&#1073;&#1079;&#1086;&#1088;&#1085;&#1072;&#1103;%20&#1101;&#1082;&#1089;&#1082;&#1091;&#1088;&#1089;&#1080;&#1103;%20&#1089;%20&#1076;&#1077;&#1090;&#1100;&#1084;&#1080;%20&#1089;&#1090;&#1072;&#1088;&#1096;&#1077;&#1081;%20&#1075;&#1088;&#1091;&#1087;&#1087;&#1099;%20&#1074;%20&#1084;&#1080;&#1085;&#1080;-&#1084;&#1091;&#1079;&#1077;&#1081;%20&#1056;&#1091;&#1089;&#1089;&#1082;&#1072;&#1103;%20&#1080;&#1079;&#1073;&#1072;.mp4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0780"/>
            <a:ext cx="12192000" cy="691956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995" y="640036"/>
            <a:ext cx="1569811" cy="91203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02368" y="4451684"/>
            <a:ext cx="7868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i="1" dirty="0">
                <a:solidFill>
                  <a:srgbClr val="1943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МДК 03.02 </a:t>
            </a:r>
            <a:r>
              <a:rPr lang="ru-RU" i="1" dirty="0">
                <a:solidFill>
                  <a:srgbClr val="1943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Теория и методика развития речи у детей</a:t>
            </a:r>
          </a:p>
          <a:p>
            <a:pPr lvl="0"/>
            <a:r>
              <a:rPr lang="ru-RU" b="1" i="1" dirty="0">
                <a:solidFill>
                  <a:srgbClr val="1943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</a:t>
            </a:r>
            <a:r>
              <a:rPr lang="ru-RU" b="1" i="1" dirty="0" smtClean="0">
                <a:solidFill>
                  <a:srgbClr val="1943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i="1" dirty="0" smtClean="0">
                <a:solidFill>
                  <a:srgbClr val="1943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</a:t>
            </a:r>
            <a:r>
              <a:rPr lang="ru-RU" i="1" dirty="0">
                <a:solidFill>
                  <a:srgbClr val="1943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02. 01  Дошкольное образование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176338" y="6265078"/>
            <a:ext cx="1792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i="1" dirty="0">
                <a:solidFill>
                  <a:srgbClr val="1841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Благовещенск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6517" y="2028477"/>
            <a:ext cx="2755062" cy="340403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2731168"/>
            <a:ext cx="97696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19434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Практическое </a:t>
            </a:r>
            <a:r>
              <a:rPr lang="ru-RU" sz="3200" b="1" i="1" dirty="0" smtClean="0">
                <a:solidFill>
                  <a:srgbClr val="19434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занятие: моделирова</a:t>
            </a:r>
            <a:r>
              <a:rPr lang="ru-RU" sz="3200" b="1" i="1" dirty="0" smtClean="0">
                <a:solidFill>
                  <a:srgbClr val="19434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ние и обсуждение конспектов НОД наблюдений и экскурсий</a:t>
            </a:r>
            <a:endParaRPr lang="ru-RU" sz="3200" b="1" i="1" dirty="0">
              <a:solidFill>
                <a:srgbClr val="19434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34916" y="640036"/>
            <a:ext cx="892743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>
                <a:solidFill>
                  <a:srgbClr val="13343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МИНИСТЕРСТВО ОБРАЗОВАНИЯ И НАУКИ АМУРСКОЙ ОБЛАСТИ</a:t>
            </a:r>
            <a:br>
              <a:rPr lang="ru-RU" sz="1400" b="1" i="1" dirty="0">
                <a:solidFill>
                  <a:srgbClr val="13343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b="1" i="1" dirty="0">
                <a:solidFill>
                  <a:srgbClr val="13343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ГОСУДАРСТВЕННОЕ ОБРАЗОВАТЕЛЬНОЕ АВТОНОМНОЕ УЧРЕЖДЕНИЕ СРЕДНЕГО ПРОФЕССИОНАЛЬНОГО ОБРАЗОВАНИЯ</a:t>
            </a:r>
            <a:br>
              <a:rPr lang="ru-RU" sz="1400" b="1" i="1" dirty="0">
                <a:solidFill>
                  <a:srgbClr val="13343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b="1" i="1" dirty="0">
                <a:solidFill>
                  <a:srgbClr val="13343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АМУРСКОЙ ОБЛАСТИ</a:t>
            </a:r>
            <a:br>
              <a:rPr lang="ru-RU" sz="1400" b="1" i="1" dirty="0">
                <a:solidFill>
                  <a:srgbClr val="13343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b="1" i="1" dirty="0">
                <a:solidFill>
                  <a:srgbClr val="13343D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«АМУРСКИЙ ПЕДАГОГИЧЕСКИЙ КОЛЛЕДЖ»</a:t>
            </a:r>
            <a:endParaRPr lang="ru-RU" sz="1400" dirty="0">
              <a:solidFill>
                <a:srgbClr val="13343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31568" y="5678905"/>
            <a:ext cx="61000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2000" b="1" i="1" dirty="0">
                <a:solidFill>
                  <a:srgbClr val="13343D"/>
                </a:solidFill>
                <a:latin typeface="Times New Roman" pitchFamily="18" charset="0"/>
                <a:cs typeface="Times New Roman" pitchFamily="18" charset="0"/>
              </a:rPr>
              <a:t>Преподаватель методики развития речи: </a:t>
            </a:r>
          </a:p>
          <a:p>
            <a:pPr lvl="0" algn="r"/>
            <a:r>
              <a:rPr lang="ru-RU" sz="2000" i="1" dirty="0">
                <a:solidFill>
                  <a:srgbClr val="13343D"/>
                </a:solidFill>
                <a:latin typeface="Times New Roman" pitchFamily="18" charset="0"/>
                <a:cs typeface="Times New Roman" pitchFamily="18" charset="0"/>
              </a:rPr>
              <a:t>Гольская Оксана Геннадьевна</a:t>
            </a:r>
          </a:p>
        </p:txBody>
      </p:sp>
    </p:spTree>
    <p:extLst>
      <p:ext uri="{BB962C8B-B14F-4D97-AF65-F5344CB8AC3E}">
        <p14:creationId xmlns:p14="http://schemas.microsoft.com/office/powerpoint/2010/main" val="347966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919560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614373"/>
              </p:ext>
            </p:extLst>
          </p:nvPr>
        </p:nvGraphicFramePr>
        <p:xfrm>
          <a:off x="84220" y="5"/>
          <a:ext cx="12019548" cy="2979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9503">
                  <a:extLst>
                    <a:ext uri="{9D8B030D-6E8A-4147-A177-3AD203B41FA5}">
                      <a16:colId xmlns:a16="http://schemas.microsoft.com/office/drawing/2014/main" val="2985264860"/>
                    </a:ext>
                  </a:extLst>
                </a:gridCol>
                <a:gridCol w="11330045">
                  <a:extLst>
                    <a:ext uri="{9D8B030D-6E8A-4147-A177-3AD203B41FA5}">
                      <a16:colId xmlns:a16="http://schemas.microsoft.com/office/drawing/2014/main" val="106006245"/>
                    </a:ext>
                  </a:extLst>
                </a:gridCol>
              </a:tblGrid>
              <a:tr h="456817"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Продолжение таблицаы1</a:t>
                      </a:r>
                    </a:p>
                  </a:txBody>
                  <a:tcPr>
                    <a:solidFill>
                      <a:srgbClr val="1943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0553086"/>
                  </a:ext>
                </a:extLst>
              </a:tr>
              <a:tr h="542785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ж)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b="0" i="1" dirty="0" smtClean="0">
                          <a:effectLst/>
                          <a:latin typeface="Times New Roman" panose="02020603050405020304" pitchFamily="18" charset="0"/>
                          <a:cs typeface="+mn-cs"/>
                        </a:rPr>
                        <a:t>о</a:t>
                      </a:r>
                      <a:r>
                        <a:rPr lang="ru-RU" sz="2800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пределить программные задачи занятия;</a:t>
                      </a:r>
                      <a:endParaRPr lang="ru-RU" sz="28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2388304"/>
                  </a:ext>
                </a:extLst>
              </a:tr>
              <a:tr h="989784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з)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FF9F5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800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задачи формирования словаря сформулировать в соответствии с содержанием занятия;</a:t>
                      </a:r>
                    </a:p>
                  </a:txBody>
                  <a:tcPr>
                    <a:solidFill>
                      <a:srgbClr val="DFF9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2021823"/>
                  </a:ext>
                </a:extLst>
              </a:tr>
              <a:tr h="989784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и)</a:t>
                      </a:r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800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определить образовательные, развивающие и воспитательные задачи; при написании задач использовать фразы – клише </a:t>
                      </a:r>
                      <a:r>
                        <a:rPr lang="ru-RU" sz="2400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(см. таблица №2)</a:t>
                      </a:r>
                      <a:endParaRPr lang="ru-RU" sz="24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3215183"/>
                  </a:ext>
                </a:extLst>
              </a:tr>
            </a:tbl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2821223"/>
              </p:ext>
            </p:extLst>
          </p:nvPr>
        </p:nvGraphicFramePr>
        <p:xfrm>
          <a:off x="84220" y="2979174"/>
          <a:ext cx="12019548" cy="10028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9503">
                  <a:extLst>
                    <a:ext uri="{9D8B030D-6E8A-4147-A177-3AD203B41FA5}">
                      <a16:colId xmlns:a16="http://schemas.microsoft.com/office/drawing/2014/main" val="800352725"/>
                    </a:ext>
                  </a:extLst>
                </a:gridCol>
                <a:gridCol w="11330045">
                  <a:extLst>
                    <a:ext uri="{9D8B030D-6E8A-4147-A177-3AD203B41FA5}">
                      <a16:colId xmlns:a16="http://schemas.microsoft.com/office/drawing/2014/main" val="2707441156"/>
                    </a:ext>
                  </a:extLst>
                </a:gridCol>
              </a:tblGrid>
              <a:tr h="1002890"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>
                          <a:solidFill>
                            <a:srgbClr val="0D232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к)</a:t>
                      </a:r>
                      <a:endParaRPr lang="ru-RU" sz="2800" i="1" dirty="0">
                        <a:solidFill>
                          <a:srgbClr val="0D232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FF9F5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800" b="0" i="1" dirty="0" smtClean="0">
                          <a:solidFill>
                            <a:srgbClr val="0D2329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отобрать наиболее эффективные методы и приемы для реализации поставленных задач;</a:t>
                      </a:r>
                      <a:endParaRPr lang="ru-RU" sz="2800" b="0" i="1" dirty="0">
                        <a:solidFill>
                          <a:srgbClr val="0D2329"/>
                        </a:solidFill>
                      </a:endParaRPr>
                    </a:p>
                  </a:txBody>
                  <a:tcPr>
                    <a:solidFill>
                      <a:srgbClr val="DFF9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0883561"/>
                  </a:ext>
                </a:extLst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4445515"/>
              </p:ext>
            </p:extLst>
          </p:nvPr>
        </p:nvGraphicFramePr>
        <p:xfrm>
          <a:off x="84220" y="3982064"/>
          <a:ext cx="12019548" cy="28463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3571">
                  <a:extLst>
                    <a:ext uri="{9D8B030D-6E8A-4147-A177-3AD203B41FA5}">
                      <a16:colId xmlns:a16="http://schemas.microsoft.com/office/drawing/2014/main" val="852697448"/>
                    </a:ext>
                  </a:extLst>
                </a:gridCol>
                <a:gridCol w="11315977">
                  <a:extLst>
                    <a:ext uri="{9D8B030D-6E8A-4147-A177-3AD203B41FA5}">
                      <a16:colId xmlns:a16="http://schemas.microsoft.com/office/drawing/2014/main" val="3992289974"/>
                    </a:ext>
                  </a:extLst>
                </a:gridCol>
              </a:tblGrid>
              <a:tr h="1037180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rgbClr val="0D232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л)</a:t>
                      </a:r>
                      <a:endParaRPr lang="ru-RU" sz="2800" b="1" i="1" dirty="0">
                        <a:solidFill>
                          <a:srgbClr val="0D232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0" i="1" dirty="0" smtClean="0">
                          <a:solidFill>
                            <a:srgbClr val="0D2329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продумать структуру и содержание занятия;</a:t>
                      </a:r>
                      <a:endParaRPr lang="ru-RU" sz="2800" b="0" i="1" dirty="0">
                        <a:solidFill>
                          <a:srgbClr val="0D2329"/>
                        </a:solidFill>
                      </a:endParaRPr>
                    </a:p>
                  </a:txBody>
                  <a:tcP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3749996"/>
                  </a:ext>
                </a:extLst>
              </a:tr>
              <a:tr h="801042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м)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FF9F5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800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спланировать предшествующую и последующую  работу;</a:t>
                      </a:r>
                    </a:p>
                  </a:txBody>
                  <a:tcPr>
                    <a:solidFill>
                      <a:srgbClr val="DFF9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2653746"/>
                  </a:ext>
                </a:extLst>
              </a:tr>
              <a:tr h="1008079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н)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отразить наличие демонстрационного (раздаточного) материала. </a:t>
                      </a:r>
                    </a:p>
                    <a:p>
                      <a:pPr algn="r"/>
                      <a:endParaRPr lang="ru-RU" sz="1400" b="1" i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r"/>
                      <a:r>
                        <a:rPr lang="ru-RU" sz="14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Окончание таблицы №1.</a:t>
                      </a:r>
                      <a:endParaRPr lang="ru-RU" sz="14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38273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0271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0780"/>
            <a:ext cx="12192000" cy="6919560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12775"/>
              </p:ext>
            </p:extLst>
          </p:nvPr>
        </p:nvGraphicFramePr>
        <p:xfrm>
          <a:off x="84220" y="0"/>
          <a:ext cx="12019548" cy="70225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3296">
                  <a:extLst>
                    <a:ext uri="{9D8B030D-6E8A-4147-A177-3AD203B41FA5}">
                      <a16:colId xmlns:a16="http://schemas.microsoft.com/office/drawing/2014/main" val="2985264860"/>
                    </a:ext>
                  </a:extLst>
                </a:gridCol>
                <a:gridCol w="11526252">
                  <a:extLst>
                    <a:ext uri="{9D8B030D-6E8A-4147-A177-3AD203B41FA5}">
                      <a16:colId xmlns:a16="http://schemas.microsoft.com/office/drawing/2014/main" val="106006245"/>
                    </a:ext>
                  </a:extLst>
                </a:gridCol>
              </a:tblGrid>
              <a:tr h="130161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Алгоритм подготовки и оформление конспекта непосредственно образовательной деятельности – экскурсии</a:t>
                      </a: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Таблица </a:t>
                      </a:r>
                      <a:r>
                        <a:rPr kumimoji="0" lang="ru-RU" sz="1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kumimoji="0" lang="ru-RU" sz="14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1943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0553086"/>
                  </a:ext>
                </a:extLst>
              </a:tr>
              <a:tr h="588823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32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Вид деятельности </a:t>
                      </a:r>
                      <a:r>
                        <a:rPr lang="ru-RU" sz="2800" b="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(Конспект НОД).</a:t>
                      </a:r>
                      <a:endParaRPr lang="ru-RU" sz="28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2388304"/>
                  </a:ext>
                </a:extLst>
              </a:tr>
              <a:tr h="1010394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FF9F5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32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НОД, </a:t>
                      </a:r>
                      <a:r>
                        <a:rPr lang="ru-RU" sz="3200" b="1" i="1" dirty="0" smtClean="0">
                          <a:effectLst/>
                          <a:latin typeface="Times New Roman" panose="02020603050405020304" pitchFamily="18" charset="0"/>
                          <a:cs typeface="+mn-cs"/>
                        </a:rPr>
                        <a:t>в</a:t>
                      </a:r>
                      <a:r>
                        <a:rPr lang="ru-RU" sz="3200" b="1" i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озрастная г</a:t>
                      </a:r>
                      <a:r>
                        <a:rPr lang="ru-RU" sz="3200" b="1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руппа </a:t>
                      </a:r>
                      <a:r>
                        <a:rPr lang="ru-RU" sz="2800" b="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(Тема:</a:t>
                      </a:r>
                      <a:r>
                        <a:rPr lang="ru-RU" sz="2800" b="0" i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экскурсия на кухню(старшая группа).</a:t>
                      </a:r>
                      <a:endParaRPr lang="ru-RU" sz="28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FF9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2021823"/>
                  </a:ext>
                </a:extLst>
              </a:tr>
              <a:tr h="4121765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  <a:p>
                      <a:pPr algn="ctr"/>
                      <a:endParaRPr lang="ru-RU" sz="2800" b="0" i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28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Программные задачи:</a:t>
                      </a:r>
                    </a:p>
                    <a:p>
                      <a:pPr algn="just"/>
                      <a:r>
                        <a:rPr lang="ru-RU" sz="3200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   </a:t>
                      </a:r>
                      <a:r>
                        <a:rPr lang="ru-RU" sz="2800" b="1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образовательные: </a:t>
                      </a:r>
                      <a:r>
                        <a:rPr lang="ru-RU" sz="2800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закрепить (дать) знания о …;</a:t>
                      </a:r>
                      <a:r>
                        <a:rPr lang="ru-RU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800" i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познакомить с...;</a:t>
                      </a:r>
                      <a:r>
                        <a:rPr lang="ru-RU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800" i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обобщить представления по теме...;</a:t>
                      </a:r>
                      <a:r>
                        <a:rPr lang="ru-RU" sz="2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800" i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формировать понятие о ...; обеспечить понимание (ус­воение) воспитанниками...;</a:t>
                      </a:r>
                      <a:r>
                        <a:rPr lang="ru-RU" sz="2800" i="1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р</a:t>
                      </a:r>
                      <a:r>
                        <a:rPr lang="ru-RU" sz="2800" i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асширить (углубить) представление о...;</a:t>
                      </a:r>
                      <a:r>
                        <a:rPr lang="ru-RU" sz="2800" i="1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i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подготовить детей к усвоению новой темы... ; сформировать (продолжить формирование, закрепить) умения...;</a:t>
                      </a:r>
                      <a:r>
                        <a:rPr lang="ru-RU" sz="2800" i="1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п</a:t>
                      </a:r>
                      <a:r>
                        <a:rPr lang="ru-RU" sz="2800" b="0" i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одвести воспитанников к пониманию...;  обеспечить повторение (закрепление) воспитанни­ками основных понятий...; обобщить и систематизи­ровать материал по теме...;    </a:t>
                      </a:r>
                    </a:p>
                  </a:txBody>
                  <a:tcP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32151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211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0780"/>
            <a:ext cx="12192000" cy="6919560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8009351"/>
              </p:ext>
            </p:extLst>
          </p:nvPr>
        </p:nvGraphicFramePr>
        <p:xfrm>
          <a:off x="84220" y="84222"/>
          <a:ext cx="12019548" cy="67311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3296">
                  <a:extLst>
                    <a:ext uri="{9D8B030D-6E8A-4147-A177-3AD203B41FA5}">
                      <a16:colId xmlns:a16="http://schemas.microsoft.com/office/drawing/2014/main" val="2985264860"/>
                    </a:ext>
                  </a:extLst>
                </a:gridCol>
                <a:gridCol w="11526252">
                  <a:extLst>
                    <a:ext uri="{9D8B030D-6E8A-4147-A177-3AD203B41FA5}">
                      <a16:colId xmlns:a16="http://schemas.microsoft.com/office/drawing/2014/main" val="106006245"/>
                    </a:ext>
                  </a:extLst>
                </a:gridCol>
              </a:tblGrid>
              <a:tr h="6731106"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FF9F5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ru-RU" sz="280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развивающие: </a:t>
                      </a:r>
                      <a:r>
                        <a:rPr lang="ru-RU" sz="2800" b="0" i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+mn-cs"/>
                        </a:rPr>
                        <a:t>р</a:t>
                      </a:r>
                      <a:r>
                        <a:rPr lang="ru-RU" sz="2800" b="0" i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азвивать внимание (на основе выделения...) в процессе...;</a:t>
                      </a:r>
                      <a:r>
                        <a:rPr lang="ru-RU" sz="2800" b="0" i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2800" b="0" i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развивать умения передавать чувства; развивать логическое мышле­ние;</a:t>
                      </a:r>
                      <a:r>
                        <a:rPr lang="ru-RU" sz="2800" b="0" i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р</a:t>
                      </a:r>
                      <a:r>
                        <a:rPr lang="ru-RU" sz="2800" b="0" i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азвивать умение выделять главное;</a:t>
                      </a:r>
                      <a:r>
                        <a:rPr lang="ru-RU" sz="2800" b="0" i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р</a:t>
                      </a:r>
                      <a:r>
                        <a:rPr lang="ru-RU" sz="2800" b="0" i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азвивать умение сравнивать;</a:t>
                      </a:r>
                      <a:r>
                        <a:rPr lang="ru-RU" sz="2800" b="0" i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р</a:t>
                      </a:r>
                      <a:r>
                        <a:rPr lang="ru-RU" sz="2800" b="0" i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азвивать умение делать выво­ды;</a:t>
                      </a:r>
                      <a:r>
                        <a:rPr lang="ru-RU" sz="2800" b="0" i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р</a:t>
                      </a:r>
                      <a:r>
                        <a:rPr lang="ru-RU" sz="2800" b="0" i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азвивать мыслительные дей­ствия по аналогии;</a:t>
                      </a:r>
                      <a:r>
                        <a:rPr lang="ru-RU" sz="2800" b="0" i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р</a:t>
                      </a:r>
                      <a:r>
                        <a:rPr lang="ru-RU" sz="2800" b="0" i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азвивать умение излагать мысли;</a:t>
                      </a:r>
                      <a:r>
                        <a:rPr lang="ru-RU" sz="2800" b="0" i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р</a:t>
                      </a:r>
                      <a:r>
                        <a:rPr lang="ru-RU" sz="2800" b="0" i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азвивать эмоции;</a:t>
                      </a:r>
                      <a:r>
                        <a:rPr lang="ru-RU" sz="2800" b="0" i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р</a:t>
                      </a:r>
                      <a:r>
                        <a:rPr lang="ru-RU" sz="2800" b="0" i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азвивать познавательный интерес (активность);</a:t>
                      </a:r>
                      <a:r>
                        <a:rPr lang="ru-RU" sz="2800" b="0" i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с</a:t>
                      </a:r>
                      <a:r>
                        <a:rPr lang="ru-RU" sz="2800" b="0" i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тимулировать проявления любознательности;</a:t>
                      </a:r>
                      <a:r>
                        <a:rPr lang="ru-RU" sz="2800" b="0" i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р</a:t>
                      </a:r>
                      <a:r>
                        <a:rPr lang="ru-RU" sz="2800" b="0" i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азвивать память;</a:t>
                      </a:r>
                      <a:r>
                        <a:rPr lang="ru-RU" sz="2800" b="0" i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р</a:t>
                      </a:r>
                      <a:r>
                        <a:rPr lang="ru-RU" sz="2800" b="0" i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азвивать самостоятельность (мышления);</a:t>
                      </a:r>
                      <a:r>
                        <a:rPr lang="ru-RU" sz="2800" b="0" i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с</a:t>
                      </a:r>
                      <a:r>
                        <a:rPr lang="ru-RU" sz="2800" b="0" i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пособствовать развитию по­ложительных эмоций путем...;</a:t>
                      </a:r>
                      <a:r>
                        <a:rPr lang="ru-RU" sz="2800" b="0" i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р</a:t>
                      </a:r>
                      <a:r>
                        <a:rPr lang="ru-RU" sz="2800" b="0" i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азвивать воображение;</a:t>
                      </a:r>
                      <a:r>
                        <a:rPr lang="ru-RU" sz="2800" b="0" i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р</a:t>
                      </a:r>
                      <a:r>
                        <a:rPr lang="ru-RU" sz="2800" b="0" i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азвивать эмоциональное от­ношение к...;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0" i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 </a:t>
                      </a:r>
                      <a:r>
                        <a:rPr lang="ru-RU" sz="2800" b="1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воспитательные: </a:t>
                      </a:r>
                      <a:r>
                        <a:rPr lang="ru-RU" sz="2800" b="0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воспитывать чувства;</a:t>
                      </a:r>
                      <a:r>
                        <a:rPr lang="ru-RU" sz="2800" b="0" i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в</a:t>
                      </a:r>
                      <a:r>
                        <a:rPr lang="ru-RU" sz="2800" b="0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оспитывать эстетическое восприятие (точность и аккуратность); обеспечивать нравственное воспитание (патриотизм, коллективизм, гуманизм, гордость за...); содействовать трудовому воспитанию;</a:t>
                      </a:r>
                      <a:r>
                        <a:rPr lang="ru-RU" sz="2800" b="0" i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в</a:t>
                      </a:r>
                      <a:r>
                        <a:rPr lang="ru-RU" sz="2800" b="0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оспитывать самостоятельность через организацию...;</a:t>
                      </a:r>
                      <a:r>
                        <a:rPr lang="ru-RU" sz="2800" b="0" i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в</a:t>
                      </a:r>
                      <a:r>
                        <a:rPr lang="ru-RU" sz="2800" b="0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оспитывать духовную</a:t>
                      </a:r>
                    </a:p>
                  </a:txBody>
                  <a:tcPr>
                    <a:solidFill>
                      <a:srgbClr val="DFF9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20218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6124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0780"/>
            <a:ext cx="12192000" cy="6919560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9770808"/>
              </p:ext>
            </p:extLst>
          </p:nvPr>
        </p:nvGraphicFramePr>
        <p:xfrm>
          <a:off x="103632" y="97538"/>
          <a:ext cx="11984736" cy="5769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828323468"/>
                    </a:ext>
                  </a:extLst>
                </a:gridCol>
                <a:gridCol w="11375136">
                  <a:extLst>
                    <a:ext uri="{9D8B030D-6E8A-4147-A177-3AD203B41FA5}">
                      <a16:colId xmlns:a16="http://schemas.microsoft.com/office/drawing/2014/main" val="3131630997"/>
                    </a:ext>
                  </a:extLst>
                </a:gridCol>
              </a:tblGrid>
              <a:tr h="130118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DFF9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0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культуру (потребности, интересы, взаимоотношения); воспитывать культуру поведения; воспитывать экологическую культуру.</a:t>
                      </a:r>
                    </a:p>
                    <a:p>
                      <a:r>
                        <a:rPr lang="ru-RU" sz="28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Активизация словаря:</a:t>
                      </a:r>
                      <a:endParaRPr lang="ru-RU" sz="28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FF9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1204547"/>
                  </a:ext>
                </a:extLst>
              </a:tr>
              <a:tr h="522762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indent="44958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Интеграция образовательных областей:</a:t>
                      </a:r>
                      <a:r>
                        <a:rPr lang="ru-RU" sz="2800" b="0" i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(физическое</a:t>
                      </a:r>
                      <a:r>
                        <a:rPr lang="ru-RU" sz="2800" b="0" i="1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развитие, художественно – эстетическое, познавательное; речевое; социально- коммуникативное </a:t>
                      </a:r>
                      <a:r>
                        <a:rPr lang="ru-RU" sz="2800" b="0" i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).</a:t>
                      </a:r>
                      <a:endParaRPr lang="ru-RU" sz="2800" b="0" i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8782945"/>
                  </a:ext>
                </a:extLst>
              </a:tr>
              <a:tr h="491558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FF9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i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Планируемые результаты: … … …</a:t>
                      </a:r>
                      <a:endParaRPr lang="ru-RU" sz="2800" i="1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FF9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6207353"/>
                  </a:ext>
                </a:extLst>
              </a:tr>
              <a:tr h="491558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i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Материал и оборудование:</a:t>
                      </a:r>
                    </a:p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2800" b="0" i="1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раздаточный … … …;</a:t>
                      </a:r>
                    </a:p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2800" b="0" i="1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демонстрационный … … …;</a:t>
                      </a:r>
                      <a:endParaRPr lang="ru-RU" sz="2800" b="0" i="1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0019317"/>
                  </a:ext>
                </a:extLst>
              </a:tr>
              <a:tr h="740808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FF9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i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Предварительная работа: … … …</a:t>
                      </a:r>
                    </a:p>
                    <a:p>
                      <a:endParaRPr lang="ru-RU" sz="28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FF9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7299210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9666892"/>
              </p:ext>
            </p:extLst>
          </p:nvPr>
        </p:nvGraphicFramePr>
        <p:xfrm>
          <a:off x="103632" y="5815584"/>
          <a:ext cx="11984736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9120">
                  <a:extLst>
                    <a:ext uri="{9D8B030D-6E8A-4147-A177-3AD203B41FA5}">
                      <a16:colId xmlns:a16="http://schemas.microsoft.com/office/drawing/2014/main" val="1692491202"/>
                    </a:ext>
                  </a:extLst>
                </a:gridCol>
                <a:gridCol w="11405616">
                  <a:extLst>
                    <a:ext uri="{9D8B030D-6E8A-4147-A177-3AD203B41FA5}">
                      <a16:colId xmlns:a16="http://schemas.microsoft.com/office/drawing/2014/main" val="1238245176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</a:t>
                      </a:r>
                      <a:endParaRPr lang="ru-RU" sz="280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Методические приёмы:</a:t>
                      </a:r>
                    </a:p>
                  </a:txBody>
                  <a:tcP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52587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5274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0780"/>
            <a:ext cx="12192000" cy="6919560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8869744"/>
              </p:ext>
            </p:extLst>
          </p:nvPr>
        </p:nvGraphicFramePr>
        <p:xfrm>
          <a:off x="103632" y="97538"/>
          <a:ext cx="11984736" cy="66693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828323468"/>
                    </a:ext>
                  </a:extLst>
                </a:gridCol>
                <a:gridCol w="11375136">
                  <a:extLst>
                    <a:ext uri="{9D8B030D-6E8A-4147-A177-3AD203B41FA5}">
                      <a16:colId xmlns:a16="http://schemas.microsoft.com/office/drawing/2014/main" val="3131630997"/>
                    </a:ext>
                  </a:extLst>
                </a:gridCol>
              </a:tblGrid>
              <a:tr h="5245917"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>
                    <a:solidFill>
                      <a:srgbClr val="DFF9F5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ru-RU" sz="2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1.Вводная</a:t>
                      </a:r>
                      <a:r>
                        <a:rPr lang="ru-RU" sz="2400" b="1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часть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ru-RU" sz="2400" b="0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1.1. … … …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ru-RU" sz="2400" b="0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1.2. … … …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ru-RU" sz="2400" b="0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1.3. … … …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ru-RU" sz="2400" b="1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Основная часть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ru-RU" sz="2400" b="0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2.1. … … …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ru-RU" sz="2400" b="0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2.2. … … …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ru-RU" sz="2400" b="0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2.3. … … …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ru-RU" sz="2400" b="0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 … …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ru-RU" sz="2400" b="1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Заключительная часть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ru-RU" sz="2400" b="0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3.1. … … …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ru-RU" sz="2400" b="0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3.2. … … …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ru-RU" sz="2400" b="0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3.3. … … …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ru-RU" sz="2400" b="0" i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 … …</a:t>
                      </a:r>
                      <a:endParaRPr lang="ru-RU" sz="2400" b="0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FF9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1204547"/>
                  </a:ext>
                </a:extLst>
              </a:tr>
              <a:tr h="1398721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indent="44958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Ход НОД</a:t>
                      </a:r>
                      <a:r>
                        <a:rPr lang="ru-RU" sz="2800" b="1" i="1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b="0" i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(пишется от первого лица)</a:t>
                      </a:r>
                    </a:p>
                    <a:p>
                      <a:pPr indent="44958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i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В:</a:t>
                      </a:r>
                    </a:p>
                    <a:p>
                      <a:pPr indent="44958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i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Д:</a:t>
                      </a:r>
                      <a:endParaRPr lang="ru-RU" sz="2400" b="0" i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8782945"/>
                  </a:ext>
                </a:extLst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71"/>
          <a:stretch/>
        </p:blipFill>
        <p:spPr>
          <a:xfrm>
            <a:off x="6556063" y="206120"/>
            <a:ext cx="5390954" cy="40366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8126361" y="6293639"/>
            <a:ext cx="3962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Окончание таблицы №2</a:t>
            </a:r>
          </a:p>
        </p:txBody>
      </p:sp>
    </p:spTree>
    <p:extLst>
      <p:ext uri="{BB962C8B-B14F-4D97-AF65-F5344CB8AC3E}">
        <p14:creationId xmlns:p14="http://schemas.microsoft.com/office/powerpoint/2010/main" val="1577320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0780"/>
            <a:ext cx="12192000" cy="69195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87578" y="550625"/>
            <a:ext cx="75678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i="1" dirty="0">
                <a:solidFill>
                  <a:srgbClr val="0F28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</a:t>
            </a:r>
            <a:r>
              <a:rPr lang="ru-RU" sz="3600" b="1" i="1" dirty="0" smtClean="0">
                <a:solidFill>
                  <a:srgbClr val="0F28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</a:t>
            </a:r>
            <a:endParaRPr lang="ru-RU" sz="3600" b="1" i="1" dirty="0">
              <a:solidFill>
                <a:srgbClr val="0F282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46787" y="1032387"/>
            <a:ext cx="9896168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 algn="just">
              <a:buFontTx/>
              <a:buChar char="-"/>
            </a:pPr>
            <a:r>
              <a:rPr lang="ru-RU" sz="3200" dirty="0" smtClean="0"/>
              <a:t> </a:t>
            </a:r>
            <a:r>
              <a:rPr lang="ru-RU" sz="2800" b="1" i="1" dirty="0" smtClean="0">
                <a:solidFill>
                  <a:srgbClr val="133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Смоделировать  и оформить конспект НОД экскурсии в портфолио по ТМРР, </a:t>
            </a:r>
            <a:r>
              <a:rPr lang="ru-RU" sz="2800" b="1" i="1" dirty="0">
                <a:solidFill>
                  <a:srgbClr val="0D23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используя методическую  литературу и учебники, электронный образовательный контент, слайд лекций, слайд тьюторинга</a:t>
            </a:r>
            <a:r>
              <a:rPr lang="ru-RU" sz="2800" b="1" i="1" dirty="0" smtClean="0">
                <a:solidFill>
                  <a:srgbClr val="0D23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*; </a:t>
            </a:r>
            <a:r>
              <a:rPr lang="ru-RU" sz="2800" b="1" i="1" dirty="0" smtClean="0">
                <a:solidFill>
                  <a:srgbClr val="0D23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b="1" i="1" dirty="0">
                <a:solidFill>
                  <a:srgbClr val="0D23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рамках реализации </a:t>
            </a:r>
            <a:r>
              <a:rPr lang="ru-RU" sz="2800" b="1" i="1" dirty="0" smtClean="0">
                <a:solidFill>
                  <a:srgbClr val="0D23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краевого (</a:t>
            </a:r>
            <a:r>
              <a:rPr lang="ru-RU" sz="2800" b="1" i="1" dirty="0">
                <a:solidFill>
                  <a:srgbClr val="0D23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национально </a:t>
            </a:r>
            <a:r>
              <a:rPr lang="ru-RU" sz="2800" b="1" i="1" dirty="0" smtClean="0">
                <a:solidFill>
                  <a:srgbClr val="0D23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регионального</a:t>
            </a:r>
            <a:r>
              <a:rPr lang="ru-RU" sz="2800" b="1" i="1" dirty="0">
                <a:solidFill>
                  <a:srgbClr val="0D23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компонента </a:t>
            </a:r>
            <a:r>
              <a:rPr lang="ru-RU" sz="2800" i="1" dirty="0">
                <a:solidFill>
                  <a:srgbClr val="0D23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 </a:t>
            </a:r>
            <a:r>
              <a:rPr lang="ru-RU" sz="2800" i="1" dirty="0" smtClean="0">
                <a:solidFill>
                  <a:srgbClr val="0D23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b="1" i="1" dirty="0" smtClean="0">
                <a:solidFill>
                  <a:srgbClr val="0D23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2800" b="1" i="1" dirty="0">
                <a:solidFill>
                  <a:srgbClr val="0D23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Край родной, земля Амурская" </a:t>
            </a:r>
            <a:r>
              <a:rPr lang="ru-RU" sz="2800" b="1" i="1" dirty="0" smtClean="0">
                <a:solidFill>
                  <a:srgbClr val="0D23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лексическим </a:t>
            </a:r>
            <a:r>
              <a:rPr lang="ru-RU" sz="2800" b="1" i="1" dirty="0" smtClean="0">
                <a:solidFill>
                  <a:srgbClr val="0D23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темам:</a:t>
            </a:r>
            <a:endParaRPr lang="ru-RU" sz="2800" b="1" i="1" dirty="0">
              <a:solidFill>
                <a:srgbClr val="0D232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endParaRPr lang="ru-RU" sz="3200" b="1" i="1" dirty="0" smtClean="0">
              <a:solidFill>
                <a:srgbClr val="1334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8206" y="4129547"/>
            <a:ext cx="1164540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>
                <a:solidFill>
                  <a:srgbClr val="0D23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i="1" dirty="0" smtClean="0">
                <a:solidFill>
                  <a:srgbClr val="0D23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Моя страна, город, улицы …(экскурсия в музей, к памятнику);</a:t>
            </a:r>
          </a:p>
          <a:p>
            <a:pPr algn="just"/>
            <a:r>
              <a:rPr lang="ru-RU" sz="2400" i="1" dirty="0" smtClean="0">
                <a:solidFill>
                  <a:srgbClr val="0D23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День Победы (экскурсия на площадь Победы);</a:t>
            </a:r>
            <a:endParaRPr lang="ru-RU" sz="2400" dirty="0">
              <a:solidFill>
                <a:srgbClr val="0D232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i="1" dirty="0" smtClean="0">
                <a:solidFill>
                  <a:srgbClr val="0D23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-Защитники Отечества (экскурсия в музей ДВОКУ, к памятнику пограничника… … …);   </a:t>
            </a:r>
            <a:endParaRPr lang="ru-RU" sz="2400" dirty="0">
              <a:solidFill>
                <a:srgbClr val="0D232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i="1" dirty="0">
                <a:solidFill>
                  <a:srgbClr val="0D23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i="1" dirty="0" smtClean="0">
                <a:solidFill>
                  <a:srgbClr val="0D23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Русская </a:t>
            </a:r>
            <a:r>
              <a:rPr lang="ru-RU" sz="2400" i="1" dirty="0">
                <a:solidFill>
                  <a:srgbClr val="0D23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традиционная культура: народные ремёсла, промыслы </a:t>
            </a:r>
            <a:r>
              <a:rPr lang="ru-RU" sz="2400" i="1" dirty="0" smtClean="0">
                <a:solidFill>
                  <a:srgbClr val="0D23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России (экскурсия в краеведческий музей – отдел промыслов России, в т.ч. </a:t>
            </a:r>
            <a:r>
              <a:rPr lang="ru-RU" sz="2400" i="1" dirty="0">
                <a:solidFill>
                  <a:srgbClr val="0D23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400" i="1" dirty="0" smtClean="0">
                <a:solidFill>
                  <a:srgbClr val="0D23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ародов Приамурья). </a:t>
            </a:r>
            <a:endParaRPr lang="ru-RU" sz="2400" dirty="0">
              <a:solidFill>
                <a:srgbClr val="0D232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647" y="1228142"/>
            <a:ext cx="1783699" cy="1635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93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0780"/>
            <a:ext cx="12192000" cy="691956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2318" y="3140565"/>
            <a:ext cx="2780081" cy="343494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9213" y="582102"/>
            <a:ext cx="89080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D232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Источники:</a:t>
            </a:r>
          </a:p>
          <a:p>
            <a:endParaRPr lang="ru-RU" sz="3600" b="1" i="1" dirty="0" smtClean="0">
              <a:solidFill>
                <a:srgbClr val="0D232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7485" y="3233143"/>
            <a:ext cx="899651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buFontTx/>
              <a:buChar char="-"/>
            </a:pPr>
            <a:r>
              <a:rPr lang="ru-RU" sz="2400" i="1" dirty="0" smtClean="0">
                <a:solidFill>
                  <a:srgbClr val="1943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Патриотическое </a:t>
            </a:r>
            <a:r>
              <a:rPr lang="ru-RU" sz="2400" i="1" dirty="0">
                <a:solidFill>
                  <a:srgbClr val="1943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дошкольников средствами краеведо – туристической деятельности: Пособие для реализации государственной программы «Патриотическое воспитание граждан Российской Федерации на 2001 – 2005 годы»/ Под ред. А.А. Остапца, Г.Н. Абросимовой, М.Е. Трубачёвой. – М.: АРКТИКИ, 2003. – 176с. (Развитие и воспитание дошкольника)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9213" y="5910800"/>
            <a:ext cx="86097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i="1" dirty="0">
                <a:solidFill>
                  <a:srgbClr val="1334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и работу на уроке!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7485" y="1327355"/>
            <a:ext cx="118749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buFontTx/>
              <a:buChar char="-"/>
            </a:pPr>
            <a:r>
              <a:rPr lang="ru-RU" sz="2400" i="1" dirty="0">
                <a:solidFill>
                  <a:srgbClr val="1943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Гольская Оксана Геннадьевна Контрольная работа по модулю № 6 "Методика развития словаря "https://nsportal.ru</a:t>
            </a:r>
          </a:p>
          <a:p>
            <a:pPr marL="342900" lvl="0" indent="-342900" algn="just">
              <a:buFontTx/>
              <a:buChar char="-"/>
            </a:pPr>
            <a:endParaRPr lang="ru-RU" sz="2400" i="1" dirty="0">
              <a:solidFill>
                <a:srgbClr val="1943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Tx/>
              <a:buChar char="-"/>
            </a:pPr>
            <a:r>
              <a:rPr lang="ru-RU" sz="2400" i="1" dirty="0">
                <a:solidFill>
                  <a:srgbClr val="1943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Алешина Н.В. Патриотическое воспитание дошкольников. Конспекты занятий. Изд. 4-е доп. - М.: УЦ «Перспектива», 2008г. - 348с.</a:t>
            </a:r>
          </a:p>
        </p:txBody>
      </p:sp>
    </p:spTree>
    <p:extLst>
      <p:ext uri="{BB962C8B-B14F-4D97-AF65-F5344CB8AC3E}">
        <p14:creationId xmlns:p14="http://schemas.microsoft.com/office/powerpoint/2010/main" val="3012439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0780"/>
            <a:ext cx="12192000" cy="691956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3315" y="3753853"/>
            <a:ext cx="2283715" cy="282165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9975"/>
            <a:ext cx="1456837" cy="20607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56837" y="1720516"/>
            <a:ext cx="8264679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 algn="just">
              <a:buFont typeface="Wingdings" panose="05000000000000000000" pitchFamily="2" charset="2"/>
              <a:buChar char="ü"/>
            </a:pPr>
            <a:r>
              <a:rPr lang="ru-RU" sz="3200" b="1" i="1" dirty="0" smtClean="0">
                <a:solidFill>
                  <a:srgbClr val="12313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>
                <a:solidFill>
                  <a:srgbClr val="1943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200" b="1" i="1" dirty="0" smtClean="0">
                <a:solidFill>
                  <a:srgbClr val="1943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чём заключается подготовка воспитателя и детей </a:t>
            </a:r>
            <a:r>
              <a:rPr lang="ru-RU" sz="3200" b="1" i="1" dirty="0">
                <a:solidFill>
                  <a:srgbClr val="1943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3200" b="1" i="1" dirty="0" smtClean="0">
                <a:solidFill>
                  <a:srgbClr val="1943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экскурсии? </a:t>
            </a:r>
            <a:endParaRPr lang="ru-RU" sz="3200" b="1" i="1" dirty="0">
              <a:solidFill>
                <a:srgbClr val="1943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ü"/>
            </a:pPr>
            <a:r>
              <a:rPr lang="ru-RU" sz="3200" b="1" i="1" dirty="0" smtClean="0">
                <a:solidFill>
                  <a:srgbClr val="1943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Раскрыть методику </a:t>
            </a:r>
            <a:r>
              <a:rPr lang="ru-RU" sz="3200" b="1" i="1" dirty="0">
                <a:solidFill>
                  <a:srgbClr val="1943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наблюдений и экскурсий в разных возрастных </a:t>
            </a:r>
            <a:r>
              <a:rPr lang="ru-RU" sz="3200" b="1" i="1" dirty="0" smtClean="0">
                <a:solidFill>
                  <a:srgbClr val="1943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группах.</a:t>
            </a:r>
          </a:p>
          <a:p>
            <a:pPr marL="457200" lvl="0" indent="-457200" algn="just">
              <a:buFont typeface="Wingdings" panose="05000000000000000000" pitchFamily="2" charset="2"/>
              <a:buChar char="ü"/>
            </a:pPr>
            <a:r>
              <a:rPr lang="ru-RU" sz="3200" b="1" i="1" dirty="0">
                <a:solidFill>
                  <a:srgbClr val="1943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Раскрыть </a:t>
            </a:r>
            <a:r>
              <a:rPr lang="ru-RU" sz="3200" b="1" i="1" dirty="0" smtClean="0">
                <a:solidFill>
                  <a:srgbClr val="1943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структуру наблюдений </a:t>
            </a:r>
            <a:r>
              <a:rPr lang="ru-RU" sz="3200" b="1" i="1" dirty="0">
                <a:solidFill>
                  <a:srgbClr val="1943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200" b="1" i="1" dirty="0" smtClean="0">
                <a:solidFill>
                  <a:srgbClr val="1943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экскурсий, приёмы словарной работы с детьми.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89747" y="721895"/>
            <a:ext cx="73633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>
                <a:solidFill>
                  <a:srgbClr val="13343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Вопросы для обсуждения</a:t>
            </a:r>
            <a:endParaRPr lang="ru-RU" sz="3600" i="1" dirty="0">
              <a:solidFill>
                <a:srgbClr val="1334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65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0780"/>
            <a:ext cx="12192000" cy="691956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3315" y="3753853"/>
            <a:ext cx="2283715" cy="282165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9975"/>
            <a:ext cx="1456837" cy="20607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52074" y="613611"/>
            <a:ext cx="9360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19434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Учебно-исследовательские задания</a:t>
            </a:r>
            <a:endParaRPr lang="ru-RU" sz="3600" i="1" dirty="0">
              <a:solidFill>
                <a:srgbClr val="19434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56837" y="1431758"/>
            <a:ext cx="1050255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b="1" i="1" dirty="0" smtClean="0">
                <a:solidFill>
                  <a:srgbClr val="1943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Просмотрите видеоматериал по теме.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i="1" dirty="0" smtClean="0">
                <a:solidFill>
                  <a:srgbClr val="1943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Определите: </a:t>
            </a:r>
          </a:p>
          <a:p>
            <a:r>
              <a:rPr lang="ru-RU" sz="2800" b="1" i="1" dirty="0" smtClean="0">
                <a:solidFill>
                  <a:srgbClr val="1943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  вид занятия, тему, возраст детей </a:t>
            </a:r>
            <a:r>
              <a:rPr lang="ru-RU" sz="2800" i="1" dirty="0" smtClean="0">
                <a:solidFill>
                  <a:srgbClr val="1943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i="1" dirty="0">
                <a:solidFill>
                  <a:srgbClr val="1943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обоснуйте </a:t>
            </a:r>
            <a:r>
              <a:rPr lang="ru-RU" sz="2800" i="1" dirty="0" smtClean="0">
                <a:solidFill>
                  <a:srgbClr val="1943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свой </a:t>
            </a:r>
            <a:r>
              <a:rPr lang="ru-RU" sz="2800" i="1" dirty="0">
                <a:solidFill>
                  <a:srgbClr val="1943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выбор</a:t>
            </a:r>
            <a:r>
              <a:rPr lang="ru-RU" sz="2800" i="1" dirty="0" smtClean="0">
                <a:solidFill>
                  <a:srgbClr val="1943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457200" indent="-457200">
              <a:buFontTx/>
              <a:buChar char="-"/>
            </a:pPr>
            <a:r>
              <a:rPr lang="ru-RU" sz="2800" b="1" i="1" dirty="0" smtClean="0">
                <a:solidFill>
                  <a:srgbClr val="19434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чём заключалась предварительная работа воспитателя к этому занятию;</a:t>
            </a:r>
          </a:p>
          <a:p>
            <a:pPr marL="457200" indent="-457200">
              <a:buFontTx/>
              <a:buChar char="-"/>
            </a:pPr>
            <a:r>
              <a:rPr lang="ru-RU" sz="2800" b="1" i="1" dirty="0">
                <a:solidFill>
                  <a:srgbClr val="19434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2800" b="1" i="1" dirty="0" smtClean="0">
                <a:solidFill>
                  <a:srgbClr val="19434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одержание словарной работы с детьми;</a:t>
            </a:r>
          </a:p>
          <a:p>
            <a:pPr marL="457200" indent="-457200">
              <a:buFontTx/>
              <a:buChar char="-"/>
            </a:pPr>
            <a:r>
              <a:rPr lang="ru-RU" sz="2800" b="1" i="1" dirty="0">
                <a:solidFill>
                  <a:srgbClr val="19434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sz="2800" b="1" i="1" dirty="0" smtClean="0">
                <a:solidFill>
                  <a:srgbClr val="19434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люсы и минусы в процессе руководства НОД.</a:t>
            </a:r>
          </a:p>
          <a:p>
            <a:r>
              <a:rPr lang="ru-RU" sz="2800" b="1" i="1" dirty="0" smtClean="0">
                <a:solidFill>
                  <a:srgbClr val="1943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  Проанализируйте </a:t>
            </a:r>
            <a:r>
              <a:rPr lang="ru-RU" sz="2800" b="1" i="1" dirty="0">
                <a:solidFill>
                  <a:srgbClr val="1943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предложенный </a:t>
            </a:r>
            <a:r>
              <a:rPr lang="ru-RU" sz="2800" b="1" i="1" dirty="0" smtClean="0">
                <a:solidFill>
                  <a:srgbClr val="1943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видеоматериал </a:t>
            </a:r>
          </a:p>
          <a:p>
            <a:r>
              <a:rPr lang="ru-RU" sz="2800" b="1" i="1" dirty="0" smtClean="0">
                <a:solidFill>
                  <a:srgbClr val="1943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800" b="1" i="1" dirty="0">
                <a:solidFill>
                  <a:srgbClr val="1943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следующим </a:t>
            </a:r>
            <a:r>
              <a:rPr lang="ru-RU" sz="2800" b="1" i="1" dirty="0" smtClean="0">
                <a:solidFill>
                  <a:srgbClr val="19434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вопросам:</a:t>
            </a:r>
            <a:endParaRPr lang="ru-RU" sz="2800" b="1" i="1" dirty="0">
              <a:solidFill>
                <a:srgbClr val="19434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2800" b="1" i="1" dirty="0" smtClean="0">
              <a:solidFill>
                <a:srgbClr val="19434F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-457200">
              <a:buFontTx/>
              <a:buChar char="-"/>
            </a:pPr>
            <a:endParaRPr lang="ru-RU" sz="2800" b="1" i="1" dirty="0" smtClean="0">
              <a:solidFill>
                <a:srgbClr val="19434F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761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0780"/>
            <a:ext cx="12192000" cy="69195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9183" y="360947"/>
            <a:ext cx="11727848" cy="1932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i="1" dirty="0" smtClean="0">
                <a:solidFill>
                  <a:srgbClr val="0D2329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Вопросы для анализа</a:t>
            </a:r>
            <a:endParaRPr lang="ru-RU" sz="3200" b="1" i="1" dirty="0" smtClean="0">
              <a:solidFill>
                <a:srgbClr val="0D2329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rgbClr val="19434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400" b="1" i="1" dirty="0">
                <a:solidFill>
                  <a:srgbClr val="19434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Соответствует ли программное содержание требованиям программы, уровню развития детей данной возрастной группы?</a:t>
            </a:r>
            <a:endParaRPr lang="ru-RU" sz="2400" b="1" i="1" dirty="0" smtClean="0">
              <a:solidFill>
                <a:srgbClr val="19434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2400" b="1" i="1" dirty="0">
              <a:solidFill>
                <a:srgbClr val="19434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9184" y="2679723"/>
            <a:ext cx="8107680" cy="39149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ru-RU" sz="2400" b="1" i="1" dirty="0">
                <a:solidFill>
                  <a:srgbClr val="19434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b="1" i="1" dirty="0" smtClean="0">
                <a:solidFill>
                  <a:srgbClr val="19434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1" i="1" dirty="0">
                <a:solidFill>
                  <a:srgbClr val="19434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Соответствуют ли </a:t>
            </a:r>
            <a:r>
              <a:rPr lang="ru-RU" sz="2400" b="1" i="1" dirty="0" smtClean="0">
                <a:solidFill>
                  <a:srgbClr val="19434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структура, методы </a:t>
            </a:r>
            <a:r>
              <a:rPr lang="ru-RU" sz="2400" b="1" i="1" dirty="0">
                <a:solidFill>
                  <a:srgbClr val="19434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приёмы обучения содержанию занятия и возрасту детей?</a:t>
            </a:r>
            <a:endParaRPr lang="ru-RU" sz="2400" b="1" i="1" dirty="0">
              <a:solidFill>
                <a:srgbClr val="19434F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</a:pPr>
            <a:r>
              <a:rPr lang="ru-RU" sz="2400" b="1" i="1" dirty="0" smtClean="0">
                <a:solidFill>
                  <a:srgbClr val="19434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400" i="1" dirty="0">
                <a:solidFill>
                  <a:srgbClr val="19434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Какие приёмы активизации умственной деятельности детей </a:t>
            </a:r>
            <a:r>
              <a:rPr lang="ru-RU" sz="2400" i="1" dirty="0" smtClean="0">
                <a:solidFill>
                  <a:srgbClr val="19434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применялись воспитателем </a:t>
            </a:r>
            <a:r>
              <a:rPr lang="ru-RU" sz="2400" i="1" dirty="0">
                <a:solidFill>
                  <a:srgbClr val="19434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занятии?</a:t>
            </a:r>
            <a:endParaRPr lang="ru-RU" sz="2400" i="1" dirty="0">
              <a:solidFill>
                <a:srgbClr val="19434F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</a:pPr>
            <a:r>
              <a:rPr lang="ru-RU" sz="2400" b="1" i="1" dirty="0" smtClean="0">
                <a:solidFill>
                  <a:srgbClr val="19434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Какие </a:t>
            </a:r>
            <a:r>
              <a:rPr lang="ru-RU" sz="2400" b="1" i="1" dirty="0">
                <a:solidFill>
                  <a:srgbClr val="19434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приёмы словарной работы использовались в ходе </a:t>
            </a:r>
            <a:r>
              <a:rPr lang="ru-RU" sz="2400" b="1" i="1" dirty="0" smtClean="0">
                <a:solidFill>
                  <a:srgbClr val="19434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экскурсии?</a:t>
            </a:r>
            <a:endParaRPr lang="ru-RU" sz="2400" b="1" i="1" dirty="0">
              <a:solidFill>
                <a:srgbClr val="19434F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</a:pPr>
            <a:r>
              <a:rPr lang="ru-RU" sz="2400" b="1" i="1" dirty="0" smtClean="0">
                <a:solidFill>
                  <a:srgbClr val="19434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sz="2400" i="1" dirty="0" smtClean="0">
                <a:solidFill>
                  <a:srgbClr val="19434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Наблюдалось </a:t>
            </a:r>
            <a:r>
              <a:rPr lang="ru-RU" sz="2400" i="1" dirty="0">
                <a:solidFill>
                  <a:srgbClr val="19434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 утомление детей в процессе проведения занятия? Если да, то в какой части НОД (укажите причину)?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29183" y="1792705"/>
            <a:ext cx="11727847" cy="1012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ru-RU" sz="2800" i="1" dirty="0" smtClean="0">
                <a:solidFill>
                  <a:srgbClr val="19434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400" i="1" dirty="0" smtClean="0">
                <a:solidFill>
                  <a:srgbClr val="19434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воспитатель обеспечивал </a:t>
            </a:r>
            <a:r>
              <a:rPr lang="ru-RU" sz="2400" i="1" dirty="0">
                <a:solidFill>
                  <a:srgbClr val="19434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выполнение цели </a:t>
            </a:r>
            <a:r>
              <a:rPr lang="ru-RU" sz="2400" i="1" dirty="0" smtClean="0">
                <a:solidFill>
                  <a:srgbClr val="19434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занятия и </a:t>
            </a:r>
            <a:r>
              <a:rPr lang="ru-RU" sz="2400" i="1" dirty="0">
                <a:solidFill>
                  <a:srgbClr val="19434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его </a:t>
            </a:r>
            <a:r>
              <a:rPr lang="ru-RU" sz="2400" i="1" dirty="0" smtClean="0">
                <a:solidFill>
                  <a:srgbClr val="19434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организацию, </a:t>
            </a:r>
            <a:r>
              <a:rPr lang="ru-RU" sz="2400" i="1" dirty="0">
                <a:solidFill>
                  <a:srgbClr val="19434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используемый наглядный материал?</a:t>
            </a:r>
            <a:endParaRPr lang="ru-RU" sz="2400" i="1" dirty="0">
              <a:solidFill>
                <a:srgbClr val="19434F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7024" y="3962206"/>
            <a:ext cx="2130458" cy="2233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232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0780"/>
            <a:ext cx="12192000" cy="69195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8496" y="601579"/>
            <a:ext cx="11850623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i="1" dirty="0" smtClean="0">
                <a:solidFill>
                  <a:srgbClr val="19434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Учебно-исследовательское задание:</a:t>
            </a:r>
          </a:p>
          <a:p>
            <a:pPr lvl="0" algn="just"/>
            <a:r>
              <a:rPr lang="ru-RU" sz="3600" i="1" dirty="0" smtClean="0">
                <a:solidFill>
                  <a:srgbClr val="19434F"/>
                </a:solidFill>
                <a:latin typeface="Times New Roman" panose="02020603050405020304" pitchFamily="18" charset="0"/>
              </a:rPr>
              <a:t>- </a:t>
            </a:r>
            <a:r>
              <a:rPr lang="ru-RU" sz="3200" i="1" dirty="0" smtClean="0">
                <a:solidFill>
                  <a:srgbClr val="19434F"/>
                </a:solidFill>
                <a:latin typeface="Times New Roman" panose="02020603050405020304" pitchFamily="18" charset="0"/>
              </a:rPr>
              <a:t>смоделируйте конспект НОД экскурсии по одной из предложенных тем: в медицинский кабинет; в прачечную ДОУ … </a:t>
            </a:r>
            <a:endParaRPr lang="ru-RU" sz="3200" i="1" dirty="0">
              <a:solidFill>
                <a:srgbClr val="19434F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96" y="2406149"/>
            <a:ext cx="5827776" cy="43708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5727" y="2406149"/>
            <a:ext cx="5803392" cy="4354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42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0780"/>
            <a:ext cx="12192000" cy="691956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40"/>
          <a:stretch/>
        </p:blipFill>
        <p:spPr>
          <a:xfrm>
            <a:off x="127063" y="137541"/>
            <a:ext cx="6845794" cy="31785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1360" y="137541"/>
            <a:ext cx="4985766" cy="664768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72" b="6227"/>
          <a:stretch/>
        </p:blipFill>
        <p:spPr>
          <a:xfrm>
            <a:off x="127063" y="3427063"/>
            <a:ext cx="6809423" cy="3266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03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0780"/>
            <a:ext cx="12192000" cy="69195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2" r="10192"/>
          <a:stretch/>
        </p:blipFill>
        <p:spPr>
          <a:xfrm>
            <a:off x="3761232" y="94488"/>
            <a:ext cx="8290560" cy="666902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19" r="26800"/>
          <a:stretch/>
        </p:blipFill>
        <p:spPr>
          <a:xfrm>
            <a:off x="129807" y="94488"/>
            <a:ext cx="3491217" cy="6669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82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0780"/>
            <a:ext cx="12192000" cy="6919560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887922"/>
              </p:ext>
            </p:extLst>
          </p:nvPr>
        </p:nvGraphicFramePr>
        <p:xfrm>
          <a:off x="84220" y="5"/>
          <a:ext cx="12019548" cy="46664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3296">
                  <a:extLst>
                    <a:ext uri="{9D8B030D-6E8A-4147-A177-3AD203B41FA5}">
                      <a16:colId xmlns:a16="http://schemas.microsoft.com/office/drawing/2014/main" val="2985264860"/>
                    </a:ext>
                  </a:extLst>
                </a:gridCol>
                <a:gridCol w="11526252">
                  <a:extLst>
                    <a:ext uri="{9D8B030D-6E8A-4147-A177-3AD203B41FA5}">
                      <a16:colId xmlns:a16="http://schemas.microsoft.com/office/drawing/2014/main" val="106006245"/>
                    </a:ext>
                  </a:extLst>
                </a:gridCol>
              </a:tblGrid>
              <a:tr h="1676133"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Таблица 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i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Рекомендации для составления конспекта НОД по формированию словаря в процессе организации  и проведения экскурсии </a:t>
                      </a:r>
                      <a:r>
                        <a:rPr lang="ru-RU" sz="2000" b="0" i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kumimoji="0" lang="ru-RU" sz="20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слайд тьюторинга*</a:t>
                      </a:r>
                      <a:r>
                        <a:rPr lang="ru-RU" sz="2000" b="0" i="1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endParaRPr kumimoji="0" lang="ru-RU" sz="20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1943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0553086"/>
                  </a:ext>
                </a:extLst>
              </a:tr>
              <a:tr h="953662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32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b="1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 составлении конспекта занятия (НОД) необходимо опираться на требования ФГОС к организации образовательного процесса:</a:t>
                      </a:r>
                    </a:p>
                  </a:txBody>
                  <a:tcP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2388304"/>
                  </a:ext>
                </a:extLst>
              </a:tr>
              <a:tr h="895864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а)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FF9F5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ru-RU" sz="2800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содержание НОД должно соответствовать принципу развивающего образования, целью которого является развитие ребенка;</a:t>
                      </a:r>
                    </a:p>
                  </a:txBody>
                  <a:tcPr>
                    <a:solidFill>
                      <a:srgbClr val="DFF9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2021823"/>
                  </a:ext>
                </a:extLst>
              </a:tr>
              <a:tr h="947862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б)</a:t>
                      </a:r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ru-RU" sz="2800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необходимо учитывать комплексно-тематический принцип построения образовательного процесса;</a:t>
                      </a:r>
                      <a:endParaRPr lang="ru-RU" sz="2400" i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3215183"/>
                  </a:ext>
                </a:extLst>
              </a:tr>
            </a:tbl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4662925"/>
              </p:ext>
            </p:extLst>
          </p:nvPr>
        </p:nvGraphicFramePr>
        <p:xfrm>
          <a:off x="84220" y="4666426"/>
          <a:ext cx="12019548" cy="20860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2555">
                  <a:extLst>
                    <a:ext uri="{9D8B030D-6E8A-4147-A177-3AD203B41FA5}">
                      <a16:colId xmlns:a16="http://schemas.microsoft.com/office/drawing/2014/main" val="800352725"/>
                    </a:ext>
                  </a:extLst>
                </a:gridCol>
                <a:gridCol w="11526993">
                  <a:extLst>
                    <a:ext uri="{9D8B030D-6E8A-4147-A177-3AD203B41FA5}">
                      <a16:colId xmlns:a16="http://schemas.microsoft.com/office/drawing/2014/main" val="2707441156"/>
                    </a:ext>
                  </a:extLst>
                </a:gridCol>
              </a:tblGrid>
              <a:tr h="1514079"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rgbClr val="0D2329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в)</a:t>
                      </a:r>
                      <a:endParaRPr lang="ru-RU" sz="2400" b="1" i="1" dirty="0">
                        <a:solidFill>
                          <a:srgbClr val="0D2329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FF9F5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ru-RU" sz="2800" b="0" i="1" dirty="0" smtClean="0">
                          <a:solidFill>
                            <a:srgbClr val="0D2329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необходимо отразить интеграцию образовательных областей в соответствии с возрастными возможностями и особенностями воспитанников группы; </a:t>
                      </a:r>
                    </a:p>
                  </a:txBody>
                  <a:tcPr>
                    <a:solidFill>
                      <a:srgbClr val="DFF9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0883561"/>
                  </a:ext>
                </a:extLst>
              </a:tr>
              <a:tr h="571986">
                <a:tc>
                  <a:txBody>
                    <a:bodyPr/>
                    <a:lstStyle/>
                    <a:p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г)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800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продумать единство воспитательных, развивающих и обучающих целей и</a:t>
                      </a:r>
                      <a:endParaRPr lang="ru-RU" dirty="0"/>
                    </a:p>
                  </a:txBody>
                  <a:tcP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47757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369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0780"/>
            <a:ext cx="12192000" cy="6919560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3437"/>
              </p:ext>
            </p:extLst>
          </p:nvPr>
        </p:nvGraphicFramePr>
        <p:xfrm>
          <a:off x="84220" y="5"/>
          <a:ext cx="12019548" cy="49635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3296">
                  <a:extLst>
                    <a:ext uri="{9D8B030D-6E8A-4147-A177-3AD203B41FA5}">
                      <a16:colId xmlns:a16="http://schemas.microsoft.com/office/drawing/2014/main" val="2985264860"/>
                    </a:ext>
                  </a:extLst>
                </a:gridCol>
                <a:gridCol w="11526252">
                  <a:extLst>
                    <a:ext uri="{9D8B030D-6E8A-4147-A177-3AD203B41FA5}">
                      <a16:colId xmlns:a16="http://schemas.microsoft.com/office/drawing/2014/main" val="106006245"/>
                    </a:ext>
                  </a:extLst>
                </a:gridCol>
              </a:tblGrid>
              <a:tr h="422026"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Продолжение таблицаы1</a:t>
                      </a:r>
                    </a:p>
                  </a:txBody>
                  <a:tcPr>
                    <a:solidFill>
                      <a:srgbClr val="1943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0553086"/>
                  </a:ext>
                </a:extLst>
              </a:tr>
              <a:tr h="953662">
                <a:tc>
                  <a:txBody>
                    <a:bodyPr/>
                    <a:lstStyle/>
                    <a:p>
                      <a:pPr algn="ctr"/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32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задач образования воспитанников, в процессе реализации которых формируются знания, умения и навыки, имеющие непосредственное отношение к развитию детей дошкольного возраста;</a:t>
                      </a:r>
                      <a:endParaRPr lang="ru-RU" sz="2800" b="1" i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2388304"/>
                  </a:ext>
                </a:extLst>
              </a:tr>
              <a:tr h="895864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д)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FF9F5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ru-RU" sz="2800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адаптировать содержание отобранного научного материал по теме НОД  в соответствии с возрастным и психолого-педагогическими возможностями детей;</a:t>
                      </a:r>
                    </a:p>
                  </a:txBody>
                  <a:tcPr>
                    <a:solidFill>
                      <a:srgbClr val="DFF9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2021823"/>
                  </a:ext>
                </a:extLst>
              </a:tr>
              <a:tr h="947862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е)</a:t>
                      </a:r>
                    </a:p>
                  </a:txBody>
                  <a:tcPr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800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изучить область «Речевое развитие» по выбранной возрастной группе. Особое внимание уделить разделу: формирование словаря</a:t>
                      </a:r>
                      <a:r>
                        <a:rPr lang="ru-RU" sz="2800" i="1" baseline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- </a:t>
                      </a:r>
                      <a:r>
                        <a:rPr lang="ru-RU" sz="2800" i="1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2800" i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азвитие всех компонентов устной речи, практическое овладение нормами речи; </a:t>
                      </a:r>
                      <a:endParaRPr lang="ru-RU" sz="2800" i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lvl="0" indent="0" algn="just"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endParaRPr lang="ru-RU" sz="2400" i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3215183"/>
                  </a:ext>
                </a:extLst>
              </a:tr>
            </a:tbl>
          </a:graphicData>
        </a:graphic>
      </p:graphicFrame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9883869"/>
              </p:ext>
            </p:extLst>
          </p:nvPr>
        </p:nvGraphicFramePr>
        <p:xfrm>
          <a:off x="84220" y="4628271"/>
          <a:ext cx="12019548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2555">
                  <a:extLst>
                    <a:ext uri="{9D8B030D-6E8A-4147-A177-3AD203B41FA5}">
                      <a16:colId xmlns:a16="http://schemas.microsoft.com/office/drawing/2014/main" val="800352725"/>
                    </a:ext>
                  </a:extLst>
                </a:gridCol>
                <a:gridCol w="11526993">
                  <a:extLst>
                    <a:ext uri="{9D8B030D-6E8A-4147-A177-3AD203B41FA5}">
                      <a16:colId xmlns:a16="http://schemas.microsoft.com/office/drawing/2014/main" val="2707441156"/>
                    </a:ext>
                  </a:extLst>
                </a:gridCol>
              </a:tblGrid>
              <a:tr h="737047"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rgbClr val="19434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ё)</a:t>
                      </a:r>
                      <a:endParaRPr lang="ru-RU" sz="2400" b="1" i="1" dirty="0">
                        <a:solidFill>
                          <a:srgbClr val="19434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DFF9F5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800" b="0" i="1" dirty="0" smtClean="0">
                          <a:solidFill>
                            <a:srgbClr val="0D2329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познакомиться с содержанием остальных образовательных областей и определить интеграцию образовательных областей, продумать их условные обозначения. Например, «Физическое</a:t>
                      </a:r>
                      <a:r>
                        <a:rPr lang="ru-RU" sz="2800" b="0" i="1" baseline="0" dirty="0" smtClean="0">
                          <a:solidFill>
                            <a:srgbClr val="0D2329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развитие</a:t>
                      </a:r>
                      <a:r>
                        <a:rPr lang="ru-RU" sz="2800" b="0" i="1" dirty="0" smtClean="0">
                          <a:solidFill>
                            <a:srgbClr val="0D2329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» - ФР, «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D2329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D2329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удожественно – эстетическое</a:t>
                      </a:r>
                      <a:r>
                        <a:rPr lang="ru-RU" sz="2800" b="0" i="1" dirty="0" smtClean="0">
                          <a:solidFill>
                            <a:srgbClr val="0D2329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» -ХЭР, «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D2329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D2329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ознавательное</a:t>
                      </a:r>
                      <a:r>
                        <a:rPr lang="ru-RU" sz="2800" b="0" i="1" dirty="0" smtClean="0">
                          <a:solidFill>
                            <a:srgbClr val="0D2329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» - ПР, «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D2329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D2329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ечевое</a:t>
                      </a:r>
                      <a:r>
                        <a:rPr lang="ru-RU" sz="2800" b="0" i="1" dirty="0" smtClean="0">
                          <a:solidFill>
                            <a:srgbClr val="0D2329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» - РР, «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D2329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D2329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оциально- коммуникативное</a:t>
                      </a:r>
                      <a:r>
                        <a:rPr lang="ru-RU" sz="2800" b="0" i="1" dirty="0" smtClean="0">
                          <a:solidFill>
                            <a:srgbClr val="0D2329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» - СКР;</a:t>
                      </a:r>
                    </a:p>
                  </a:txBody>
                  <a:tcPr>
                    <a:solidFill>
                      <a:srgbClr val="DFF9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08835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971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1123</TotalTime>
  <Words>1344</Words>
  <Application>Microsoft Office PowerPoint</Application>
  <PresentationFormat>Широкоэкранный</PresentationFormat>
  <Paragraphs>144</Paragraphs>
  <Slides>16</Slides>
  <Notes>16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Symbol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83</cp:revision>
  <dcterms:created xsi:type="dcterms:W3CDTF">2017-10-19T12:32:15Z</dcterms:created>
  <dcterms:modified xsi:type="dcterms:W3CDTF">2017-10-30T12:44:32Z</dcterms:modified>
</cp:coreProperties>
</file>