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2" r:id="rId4"/>
    <p:sldId id="266" r:id="rId5"/>
    <p:sldId id="258" r:id="rId6"/>
    <p:sldId id="267" r:id="rId7"/>
    <p:sldId id="269" r:id="rId8"/>
    <p:sldId id="268" r:id="rId9"/>
    <p:sldId id="261" r:id="rId10"/>
    <p:sldId id="260" r:id="rId11"/>
    <p:sldId id="259" r:id="rId12"/>
    <p:sldId id="265" r:id="rId13"/>
    <p:sldId id="264" r:id="rId14"/>
    <p:sldId id="26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2E00"/>
    <a:srgbClr val="FFF4D5"/>
    <a:srgbClr val="FFF7E1"/>
    <a:srgbClr val="22000E"/>
    <a:srgbClr val="42001B"/>
    <a:srgbClr val="FFDDEB"/>
    <a:srgbClr val="FFCDE1"/>
    <a:srgbClr val="580024"/>
    <a:srgbClr val="FFD9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28" autoAdjust="0"/>
  </p:normalViewPr>
  <p:slideViewPr>
    <p:cSldViewPr snapToGrid="0">
      <p:cViewPr varScale="1">
        <p:scale>
          <a:sx n="66" d="100"/>
          <a:sy n="66" d="100"/>
        </p:scale>
        <p:origin x="8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BDB28-BFE9-4CDB-865B-BCB85D566AAA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D4691-83F2-4725-A0EC-5EF3F8A38B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666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/>
              <a:t>      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Закрепить и уточнить знания о видах занятий по рассматриванию предметов, методике их проведения в разных возрастных группах. Формировать умение составлять конспект занятия по рассматриванию предметов, анализировать предложенные конспекты, выделять структуру занятия, приёмы обучения.</a:t>
            </a:r>
            <a:endParaRPr lang="ru-RU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D4691-83F2-4725-A0EC-5EF3F8A38B3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202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Просмотр видео занятия в ДОУ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D4691-83F2-4725-A0EC-5EF3F8A38B3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5146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*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Тьюторинг - лекционное занятие консультативного характера, на котором раскрываются основные вопросы подготовки к самостоятельной работе, тематической контрольной работе, а также к промежуточной и итоговой аттестации.</a:t>
            </a:r>
            <a:endParaRPr kumimoji="0" lang="ru-RU" sz="1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D4691-83F2-4725-A0EC-5EF3F8A38B3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799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*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Тьюторинг - лекционное занятие консультативного характера, на котором раскрываются основные вопросы подготовки к самостоятельной работе, тематической контрольной работе, а также к промежуточной и итоговой аттестации.</a:t>
            </a: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D4691-83F2-4725-A0EC-5EF3F8A38B3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506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14EC-6321-400E-848C-704E03E7F5FC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8D188-E77E-454E-BED5-B9430AFC5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743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14EC-6321-400E-848C-704E03E7F5FC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8D188-E77E-454E-BED5-B9430AFC5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809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14EC-6321-400E-848C-704E03E7F5FC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8D188-E77E-454E-BED5-B9430AFC5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639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14EC-6321-400E-848C-704E03E7F5FC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8D188-E77E-454E-BED5-B9430AFC5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394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14EC-6321-400E-848C-704E03E7F5FC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8D188-E77E-454E-BED5-B9430AFC5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515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14EC-6321-400E-848C-704E03E7F5FC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8D188-E77E-454E-BED5-B9430AFC5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62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14EC-6321-400E-848C-704E03E7F5FC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8D188-E77E-454E-BED5-B9430AFC5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206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14EC-6321-400E-848C-704E03E7F5FC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8D188-E77E-454E-BED5-B9430AFC5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319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14EC-6321-400E-848C-704E03E7F5FC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8D188-E77E-454E-BED5-B9430AFC5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299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14EC-6321-400E-848C-704E03E7F5FC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8D188-E77E-454E-BED5-B9430AFC5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631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314EC-6321-400E-848C-704E03E7F5FC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C8D188-E77E-454E-BED5-B9430AFC5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337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314EC-6321-400E-848C-704E03E7F5FC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8D188-E77E-454E-BED5-B9430AFC57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711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47;&#1072;&#1085;&#1103;&#1090;&#1080;&#1077;%20&#1074;%20&#1076;&#1077;&#1090;&#1089;&#1082;&#1086;&#1084;%20&#1089;&#1072;&#1076;&#1091;.web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221" y="72190"/>
            <a:ext cx="12019547" cy="6653463"/>
          </a:xfrm>
          <a:prstGeom prst="rect">
            <a:avLst/>
          </a:prstGeom>
          <a:solidFill>
            <a:srgbClr val="FFF4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379" y="324813"/>
            <a:ext cx="1572904" cy="9144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69432" y="324813"/>
            <a:ext cx="9829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solidFill>
                  <a:srgbClr val="4200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ОБРАЗОВАНИЯ И НАУКИ АМУРСКОЙ ОБЛАСТИ</a:t>
            </a:r>
            <a:br>
              <a:rPr lang="ru-RU" sz="1400" b="1" i="1" dirty="0">
                <a:solidFill>
                  <a:srgbClr val="4200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4200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ГОСУДАРСТВЕННОЕ ОБРАЗОВАТЕЛЬНОЕ АВТОНОМНОЕ УЧРЕЖДЕНИЕ СРЕДНЕГО ПРОФЕССИОНАЛЬНОГО </a:t>
            </a:r>
            <a:r>
              <a:rPr lang="ru-RU" sz="1400" b="1" i="1" dirty="0" smtClean="0">
                <a:solidFill>
                  <a:srgbClr val="4200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ОБРАЗОВАНИЯ АМУРСКОЙ </a:t>
            </a:r>
            <a:r>
              <a:rPr lang="ru-RU" sz="1400" b="1" i="1" dirty="0">
                <a:solidFill>
                  <a:srgbClr val="4200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ОБЛАСТИ</a:t>
            </a:r>
            <a:br>
              <a:rPr lang="ru-RU" sz="1400" b="1" i="1" dirty="0">
                <a:solidFill>
                  <a:srgbClr val="4200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b="1" i="1" dirty="0">
                <a:solidFill>
                  <a:srgbClr val="42001B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«АМУРСКИЙ ПЕДАГОГИЧЕСКИЙ КОЛЛЕДЖ»</a:t>
            </a:r>
            <a:endParaRPr lang="ru-RU" sz="1400" dirty="0">
              <a:solidFill>
                <a:srgbClr val="42001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697086"/>
            <a:ext cx="11277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Практическое занятие: моделирование и обсуждение конспектов </a:t>
            </a:r>
            <a:r>
              <a:rPr lang="ru-RU" sz="3600" b="1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НОД </a:t>
            </a:r>
            <a:r>
              <a:rPr lang="ru-RU" sz="3600" b="1" i="1" dirty="0">
                <a:solidFill>
                  <a:srgbClr val="42001B"/>
                </a:solidFill>
                <a:latin typeface="Times New Roman" pitchFamily="18" charset="0"/>
                <a:cs typeface="Times New Roman" pitchFamily="18" charset="0"/>
              </a:rPr>
              <a:t>по рассматриванию предметов , ознакомлению с их свойствами и качествами в разных возрастных </a:t>
            </a:r>
            <a:r>
              <a:rPr lang="ru-RU" sz="3600" b="1" i="1" dirty="0" smtClean="0">
                <a:solidFill>
                  <a:srgbClr val="42001B"/>
                </a:solidFill>
                <a:latin typeface="Times New Roman" pitchFamily="18" charset="0"/>
                <a:cs typeface="Times New Roman" pitchFamily="18" charset="0"/>
              </a:rPr>
              <a:t>группах</a:t>
            </a:r>
            <a:endParaRPr lang="ru-RU" sz="3600" dirty="0">
              <a:solidFill>
                <a:srgbClr val="42001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379" y="4221379"/>
            <a:ext cx="6228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МДК 03.02 </a:t>
            </a:r>
            <a:r>
              <a:rPr lang="ru-RU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и методика развития речи у детей</a:t>
            </a:r>
          </a:p>
          <a:p>
            <a:pPr lvl="0"/>
            <a:r>
              <a:rPr lang="ru-RU" b="1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</a:t>
            </a:r>
            <a:r>
              <a:rPr lang="ru-RU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 02. 01  Дошкольное образование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95662" y="5582653"/>
            <a:ext cx="7110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42001B"/>
                </a:solidFill>
                <a:latin typeface="Times New Roman" pitchFamily="18" charset="0"/>
                <a:cs typeface="Times New Roman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i="1" dirty="0">
                <a:solidFill>
                  <a:srgbClr val="42001B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21505" y="6232358"/>
            <a:ext cx="189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Благовещенск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45877">
            <a:off x="8794431" y="5245561"/>
            <a:ext cx="1206218" cy="118542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  <a:softEdge rad="1270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0678">
            <a:off x="10117591" y="4848614"/>
            <a:ext cx="1782931" cy="135412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46588">
            <a:off x="10851492" y="3461697"/>
            <a:ext cx="947691" cy="120955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9858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221" y="96253"/>
            <a:ext cx="12019547" cy="6653463"/>
          </a:xfrm>
          <a:prstGeom prst="rect">
            <a:avLst/>
          </a:prstGeom>
          <a:solidFill>
            <a:srgbClr val="FFF4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908703"/>
              </p:ext>
            </p:extLst>
          </p:nvPr>
        </p:nvGraphicFramePr>
        <p:xfrm>
          <a:off x="168442" y="96253"/>
          <a:ext cx="11935326" cy="66534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3295">
                  <a:extLst>
                    <a:ext uri="{9D8B030D-6E8A-4147-A177-3AD203B41FA5}">
                      <a16:colId xmlns:a16="http://schemas.microsoft.com/office/drawing/2014/main" val="40515786"/>
                    </a:ext>
                  </a:extLst>
                </a:gridCol>
                <a:gridCol w="11442031">
                  <a:extLst>
                    <a:ext uri="{9D8B030D-6E8A-4147-A177-3AD203B41FA5}">
                      <a16:colId xmlns:a16="http://schemas.microsoft.com/office/drawing/2014/main" val="1821584548"/>
                    </a:ext>
                  </a:extLst>
                </a:gridCol>
              </a:tblGrid>
              <a:tr h="665346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материал по теме...;    </a:t>
                      </a:r>
                      <a:endParaRPr kumimoji="0" lang="ru-RU" sz="28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развивающие: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р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азвивать внимание (на основе выделения...) в процессе...; развивать умения передавать чувства; развивать логическое мышле­ние; развивать умение выделять главное; развивать умение сравнивать; развивать умение делать выво­ды; развивать мыслительные дей­ствия по аналогии; развивать умение излагать мысли; развивать эмоции; развивать познавательный интерес (активность); стимулировать проявления любознательности; развивать память; развивать самостоятельность (мышления); способствовать развитию по­ложительных эмоций путем...; развивать воображение; развивать эмоциональное от­ношение к...;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- </a:t>
                      </a: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воспитательные: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воспитывать чувства; воспитывать эстетическое восприятие (точность и аккуратность); обеспечивать нравственное воспитание (патриотизм, коллективизм, гуманизм, гордость за...); содействовать трудовому воспитанию; воспитывать</a:t>
                      </a:r>
                    </a:p>
                  </a:txBody>
                  <a:tcPr>
                    <a:solidFill>
                      <a:srgbClr val="FFF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11690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893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221" y="96253"/>
            <a:ext cx="12019547" cy="6653463"/>
          </a:xfrm>
          <a:prstGeom prst="rect">
            <a:avLst/>
          </a:prstGeom>
          <a:solidFill>
            <a:srgbClr val="FFF4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123649"/>
              </p:ext>
            </p:extLst>
          </p:nvPr>
        </p:nvGraphicFramePr>
        <p:xfrm>
          <a:off x="84220" y="96254"/>
          <a:ext cx="12019548" cy="65692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3454">
                  <a:extLst>
                    <a:ext uri="{9D8B030D-6E8A-4147-A177-3AD203B41FA5}">
                      <a16:colId xmlns:a16="http://schemas.microsoft.com/office/drawing/2014/main" val="656634272"/>
                    </a:ext>
                  </a:extLst>
                </a:gridCol>
                <a:gridCol w="11466094">
                  <a:extLst>
                    <a:ext uri="{9D8B030D-6E8A-4147-A177-3AD203B41FA5}">
                      <a16:colId xmlns:a16="http://schemas.microsoft.com/office/drawing/2014/main" val="1869377654"/>
                    </a:ext>
                  </a:extLst>
                </a:gridCol>
              </a:tblGrid>
              <a:tr h="185447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самостоятельность через организацию...; воспитывать духовную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культуру (потребности, интересы, взаимоотношения); воспитывать культуру поведения; воспитывать экологическую культуру.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Активизация словаря:</a:t>
                      </a:r>
                    </a:p>
                  </a:txBody>
                  <a:tcPr>
                    <a:solidFill>
                      <a:srgbClr val="FFF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402756"/>
                  </a:ext>
                </a:extLst>
              </a:tr>
              <a:tr h="1414430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7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58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Интеграция образовательных областей: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(физическое развитие, художественно – эстетическое, познавательное; речевое; социально- коммуникативное ).</a:t>
                      </a:r>
                      <a:endParaRPr kumimoji="0" lang="ru-RU" sz="28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42001B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7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843035"/>
                  </a:ext>
                </a:extLst>
              </a:tr>
              <a:tr h="534340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Планируемые результаты: … … …</a:t>
                      </a:r>
                      <a:endParaRPr kumimoji="0" lang="ru-RU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42001B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801721"/>
                  </a:ext>
                </a:extLst>
              </a:tr>
              <a:tr h="1414430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7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Материал и оборудование: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раздаточный … … …;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демонстрационный … … …;</a:t>
                      </a:r>
                    </a:p>
                  </a:txBody>
                  <a:tcPr>
                    <a:solidFill>
                      <a:srgbClr val="FFF7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0637494"/>
                  </a:ext>
                </a:extLst>
              </a:tr>
              <a:tr h="534340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Предварительная работа: … … …</a:t>
                      </a:r>
                    </a:p>
                  </a:txBody>
                  <a:tcPr>
                    <a:solidFill>
                      <a:srgbClr val="FFF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736725"/>
                  </a:ext>
                </a:extLst>
              </a:tr>
              <a:tr h="817226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7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Методические приёмы:</a:t>
                      </a:r>
                    </a:p>
                    <a:p>
                      <a:endParaRPr lang="ru-RU" dirty="0">
                        <a:solidFill>
                          <a:srgbClr val="42001B"/>
                        </a:solidFill>
                      </a:endParaRPr>
                    </a:p>
                  </a:txBody>
                  <a:tcPr>
                    <a:solidFill>
                      <a:srgbClr val="FFF7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9258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458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221" y="96253"/>
            <a:ext cx="12019547" cy="6653463"/>
          </a:xfrm>
          <a:prstGeom prst="rect">
            <a:avLst/>
          </a:prstGeom>
          <a:solidFill>
            <a:srgbClr val="FFF4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84796"/>
              </p:ext>
            </p:extLst>
          </p:nvPr>
        </p:nvGraphicFramePr>
        <p:xfrm>
          <a:off x="192505" y="96253"/>
          <a:ext cx="11911263" cy="6701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3077">
                  <a:extLst>
                    <a:ext uri="{9D8B030D-6E8A-4147-A177-3AD203B41FA5}">
                      <a16:colId xmlns:a16="http://schemas.microsoft.com/office/drawing/2014/main" val="2148847606"/>
                    </a:ext>
                  </a:extLst>
                </a:gridCol>
                <a:gridCol w="11248186">
                  <a:extLst>
                    <a:ext uri="{9D8B030D-6E8A-4147-A177-3AD203B41FA5}">
                      <a16:colId xmlns:a16="http://schemas.microsoft.com/office/drawing/2014/main" val="352430975"/>
                    </a:ext>
                  </a:extLst>
                </a:gridCol>
              </a:tblGrid>
              <a:tr h="52784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F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1.Вводная часть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1.3.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Основная часть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2.1.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2.2.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2.3.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Заключительная часть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3.1.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3.2.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3.3.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 … …</a:t>
                      </a:r>
                    </a:p>
                  </a:txBody>
                  <a:tcPr>
                    <a:solidFill>
                      <a:srgbClr val="FFF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308308"/>
                  </a:ext>
                </a:extLst>
              </a:tr>
              <a:tr h="1419024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ru-RU" sz="28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7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58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Ход НОД </a:t>
                      </a: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(пишется от первого лица)</a:t>
                      </a:r>
                    </a:p>
                    <a:p>
                      <a:pPr marL="0" marR="0" lvl="0" indent="44958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В:</a:t>
                      </a:r>
                    </a:p>
                    <a:p>
                      <a:pPr marL="0" marR="0" lvl="0" indent="44958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Д:                                                                                                              </a:t>
                      </a: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окончание таблицы №2</a:t>
                      </a:r>
                    </a:p>
                  </a:txBody>
                  <a:tcPr>
                    <a:solidFill>
                      <a:srgbClr val="FFF7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1849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405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221" y="96253"/>
            <a:ext cx="12019547" cy="6653463"/>
          </a:xfrm>
          <a:prstGeom prst="rect">
            <a:avLst/>
          </a:prstGeom>
          <a:solidFill>
            <a:srgbClr val="FFF4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39091" y="235527"/>
            <a:ext cx="10252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12799" y="881858"/>
            <a:ext cx="106680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смоделировать  </a:t>
            </a:r>
            <a:r>
              <a:rPr lang="ru-RU" sz="2800" b="1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оформить </a:t>
            </a:r>
            <a:r>
              <a:rPr lang="ru-RU" sz="2800" b="1" i="1" dirty="0" smtClean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</a:t>
            </a:r>
            <a:r>
              <a:rPr lang="ru-RU" sz="2800" b="1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НОД </a:t>
            </a:r>
            <a:r>
              <a:rPr lang="ru-RU" sz="2800" b="1" i="1" dirty="0">
                <a:solidFill>
                  <a:srgbClr val="42001B"/>
                </a:solidFill>
                <a:latin typeface="Times New Roman" pitchFamily="18" charset="0"/>
                <a:cs typeface="Times New Roman" pitchFamily="18" charset="0"/>
              </a:rPr>
              <a:t>по рассматриванию предметов , ознакомлению с их свойствами и качествами в разных возрастных группах</a:t>
            </a:r>
            <a:r>
              <a:rPr lang="ru-RU" sz="2800" b="1" i="1" dirty="0" smtClean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800" b="1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по </a:t>
            </a:r>
            <a:r>
              <a:rPr lang="ru-RU" sz="2800" b="1" i="1" dirty="0" smtClean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ТМРР, </a:t>
            </a:r>
            <a:r>
              <a:rPr lang="ru-RU" sz="2800" b="1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методическую  литературу и учебники, электронный образовательный контент, слайд лекций, слайд тьюторинга*.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2171" y="4205845"/>
            <a:ext cx="70684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и работу на уроке!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091" y="3727389"/>
            <a:ext cx="2937823" cy="25022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85309" y="6040582"/>
            <a:ext cx="461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4200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 О.Г. Гольская</a:t>
            </a:r>
          </a:p>
        </p:txBody>
      </p:sp>
    </p:spTree>
    <p:extLst>
      <p:ext uri="{BB962C8B-B14F-4D97-AF65-F5344CB8AC3E}">
        <p14:creationId xmlns:p14="http://schemas.microsoft.com/office/powerpoint/2010/main" val="273059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221" y="96253"/>
            <a:ext cx="12019547" cy="6653463"/>
          </a:xfrm>
          <a:prstGeom prst="rect">
            <a:avLst/>
          </a:prstGeom>
          <a:solidFill>
            <a:srgbClr val="FFF4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8379" y="4797028"/>
            <a:ext cx="2619640" cy="173611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TextBox 4"/>
          <p:cNvSpPr txBox="1"/>
          <p:nvPr/>
        </p:nvSpPr>
        <p:spPr>
          <a:xfrm>
            <a:off x="252662" y="192505"/>
            <a:ext cx="11754853" cy="4622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Литература </a:t>
            </a:r>
            <a:r>
              <a:rPr lang="ru-RU" sz="3200" b="1" i="1" dirty="0" smtClean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основная:</a:t>
            </a:r>
            <a:endParaRPr lang="ru-RU" sz="3200" b="1" i="1" dirty="0">
              <a:solidFill>
                <a:srgbClr val="58002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Алексеева </a:t>
            </a:r>
            <a:r>
              <a:rPr lang="ru-RU" sz="2400" i="1" dirty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М.М., Яшина В.И. «Методика развития речи и обучения родному языку дошкольников» – М., 1997г. – с97-101-103.</a:t>
            </a:r>
            <a:endParaRPr lang="ru-RU" sz="2400" i="1" dirty="0">
              <a:solidFill>
                <a:srgbClr val="58002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Бородич </a:t>
            </a:r>
            <a:r>
              <a:rPr lang="ru-RU" sz="2400" i="1" dirty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А.М. «Методика развития речи детей» - М., 1981г. – с136-139.</a:t>
            </a:r>
            <a:endParaRPr lang="ru-RU" sz="2400" i="1" dirty="0">
              <a:solidFill>
                <a:srgbClr val="58002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Стародубова </a:t>
            </a:r>
            <a:r>
              <a:rPr lang="ru-RU" sz="2400" i="1" dirty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Н.А. «Теория и методика развития речи дошкольника» - М., 2006г. – с136-144. </a:t>
            </a:r>
            <a:endParaRPr lang="ru-RU" sz="2400" i="1" dirty="0">
              <a:solidFill>
                <a:srgbClr val="58002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Дополнительная: </a:t>
            </a:r>
            <a:endParaRPr lang="ru-RU" sz="3200" b="1" i="1" dirty="0" smtClean="0">
              <a:solidFill>
                <a:srgbClr val="580024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58002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Алябьева Е.А. Сказки о предметах и их свойствах. Ознакомление с окружающим миром детей 5-7 лет.- М.:ТЦ Сфера, 2014.- 128с.-                                                    (Библиотека Воспитателя).</a:t>
            </a:r>
            <a:endParaRPr lang="ru-RU" sz="2400" i="1" dirty="0">
              <a:solidFill>
                <a:srgbClr val="58002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96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221" y="48126"/>
            <a:ext cx="12019547" cy="6653463"/>
          </a:xfrm>
          <a:prstGeom prst="rect">
            <a:avLst/>
          </a:prstGeom>
          <a:solidFill>
            <a:srgbClr val="FFF4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40042" y="261456"/>
            <a:ext cx="103712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Вопросы-задания </a:t>
            </a:r>
            <a:r>
              <a:rPr lang="ru-RU" sz="3600" b="1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самоконтроля качества усвоения программного материала </a:t>
            </a:r>
            <a:r>
              <a:rPr lang="ru-RU" sz="3600" b="1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темы:</a:t>
            </a:r>
            <a:endParaRPr lang="ru-RU" sz="3600" i="1" dirty="0">
              <a:solidFill>
                <a:srgbClr val="42001B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90" y="300790"/>
            <a:ext cx="1564105" cy="22124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40042" y="1645496"/>
            <a:ext cx="1037122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b="1" i="1" dirty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i="1" dirty="0" smtClean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еречислите требования </a:t>
            </a:r>
            <a:r>
              <a:rPr lang="ru-RU" sz="3200" b="1" i="1" dirty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предметам и материалам для </a:t>
            </a:r>
            <a:r>
              <a:rPr lang="ru-RU" sz="3200" b="1" i="1" dirty="0" smtClean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рассматривания;</a:t>
            </a:r>
          </a:p>
          <a:p>
            <a:endParaRPr lang="ru-RU" sz="3200" b="1" i="1" dirty="0">
              <a:solidFill>
                <a:srgbClr val="58002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b="1" i="1" dirty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200" b="1" i="1" dirty="0" smtClean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айте характеристику видам </a:t>
            </a:r>
            <a:r>
              <a:rPr lang="ru-RU" sz="3200" b="1" i="1" dirty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 по рассматриванию </a:t>
            </a:r>
            <a:r>
              <a:rPr lang="ru-RU" sz="3200" b="1" i="1" dirty="0" smtClean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предметов в ДОУ;</a:t>
            </a:r>
          </a:p>
          <a:p>
            <a:endParaRPr lang="ru-RU" sz="3200" b="1" i="1" dirty="0">
              <a:solidFill>
                <a:srgbClr val="58002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3200" b="1" i="1" dirty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b="1" i="1" dirty="0" smtClean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аскройте сущность методики </a:t>
            </a:r>
            <a:r>
              <a:rPr lang="ru-RU" sz="3200" b="1" i="1" dirty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занятий по рассматриванию предметов, </a:t>
            </a:r>
            <a:r>
              <a:rPr lang="ru-RU" sz="3200" b="1" i="1" dirty="0" smtClean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ознакомлению </a:t>
            </a:r>
            <a:r>
              <a:rPr lang="ru-RU" sz="3200" b="1" i="1" dirty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их свойствами и качествами в разных возрастных группах.</a:t>
            </a:r>
          </a:p>
        </p:txBody>
      </p:sp>
    </p:spTree>
    <p:extLst>
      <p:ext uri="{BB962C8B-B14F-4D97-AF65-F5344CB8AC3E}">
        <p14:creationId xmlns:p14="http://schemas.microsoft.com/office/powerpoint/2010/main" val="205043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221" y="96253"/>
            <a:ext cx="12019547" cy="6653463"/>
          </a:xfrm>
          <a:prstGeom prst="rect">
            <a:avLst/>
          </a:prstGeom>
          <a:solidFill>
            <a:srgbClr val="FFF4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16182" y="499254"/>
            <a:ext cx="10280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Учебно-исследовательские задания</a:t>
            </a:r>
            <a:endParaRPr lang="ru-RU" sz="3600" i="1" dirty="0">
              <a:solidFill>
                <a:srgbClr val="42001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75719" y="1385455"/>
            <a:ext cx="10153044" cy="151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800" b="1" i="1" dirty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Просмотрите </a:t>
            </a:r>
            <a:r>
              <a:rPr lang="ru-RU" sz="2800" b="1" i="1" dirty="0" smtClean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 материал </a:t>
            </a:r>
            <a:r>
              <a:rPr lang="ru-RU" sz="2800" b="1" i="1" dirty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</a:t>
            </a:r>
            <a:r>
              <a:rPr lang="ru-RU" sz="2800" b="1" i="1" dirty="0" smtClean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800" b="1" i="1" dirty="0" smtClean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Проанализируйте просмотренное занятие </a:t>
            </a:r>
            <a:r>
              <a:rPr lang="ru-RU" sz="2800" b="1" i="1" dirty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b="1" i="1" dirty="0" smtClean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вопросам.</a:t>
            </a:r>
            <a:endParaRPr lang="ru-RU" sz="2800" b="1" i="1" dirty="0">
              <a:solidFill>
                <a:srgbClr val="580024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ru-RU" sz="2800" b="1" i="1" dirty="0">
              <a:solidFill>
                <a:srgbClr val="58002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5719" y="3018971"/>
            <a:ext cx="9530910" cy="3136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Вопросы для анализа</a:t>
            </a:r>
            <a:endParaRPr lang="ru-RU" sz="3200" b="1" i="1" dirty="0" smtClean="0">
              <a:solidFill>
                <a:srgbClr val="42001B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Соответствует </a:t>
            </a:r>
            <a:r>
              <a:rPr lang="ru-RU" sz="2800" b="1" i="1" dirty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 программное содержание требованиям программы, уровню развития детей данной возрастной группы?</a:t>
            </a:r>
            <a:endParaRPr lang="ru-RU" sz="2800" b="1" i="1" dirty="0">
              <a:solidFill>
                <a:srgbClr val="580024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Как обеспечивали выполнение цели занятия его организация, используемый наглядный материал</a:t>
            </a:r>
            <a:r>
              <a:rPr lang="ru-RU" sz="2800" b="1" i="1" dirty="0" smtClean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b="1" i="1" dirty="0">
              <a:solidFill>
                <a:srgbClr val="580024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11" y="159000"/>
            <a:ext cx="1566808" cy="221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3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221" y="96253"/>
            <a:ext cx="12019547" cy="6653463"/>
          </a:xfrm>
          <a:prstGeom prst="rect">
            <a:avLst/>
          </a:prstGeom>
          <a:solidFill>
            <a:srgbClr val="FFF4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25783" y="566057"/>
            <a:ext cx="9668064" cy="356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2800" b="1" i="1" dirty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Какова структура занятия</a:t>
            </a:r>
            <a:r>
              <a:rPr lang="ru-RU" sz="2800" b="1" i="1" dirty="0" smtClean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lvl="0" algn="just">
              <a:lnSpc>
                <a:spcPct val="115000"/>
              </a:lnSpc>
            </a:pPr>
            <a:r>
              <a:rPr lang="ru-RU" sz="2800" b="1" i="1" dirty="0" smtClean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800" b="1" i="1" dirty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Соответствуют ли методы и приёмы обучения содержанию занятия и возрасту детей</a:t>
            </a:r>
            <a:r>
              <a:rPr lang="ru-RU" sz="2800" b="1" i="1" dirty="0" smtClean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lvl="0" algn="just">
              <a:lnSpc>
                <a:spcPct val="115000"/>
              </a:lnSpc>
            </a:pPr>
            <a:r>
              <a:rPr lang="ru-RU" sz="2800" b="1" i="1" dirty="0" smtClean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800" b="1" i="1" dirty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Какие приёмы активизации умственной деятельности детей применялись на занятии?</a:t>
            </a:r>
            <a:endParaRPr lang="ru-RU" sz="2800" b="1" i="1" dirty="0">
              <a:solidFill>
                <a:srgbClr val="580024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800" b="1" i="1" dirty="0">
                <a:solidFill>
                  <a:srgbClr val="58002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Качественно ли проведена словарная работа? Какие приёмы словарной работы использовались в ходе занятия?</a:t>
            </a:r>
            <a:endParaRPr lang="ru-RU" sz="2800" b="1" i="1" dirty="0">
              <a:solidFill>
                <a:srgbClr val="580024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5782" y="4254685"/>
            <a:ext cx="2048065" cy="21471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598" y="96253"/>
            <a:ext cx="1566808" cy="221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18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221" y="48127"/>
            <a:ext cx="12019547" cy="6653463"/>
          </a:xfrm>
          <a:prstGeom prst="rect">
            <a:avLst/>
          </a:prstGeom>
          <a:solidFill>
            <a:srgbClr val="FFF4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635488" y="336884"/>
            <a:ext cx="7655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42001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Учебно-исследовательские задания</a:t>
            </a:r>
            <a:endParaRPr lang="ru-RU" dirty="0">
              <a:solidFill>
                <a:srgbClr val="42001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0947" y="1094874"/>
            <a:ext cx="6087979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b="1" i="1" dirty="0" smtClean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</a:t>
            </a:r>
            <a:r>
              <a:rPr lang="ru-RU" sz="3200" b="1" i="1" dirty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занятия по рассматриванию предметов</a:t>
            </a:r>
            <a:r>
              <a:rPr lang="ru-RU" sz="3200" b="1" i="1" dirty="0" smtClean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b="1" i="1" dirty="0">
                <a:solidFill>
                  <a:srgbClr val="42001B"/>
                </a:solidFill>
                <a:latin typeface="Times New Roman" pitchFamily="18" charset="0"/>
                <a:cs typeface="Times New Roman" pitchFamily="18" charset="0"/>
              </a:rPr>
              <a:t> ознакомлению с их свойствами и качествами в разных возрастных </a:t>
            </a:r>
            <a:r>
              <a:rPr lang="ru-RU" sz="3200" b="1" i="1" dirty="0" smtClean="0">
                <a:solidFill>
                  <a:srgbClr val="42001B"/>
                </a:solidFill>
                <a:latin typeface="Times New Roman" pitchFamily="18" charset="0"/>
                <a:cs typeface="Times New Roman" pitchFamily="18" charset="0"/>
              </a:rPr>
              <a:t>группах;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3200" b="1" i="1" dirty="0" smtClean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продумайте его программное </a:t>
            </a:r>
            <a:r>
              <a:rPr lang="ru-RU" sz="3200" b="1" i="1" dirty="0" smtClean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и эффективные приёмы </a:t>
            </a:r>
            <a:r>
              <a:rPr lang="ru-RU" sz="3200" b="1" i="1" dirty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 для реализации поставленных </a:t>
            </a:r>
            <a:r>
              <a:rPr lang="ru-RU" sz="3200" b="1" i="1" dirty="0" smtClean="0">
                <a:solidFill>
                  <a:srgbClr val="5800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задач, смоделируйте конспект НОД.</a:t>
            </a:r>
            <a:endParaRPr lang="ru-RU" sz="3200" b="1" i="1" dirty="0">
              <a:solidFill>
                <a:srgbClr val="58002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41" r="6720"/>
          <a:stretch/>
        </p:blipFill>
        <p:spPr>
          <a:xfrm>
            <a:off x="6569242" y="1416700"/>
            <a:ext cx="5402179" cy="45234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014" y="193078"/>
            <a:ext cx="901796" cy="90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49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221" y="84221"/>
            <a:ext cx="12019547" cy="6653463"/>
          </a:xfrm>
          <a:prstGeom prst="rect">
            <a:avLst/>
          </a:prstGeom>
          <a:solidFill>
            <a:srgbClr val="FFF4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3766962"/>
              </p:ext>
            </p:extLst>
          </p:nvPr>
        </p:nvGraphicFramePr>
        <p:xfrm>
          <a:off x="168442" y="52139"/>
          <a:ext cx="11935326" cy="52497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232">
                  <a:extLst>
                    <a:ext uri="{9D8B030D-6E8A-4147-A177-3AD203B41FA5}">
                      <a16:colId xmlns:a16="http://schemas.microsoft.com/office/drawing/2014/main" val="70341970"/>
                    </a:ext>
                  </a:extLst>
                </a:gridCol>
                <a:gridCol w="11466094">
                  <a:extLst>
                    <a:ext uri="{9D8B030D-6E8A-4147-A177-3AD203B41FA5}">
                      <a16:colId xmlns:a16="http://schemas.microsoft.com/office/drawing/2014/main" val="807797180"/>
                    </a:ext>
                  </a:extLst>
                </a:gridCol>
              </a:tblGrid>
              <a:tr h="2041430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Таблица №1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Рекомендации для составления конспекта НОД по формированию словаря в процессе рассматривания предметов , ознакомления с их свойствами и качествами </a:t>
                      </a:r>
                      <a:r>
                        <a:rPr kumimoji="0" lang="ru-RU" sz="2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0" lang="ru-RU" sz="2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слайд тьюторинга*</a:t>
                      </a:r>
                      <a:r>
                        <a:rPr kumimoji="0" lang="ru-RU" sz="20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3E2E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944546"/>
                  </a:ext>
                </a:extLst>
              </a:tr>
              <a:tr h="973605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4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При составлении конспекта занятия (НОД) необходимо опираться на требования ФГОС к организации образовательного процесса:</a:t>
                      </a:r>
                    </a:p>
                  </a:txBody>
                  <a:tcPr>
                    <a:solidFill>
                      <a:srgbClr val="FFF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712163"/>
                  </a:ext>
                </a:extLst>
              </a:tr>
              <a:tr h="1095247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</a:t>
                      </a:r>
                      <a:endParaRPr lang="ru-RU" sz="24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7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содержание НОД должно соответствовать принципу развивающего образования, целью которого является развитие ребенка;</a:t>
                      </a:r>
                    </a:p>
                  </a:txBody>
                  <a:tcPr>
                    <a:solidFill>
                      <a:srgbClr val="FFF7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3428425"/>
                  </a:ext>
                </a:extLst>
              </a:tr>
              <a:tr h="1139495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ru-RU" sz="2800" i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необходимо учитывать комплексно-тематический принцип построения образовательного процесса;</a:t>
                      </a:r>
                      <a:endParaRPr lang="ru-RU" sz="2400" i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955443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967434"/>
              </p:ext>
            </p:extLst>
          </p:nvPr>
        </p:nvGraphicFramePr>
        <p:xfrm>
          <a:off x="168442" y="5334000"/>
          <a:ext cx="11935326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867">
                  <a:extLst>
                    <a:ext uri="{9D8B030D-6E8A-4147-A177-3AD203B41FA5}">
                      <a16:colId xmlns:a16="http://schemas.microsoft.com/office/drawing/2014/main" val="2634236037"/>
                    </a:ext>
                  </a:extLst>
                </a:gridCol>
                <a:gridCol w="11466459">
                  <a:extLst>
                    <a:ext uri="{9D8B030D-6E8A-4147-A177-3AD203B41FA5}">
                      <a16:colId xmlns:a16="http://schemas.microsoft.com/office/drawing/2014/main" val="730757004"/>
                    </a:ext>
                  </a:extLst>
                </a:gridCol>
              </a:tblGrid>
              <a:tr h="1098658"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</a:t>
                      </a:r>
                      <a:endParaRPr lang="ru-RU" sz="2400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7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D2329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необходимо отразить интеграцию образовательных областей в соответствии с возрастными возможностями и особенностями воспитанников группы; </a:t>
                      </a:r>
                    </a:p>
                  </a:txBody>
                  <a:tcPr>
                    <a:solidFill>
                      <a:srgbClr val="FFF7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6430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59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221" y="84221"/>
            <a:ext cx="12019547" cy="6653463"/>
          </a:xfrm>
          <a:prstGeom prst="rect">
            <a:avLst/>
          </a:prstGeom>
          <a:solidFill>
            <a:srgbClr val="FFF4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405348"/>
              </p:ext>
            </p:extLst>
          </p:nvPr>
        </p:nvGraphicFramePr>
        <p:xfrm>
          <a:off x="168442" y="84222"/>
          <a:ext cx="11935326" cy="488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3558">
                  <a:extLst>
                    <a:ext uri="{9D8B030D-6E8A-4147-A177-3AD203B41FA5}">
                      <a16:colId xmlns:a16="http://schemas.microsoft.com/office/drawing/2014/main" val="70341970"/>
                    </a:ext>
                  </a:extLst>
                </a:gridCol>
                <a:gridCol w="11341768">
                  <a:extLst>
                    <a:ext uri="{9D8B030D-6E8A-4147-A177-3AD203B41FA5}">
                      <a16:colId xmlns:a16="http://schemas.microsoft.com/office/drawing/2014/main" val="807797180"/>
                    </a:ext>
                  </a:extLst>
                </a:gridCol>
              </a:tblGrid>
              <a:tr h="345269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Продолжение таблицы № 1</a:t>
                      </a:r>
                      <a:endParaRPr kumimoji="0" lang="ru-RU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3E2E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944546"/>
                  </a:ext>
                </a:extLst>
              </a:tr>
              <a:tr h="1801091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г)</a:t>
                      </a:r>
                      <a:endParaRPr lang="ru-RU" sz="24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продумать единство воспитательных, развивающих и обучающих целей и задач образования воспитанников, в процессе реализации которых формируются знания, умения и навыки, имеющие непосредственное отношение к развитию детей дошкольного возраста;</a:t>
                      </a:r>
                      <a:endParaRPr kumimoji="0" lang="ru-RU" sz="28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712163"/>
                  </a:ext>
                </a:extLst>
              </a:tr>
              <a:tr h="1018179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д)</a:t>
                      </a:r>
                      <a:endParaRPr lang="ru-RU" sz="24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7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адаптировать содержание отобранного научного материал по теме НОД  в соответствии с возрастным и психолого-педагогическими возможностями детей;</a:t>
                      </a:r>
                    </a:p>
                  </a:txBody>
                  <a:tcPr>
                    <a:solidFill>
                      <a:srgbClr val="FFF7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3428425"/>
                  </a:ext>
                </a:extLst>
              </a:tr>
              <a:tr h="1235778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е)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изучить область «Речевое развитие» по выбранной возрастной группе. Особое внимание уделить разделу: формирование словаря -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всех компонентов устной речи, практическое овладение нормами речи; </a:t>
                      </a:r>
                      <a:endParaRPr kumimoji="0" lang="ru-RU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955443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224762"/>
              </p:ext>
            </p:extLst>
          </p:nvPr>
        </p:nvGraphicFramePr>
        <p:xfrm>
          <a:off x="168442" y="4973782"/>
          <a:ext cx="11935326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7413">
                  <a:extLst>
                    <a:ext uri="{9D8B030D-6E8A-4147-A177-3AD203B41FA5}">
                      <a16:colId xmlns:a16="http://schemas.microsoft.com/office/drawing/2014/main" val="1266566049"/>
                    </a:ext>
                  </a:extLst>
                </a:gridCol>
                <a:gridCol w="11327913">
                  <a:extLst>
                    <a:ext uri="{9D8B030D-6E8A-4147-A177-3AD203B41FA5}">
                      <a16:colId xmlns:a16="http://schemas.microsoft.com/office/drawing/2014/main" val="4289739318"/>
                    </a:ext>
                  </a:extLst>
                </a:gridCol>
              </a:tblGrid>
              <a:tr h="1763902">
                <a:tc>
                  <a:txBody>
                    <a:bodyPr/>
                    <a:lstStyle/>
                    <a:p>
                      <a:pPr algn="ctr"/>
                      <a:r>
                        <a:rPr lang="ru-RU" sz="2400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ё)</a:t>
                      </a:r>
                      <a:endParaRPr lang="ru-RU" sz="2400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7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познакомиться с содержанием остальных образовательных областей и определить интеграцию образовательных областей, продумать их условные обозначения. Например, «Физическое развитие» - ФР, «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ознавательное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» - ПР, «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ечевое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» - РР и т.п.</a:t>
                      </a:r>
                    </a:p>
                  </a:txBody>
                  <a:tcPr>
                    <a:solidFill>
                      <a:srgbClr val="FFF7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9446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08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221" y="84221"/>
            <a:ext cx="12019547" cy="6653463"/>
          </a:xfrm>
          <a:prstGeom prst="rect">
            <a:avLst/>
          </a:prstGeom>
          <a:solidFill>
            <a:srgbClr val="FFF4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944246"/>
              </p:ext>
            </p:extLst>
          </p:nvPr>
        </p:nvGraphicFramePr>
        <p:xfrm>
          <a:off x="168442" y="84222"/>
          <a:ext cx="11935326" cy="2777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121">
                  <a:extLst>
                    <a:ext uri="{9D8B030D-6E8A-4147-A177-3AD203B41FA5}">
                      <a16:colId xmlns:a16="http://schemas.microsoft.com/office/drawing/2014/main" val="70341970"/>
                    </a:ext>
                  </a:extLst>
                </a:gridCol>
                <a:gridCol w="11300205">
                  <a:extLst>
                    <a:ext uri="{9D8B030D-6E8A-4147-A177-3AD203B41FA5}">
                      <a16:colId xmlns:a16="http://schemas.microsoft.com/office/drawing/2014/main" val="807797180"/>
                    </a:ext>
                  </a:extLst>
                </a:gridCol>
              </a:tblGrid>
              <a:tr h="289183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Продолжение таблицы № 1</a:t>
                      </a:r>
                      <a:endParaRPr kumimoji="0" lang="ru-RU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3E2E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944546"/>
                  </a:ext>
                </a:extLst>
              </a:tr>
              <a:tr h="491612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ж)</a:t>
                      </a:r>
                      <a:endParaRPr lang="ru-RU" sz="24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о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пределить программные задачи занятия;</a:t>
                      </a:r>
                    </a:p>
                  </a:txBody>
                  <a:tcPr>
                    <a:solidFill>
                      <a:srgbClr val="FFF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712163"/>
                  </a:ext>
                </a:extLst>
              </a:tr>
              <a:tr h="896468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з)</a:t>
                      </a:r>
                      <a:endParaRPr lang="ru-RU" sz="24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7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задачи формирования словаря сформулировать в соответствии с содержанием НОД;</a:t>
                      </a:r>
                    </a:p>
                  </a:txBody>
                  <a:tcPr>
                    <a:solidFill>
                      <a:srgbClr val="FFF7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3428425"/>
                  </a:ext>
                </a:extLst>
              </a:tr>
              <a:tr h="1009424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и)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определить образовательные, развивающие и воспитательные задачи; при написании задач использовать фразы – клише </a:t>
                      </a: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(см. таблица №2)</a:t>
                      </a:r>
                    </a:p>
                  </a:txBody>
                  <a:tcPr>
                    <a:solidFill>
                      <a:srgbClr val="FFF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955443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0079574"/>
              </p:ext>
            </p:extLst>
          </p:nvPr>
        </p:nvGraphicFramePr>
        <p:xfrm>
          <a:off x="168442" y="2861486"/>
          <a:ext cx="11935326" cy="3796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831">
                  <a:extLst>
                    <a:ext uri="{9D8B030D-6E8A-4147-A177-3AD203B41FA5}">
                      <a16:colId xmlns:a16="http://schemas.microsoft.com/office/drawing/2014/main" val="2292373484"/>
                    </a:ext>
                  </a:extLst>
                </a:gridCol>
                <a:gridCol w="11272495">
                  <a:extLst>
                    <a:ext uri="{9D8B030D-6E8A-4147-A177-3AD203B41FA5}">
                      <a16:colId xmlns:a16="http://schemas.microsoft.com/office/drawing/2014/main" val="4079375819"/>
                    </a:ext>
                  </a:extLst>
                </a:gridCol>
              </a:tblGrid>
              <a:tr h="922929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к)</a:t>
                      </a:r>
                      <a:endParaRPr lang="ru-RU" sz="24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7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отобрать наиболее эффективные методы и приемы для реализации поставленных задач;</a:t>
                      </a:r>
                      <a:endParaRPr kumimoji="0" lang="ru-RU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2000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F7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5331889"/>
                  </a:ext>
                </a:extLst>
              </a:tr>
              <a:tr h="922929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л)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продумать структуру и содержание занятия;</a:t>
                      </a:r>
                      <a:endParaRPr kumimoji="0" lang="ru-RU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2000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>
                        <a:solidFill>
                          <a:srgbClr val="22000E"/>
                        </a:solidFill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53111"/>
                  </a:ext>
                </a:extLst>
              </a:tr>
              <a:tr h="922929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м)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7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спланировать предшествующую и последующую  работу;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FFF7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4464606"/>
                  </a:ext>
                </a:extLst>
              </a:tr>
              <a:tr h="1006054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н)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отразить наличие демонстрационного и раздаточного материала. 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Окончание таблицы №1</a:t>
                      </a:r>
                      <a:endParaRPr lang="ru-RU" dirty="0"/>
                    </a:p>
                  </a:txBody>
                  <a:tcPr>
                    <a:solidFill>
                      <a:srgbClr val="FFF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3519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419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221" y="84221"/>
            <a:ext cx="12019547" cy="6653463"/>
          </a:xfrm>
          <a:prstGeom prst="rect">
            <a:avLst/>
          </a:prstGeom>
          <a:solidFill>
            <a:srgbClr val="FFF4D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617277"/>
              </p:ext>
            </p:extLst>
          </p:nvPr>
        </p:nvGraphicFramePr>
        <p:xfrm>
          <a:off x="168442" y="84222"/>
          <a:ext cx="11935326" cy="6677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232">
                  <a:extLst>
                    <a:ext uri="{9D8B030D-6E8A-4147-A177-3AD203B41FA5}">
                      <a16:colId xmlns:a16="http://schemas.microsoft.com/office/drawing/2014/main" val="70341970"/>
                    </a:ext>
                  </a:extLst>
                </a:gridCol>
                <a:gridCol w="11466094">
                  <a:extLst>
                    <a:ext uri="{9D8B030D-6E8A-4147-A177-3AD203B41FA5}">
                      <a16:colId xmlns:a16="http://schemas.microsoft.com/office/drawing/2014/main" val="807797180"/>
                    </a:ext>
                  </a:extLst>
                </a:gridCol>
              </a:tblGrid>
              <a:tr h="130317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Алгоритм подготовки и оформление конспекта непосредственно образовательной деятельности 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Таблица № 2</a:t>
                      </a:r>
                      <a:endParaRPr kumimoji="0" lang="ru-RU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3E2E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0944546"/>
                  </a:ext>
                </a:extLst>
              </a:tr>
              <a:tr h="586225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4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Вид деятельности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(Конспект НОД).</a:t>
                      </a:r>
                      <a:endParaRPr lang="ru-RU" dirty="0">
                        <a:solidFill>
                          <a:srgbClr val="42001B"/>
                        </a:solidFill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712163"/>
                  </a:ext>
                </a:extLst>
              </a:tr>
              <a:tr h="1018179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42001B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2400" b="1" i="1" dirty="0">
                        <a:solidFill>
                          <a:srgbClr val="42001B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7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Тема НОД, </a:t>
                      </a: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в</a:t>
                      </a: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озрастная г</a:t>
                      </a: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руппа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(Тема: чтение сказки «В книжном царстве», из чего сделаны книги. (стар. дош.возраст)</a:t>
                      </a:r>
                    </a:p>
                  </a:txBody>
                  <a:tcPr>
                    <a:solidFill>
                      <a:srgbClr val="FFF7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3428425"/>
                  </a:ext>
                </a:extLst>
              </a:tr>
              <a:tr h="3769949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4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Программные задачи: </a:t>
                      </a:r>
                      <a:r>
                        <a:rPr kumimoji="0" lang="ru-RU" sz="3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-   </a:t>
                      </a: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образовательные: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закрепить (дать) знания о …;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познакомить с...;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обобщить представления по теме...;</a:t>
                      </a:r>
                      <a:r>
                        <a:rPr kumimoji="0" lang="ru-RU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2001B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формировать понятие о ...; обеспечить понимание (ус­воение) воспитанниками...; расширить (углубить) представление о...; подготовить детей к усвоению новой темы... ;сформировать (продолжить формирование, закрепить) умения...; подвести воспитанников к пониманию...;обеспечить повторение (закрепление) воспитанни­ками основных понятий...; обобщить и систематизи­ровать</a:t>
                      </a:r>
                    </a:p>
                  </a:txBody>
                  <a:tcPr>
                    <a:solidFill>
                      <a:srgbClr val="FFF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955443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94" y="316500"/>
            <a:ext cx="1202277" cy="91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58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1216</Words>
  <Application>Microsoft Office PowerPoint</Application>
  <PresentationFormat>Широкоэкранный</PresentationFormat>
  <Paragraphs>124</Paragraphs>
  <Slides>14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48</cp:revision>
  <dcterms:created xsi:type="dcterms:W3CDTF">2017-10-24T13:41:17Z</dcterms:created>
  <dcterms:modified xsi:type="dcterms:W3CDTF">2017-10-31T00:45:08Z</dcterms:modified>
</cp:coreProperties>
</file>