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
  </p:notesMasterIdLst>
  <p:sldIdLst>
    <p:sldId id="256" r:id="rId2"/>
    <p:sldId id="259" r:id="rId3"/>
    <p:sldId id="266" r:id="rId4"/>
    <p:sldId id="257" r:id="rId5"/>
    <p:sldId id="258" r:id="rId6"/>
    <p:sldId id="265" r:id="rId7"/>
    <p:sldId id="263"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2313A"/>
    <a:srgbClr val="0F282F"/>
    <a:srgbClr val="1841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150" autoAdjust="0"/>
  </p:normalViewPr>
  <p:slideViewPr>
    <p:cSldViewPr>
      <p:cViewPr varScale="1">
        <p:scale>
          <a:sx n="62" d="100"/>
          <a:sy n="62" d="100"/>
        </p:scale>
        <p:origin x="162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F37EA4-1055-4E2F-B780-047ABF8EF073}" type="datetimeFigureOut">
              <a:rPr lang="ru-RU" smtClean="0"/>
              <a:t>03.11.2017</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E8E492-F93D-4B3C-99B4-0272DA25FC21}" type="slidenum">
              <a:rPr lang="ru-RU" smtClean="0"/>
              <a:t>‹#›</a:t>
            </a:fld>
            <a:endParaRPr lang="ru-RU"/>
          </a:p>
        </p:txBody>
      </p:sp>
    </p:spTree>
    <p:extLst>
      <p:ext uri="{BB962C8B-B14F-4D97-AF65-F5344CB8AC3E}">
        <p14:creationId xmlns:p14="http://schemas.microsoft.com/office/powerpoint/2010/main" val="12132773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b="1" dirty="0" smtClean="0">
                <a:latin typeface="Times New Roman" panose="02020603050405020304" pitchFamily="18" charset="0"/>
                <a:cs typeface="Times New Roman" panose="02020603050405020304" pitchFamily="18" charset="0"/>
              </a:rPr>
              <a:t>       Цель урока: </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сформировать понимание роли экскурсий и наблюдений в ознакомлении детей с окружающим и развитии словаря, познакомить с особенностями и методикой их проведения в разных возрастных группах.</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Формировать у студентов умение осуществлять поиск, анализ и оценку современных методических пособий, необходимых для решения профессиональных задач, профессионального и личностного развития.</a:t>
            </a:r>
            <a:endParaRPr lang="ru-RU"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89E8E492-F93D-4B3C-99B4-0272DA25FC21}" type="slidenum">
              <a:rPr lang="ru-RU" smtClean="0"/>
              <a:t>1</a:t>
            </a:fld>
            <a:endParaRPr lang="ru-RU"/>
          </a:p>
        </p:txBody>
      </p:sp>
    </p:spTree>
    <p:extLst>
      <p:ext uri="{BB962C8B-B14F-4D97-AF65-F5344CB8AC3E}">
        <p14:creationId xmlns:p14="http://schemas.microsoft.com/office/powerpoint/2010/main" val="1976783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В русский язык это слово проникло в ХIХ веке и первоначально означало «выбегание, военный набег», затем – «вылазка, поездка». </a:t>
            </a:r>
          </a:p>
          <a:p>
            <a:pPr algn="just"/>
            <a:r>
              <a:rPr lang="ru-RU" sz="1200" kern="1200" dirty="0" smtClean="0">
                <a:solidFill>
                  <a:schemeClr val="tx1"/>
                </a:solidFill>
                <a:effectLst/>
                <a:latin typeface="+mn-lt"/>
                <a:ea typeface="+mn-ea"/>
                <a:cs typeface="+mn-cs"/>
              </a:rPr>
              <a:t>В словаре туристских терминов экскурсия определяется, во-первых, как «процесс наглядного познания окружающего мира; особенностей природы, современных и исторических ситуаций, элементов быта, т.е. достопримечательностей определенного города или региона заранее избранных объектов, которые изучаются на месте их расположения» </a:t>
            </a:r>
            <a:endParaRPr lang="ru-RU" dirty="0"/>
          </a:p>
        </p:txBody>
      </p:sp>
      <p:sp>
        <p:nvSpPr>
          <p:cNvPr id="4" name="Номер слайда 3"/>
          <p:cNvSpPr>
            <a:spLocks noGrp="1"/>
          </p:cNvSpPr>
          <p:nvPr>
            <p:ph type="sldNum" sz="quarter" idx="10"/>
          </p:nvPr>
        </p:nvSpPr>
        <p:spPr/>
        <p:txBody>
          <a:bodyPr/>
          <a:lstStyle/>
          <a:p>
            <a:fld id="{89E8E492-F93D-4B3C-99B4-0272DA25FC21}" type="slidenum">
              <a:rPr lang="ru-RU" smtClean="0"/>
              <a:t>2</a:t>
            </a:fld>
            <a:endParaRPr lang="ru-RU"/>
          </a:p>
        </p:txBody>
      </p:sp>
    </p:spTree>
    <p:extLst>
      <p:ext uri="{BB962C8B-B14F-4D97-AF65-F5344CB8AC3E}">
        <p14:creationId xmlns:p14="http://schemas.microsoft.com/office/powerpoint/2010/main" val="26280051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Экскурсии – один из основных видов занятий и особая форма организации работы по всестороннему развитию детей, нравственно-патриотическому, эстетическому воспитанию, но в то же время одна из очень трудоёмких и сложных форм обучения. Экскурсии являются наиболее эффективным средством комплексного воздействия на формирование личности ребенка. Познавательный интерес, потребность получать новые знания формируются, если постоянно заботиться о расширении кругозора ребенка – прогулки, знакомства с памятными местами. Экскурсия как живая, непосредственная форма общения развивает эмоциональную отзывчивость, закладывает основы нравственного облика. Правильная организация наблюдений способствует формированию таких важных качеств ребёнка, как наблюдательность и внимание, которые способствуют обогащению знаний об окружающем мире [1, с.59]. Преимущество, например, экологических экскурсий в том, что они позволяют в естественной обстановке познакомить детей с объектами и явлениями природы. На экскурсиях дети знакомятся с растениями, животными и одновременно с условиями их обитания, а это способствует образованию первичных представлений о взаимосвязи в природе. Экскурсии способствуют развитию наблюдательности, возникновению интереса к природе, т.е. познавательного к ней отношения детей. Велика роль экскурсии в эстетическом воспитании детей, формировании у них эстетического отношения к природным явлениям и объектам. Красота окружающего их мира вызывает глубокие переживания [7, с.41].</a:t>
            </a:r>
            <a:endParaRPr lang="ru-RU" dirty="0"/>
          </a:p>
        </p:txBody>
      </p:sp>
      <p:sp>
        <p:nvSpPr>
          <p:cNvPr id="4" name="Номер слайда 3"/>
          <p:cNvSpPr>
            <a:spLocks noGrp="1"/>
          </p:cNvSpPr>
          <p:nvPr>
            <p:ph type="sldNum" sz="quarter" idx="10"/>
          </p:nvPr>
        </p:nvSpPr>
        <p:spPr/>
        <p:txBody>
          <a:bodyPr/>
          <a:lstStyle/>
          <a:p>
            <a:fld id="{89E8E492-F93D-4B3C-99B4-0272DA25FC21}" type="slidenum">
              <a:rPr lang="ru-RU" smtClean="0"/>
              <a:t>4</a:t>
            </a:fld>
            <a:endParaRPr lang="ru-RU"/>
          </a:p>
        </p:txBody>
      </p:sp>
    </p:spTree>
    <p:extLst>
      <p:ext uri="{BB962C8B-B14F-4D97-AF65-F5344CB8AC3E}">
        <p14:creationId xmlns:p14="http://schemas.microsoft.com/office/powerpoint/2010/main" val="42489704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О важности приобщения ребенка к культуре своего народа через экскурсии воспитывают уважение, гордость за землю, на которой живешь. Поэтому детям необходимо знать и изучать культуру своих предков. Именно акцент на знание истории народа, его культуры поможет в дальнейшем с уважением и интересом относиться к культурным традициям других народов. Большое значение имеют семейные экскурсии по району, городу или селу, посещение с родителями отдельных предприятий и учреждений района и т.д. Итоги таких экскурсий могут быть выражены в фотовыставке, совместном с ребенком выступлении или снятом фильме. Не менее интересно провести «мини-исследование», например, исследование не истории города вообще, а истории улицы (на которой находится детский сад или живут дети), или прошлого дома и судеб его жителей, и т.д. </a:t>
            </a:r>
            <a:endParaRPr lang="ru-RU" dirty="0" smtClean="0"/>
          </a:p>
          <a:p>
            <a:endParaRPr lang="ru-RU" dirty="0"/>
          </a:p>
        </p:txBody>
      </p:sp>
      <p:sp>
        <p:nvSpPr>
          <p:cNvPr id="4" name="Номер слайда 3"/>
          <p:cNvSpPr>
            <a:spLocks noGrp="1"/>
          </p:cNvSpPr>
          <p:nvPr>
            <p:ph type="sldNum" sz="quarter" idx="10"/>
          </p:nvPr>
        </p:nvSpPr>
        <p:spPr/>
        <p:txBody>
          <a:bodyPr/>
          <a:lstStyle/>
          <a:p>
            <a:fld id="{89E8E492-F93D-4B3C-99B4-0272DA25FC21}" type="slidenum">
              <a:rPr lang="ru-RU" smtClean="0"/>
              <a:t>5</a:t>
            </a:fld>
            <a:endParaRPr lang="ru-RU"/>
          </a:p>
        </p:txBody>
      </p:sp>
    </p:spTree>
    <p:extLst>
      <p:ext uri="{BB962C8B-B14F-4D97-AF65-F5344CB8AC3E}">
        <p14:creationId xmlns:p14="http://schemas.microsoft.com/office/powerpoint/2010/main" val="3849731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Ведущей формой организации обучения воспитанников ДОУ является занятие, а в школе – урок. Использование занятий и уроков в качестве основной формы обучения детей обосновал </a:t>
            </a:r>
            <a:r>
              <a:rPr lang="ru-RU" sz="1200" b="1" i="1" kern="1200" dirty="0" smtClean="0">
                <a:solidFill>
                  <a:schemeClr val="tx1"/>
                </a:solidFill>
                <a:effectLst/>
                <a:latin typeface="+mn-lt"/>
                <a:ea typeface="+mn-ea"/>
                <a:cs typeface="+mn-cs"/>
              </a:rPr>
              <a:t>Я.А. Коменский</a:t>
            </a:r>
            <a:r>
              <a:rPr lang="ru-RU" sz="1200" kern="1200" dirty="0" smtClean="0">
                <a:solidFill>
                  <a:schemeClr val="tx1"/>
                </a:solidFill>
                <a:effectLst/>
                <a:latin typeface="+mn-lt"/>
                <a:ea typeface="+mn-ea"/>
                <a:cs typeface="+mn-cs"/>
              </a:rPr>
              <a:t>. Форма организации обучения – это совместная деятельность обучающего и обучаемых, которая осуществляется в определенном порядке и установленном режиме. Ян Амос Коменский в педагогическом труде «Великая дидактика» действительно охарактеризовал классно-урочную систему как «универсальное искусство обучения всех всему», разработал правила организации школы (понятия – школьный год, четверть, каникулы), четкое распределение и содержание всех видов работы, обосновал дидактические принципы обучения детей на уроках. Уже тогда Коменский выдвигал принцип доступности, систематичности и последовательности обучения, концентричности, наглядности, активности и др. </a:t>
            </a:r>
          </a:p>
          <a:p>
            <a:pPr algn="just"/>
            <a:r>
              <a:rPr lang="ru-RU" sz="1200" kern="1200" dirty="0" smtClean="0">
                <a:solidFill>
                  <a:schemeClr val="tx1"/>
                </a:solidFill>
                <a:effectLst/>
                <a:latin typeface="+mn-lt"/>
                <a:ea typeface="+mn-ea"/>
                <a:cs typeface="+mn-cs"/>
              </a:rPr>
              <a:t>       Впоследствии дидактические принципы были разработаны основоположником русской педагогики </a:t>
            </a:r>
            <a:r>
              <a:rPr lang="ru-RU" sz="1200" b="1" i="1" kern="1200" dirty="0" smtClean="0">
                <a:solidFill>
                  <a:schemeClr val="tx1"/>
                </a:solidFill>
                <a:effectLst/>
                <a:latin typeface="+mn-lt"/>
                <a:ea typeface="+mn-ea"/>
                <a:cs typeface="+mn-cs"/>
              </a:rPr>
              <a:t>К.Д. Ушинским</a:t>
            </a:r>
            <a:r>
              <a:rPr lang="ru-RU" sz="1200" kern="1200" dirty="0" smtClean="0">
                <a:solidFill>
                  <a:schemeClr val="tx1"/>
                </a:solidFill>
                <a:effectLst/>
                <a:latin typeface="+mn-lt"/>
                <a:ea typeface="+mn-ea"/>
                <a:cs typeface="+mn-cs"/>
              </a:rPr>
              <a:t>; на основе достижений физиологии и психологии второй половины XIX в. великий педагог дал научное обоснование дидактических принципов. К.Д. Ушинский психологически обосновал и развил дидактические принципы обучения детей на экскурсиях, подчеркивал, что уже в дошкольном возрасте необходимо отделить серьезное учение от игры «нельзя учить детей играя, учение – это труд». Поэтому задачами дошкольного обучения, по мнению К.Д. Ушинского, является развитие умственных сил (развитие активного внимания и сознательной памяти) и дара слова детей, подготовка к школе. Однако при этом ученый выдвигал тезис </a:t>
            </a:r>
            <a:r>
              <a:rPr lang="ru-RU" sz="1200" kern="1200" dirty="0" err="1" smtClean="0">
                <a:solidFill>
                  <a:schemeClr val="tx1"/>
                </a:solidFill>
                <a:effectLst/>
                <a:latin typeface="+mn-lt"/>
                <a:ea typeface="+mn-ea"/>
                <a:cs typeface="+mn-cs"/>
              </a:rPr>
              <a:t>двуединства</a:t>
            </a:r>
            <a:r>
              <a:rPr lang="ru-RU" sz="1200" kern="1200" dirty="0" smtClean="0">
                <a:solidFill>
                  <a:schemeClr val="tx1"/>
                </a:solidFill>
                <a:effectLst/>
                <a:latin typeface="+mn-lt"/>
                <a:ea typeface="+mn-ea"/>
                <a:cs typeface="+mn-cs"/>
              </a:rPr>
              <a:t> обучения и воспитания детей дошкольного возраста. Таким образом, была поднята проблема существования различий между обучением детей на экскурсиях в детском саду и на уроках в начальной школе [1, 116].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Советская педагогика выдвигает следующие дидактические принципы, которые составляют основу обучения детей дошкольного возраста. Принцип развивающего обучения. Чтобы обучение успешно решало стоящие перед ним задачи, оно должно быть развивающим. Идея развивающего обучения была выдвинута видным советским психологом </a:t>
            </a:r>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Л.С. Выготским</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Суть ее заключается в том, что обучение не должно ориентироваться на уже достигнутый уровень, а всегда опережать его, немного забегать вперед, чтобы ученику необходимо было приложить усилия для овладения новым материалом. В связи с этим Л.С. Выготский определил два уровня умственного развития: первый – это наличный уровень подготовленности, который характеризуется тем, какие задания ученик может выполнять самостоятельно; второй – «зона ближайшего развития» – то, с чем ребенок справляется с небольшой помощью взрослого. Воспитатель, руководствуясь принципом развивающего обучения, дает детям задания на достаточно высоком уровне трудности, чтобы выполнение их требовало некоторого усилия, активной умственной деятельности. Принцип воспитывающего обучения. Советская педагогика четко определила этот принцип, исходя из ленинского положения о партийности школы и обучения. Задача обучения – не просто дать знания, но и сформировать через них правильное отношение к жизни, к окружающей действительности, к труду, к людям.</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000000"/>
                </a:solidFill>
                <a:effectLst/>
                <a:latin typeface="Times New Roman" panose="02020603050405020304" pitchFamily="18" charset="0"/>
                <a:ea typeface="Times New Roman" panose="02020603050405020304" pitchFamily="18" charset="0"/>
              </a:rPr>
              <a:t>Е.И.Тихеева</a:t>
            </a:r>
            <a:r>
              <a:rPr lang="ru-RU" sz="1200" i="1" dirty="0" smtClean="0">
                <a:solidFill>
                  <a:srgbClr val="000000"/>
                </a:solidFill>
                <a:effectLst/>
                <a:latin typeface="Times New Roman" panose="02020603050405020304" pitchFamily="18" charset="0"/>
                <a:ea typeface="Times New Roman" panose="02020603050405020304" pitchFamily="18" charset="0"/>
              </a:rPr>
              <a:t> сформулировала требования к проведению экскурсий и осмотров:</a:t>
            </a:r>
            <a:endParaRPr lang="ru-RU" sz="1100" dirty="0" smtClean="0">
              <a:effectLst/>
              <a:latin typeface="Times New Roman" panose="02020603050405020304" pitchFamily="18" charset="0"/>
              <a:ea typeface="Times New Roman" panose="02020603050405020304" pitchFamily="18" charset="0"/>
            </a:endParaRPr>
          </a:p>
          <a:p>
            <a:pPr indent="450215" algn="just">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rPr>
              <a:t>1. Осмотры должны быть интересны детям. Заинтересо­ванность детей ведет к точности наблюдения и глубине восприятия.</a:t>
            </a:r>
            <a:endParaRPr lang="ru-RU" sz="1100" dirty="0" smtClean="0">
              <a:effectLst/>
              <a:latin typeface="Times New Roman" panose="02020603050405020304" pitchFamily="18" charset="0"/>
              <a:ea typeface="Times New Roman" panose="02020603050405020304" pitchFamily="18" charset="0"/>
            </a:endParaRPr>
          </a:p>
          <a:p>
            <a:pPr indent="450215" algn="just">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rPr>
              <a:t>2.  Во время наблюдения не следует перегружать внима­ние детей деталями, многочисленными подробностями. Это отвлекает ребенка от главного и быстро утомляет. Один и тот же предмет или явление могут быть объектом наблюде­ний детей разного возраста, но методы работы должны быть различны.</a:t>
            </a:r>
            <a:endParaRPr lang="ru-RU" sz="1100" dirty="0" smtClean="0">
              <a:effectLst/>
              <a:latin typeface="Times New Roman" panose="02020603050405020304" pitchFamily="18" charset="0"/>
              <a:ea typeface="Times New Roman" panose="02020603050405020304" pitchFamily="18" charset="0"/>
            </a:endParaRPr>
          </a:p>
          <a:p>
            <a:pPr indent="450215" algn="just">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rPr>
              <a:t>3. Обеспечивать детям во время наблюдения активность восприятия: воспитатель задает вопросы, дети отвечают и сами о чем-то спрашивают, им разрешается не только по­смотреть вещь, но и потрогать, подержать, поиграть с ней.</a:t>
            </a:r>
            <a:endParaRPr lang="ru-RU" sz="1100" dirty="0" smtClean="0">
              <a:effectLst/>
              <a:latin typeface="Times New Roman" panose="02020603050405020304" pitchFamily="18" charset="0"/>
              <a:ea typeface="Times New Roman" panose="02020603050405020304" pitchFamily="18" charset="0"/>
            </a:endParaRPr>
          </a:p>
          <a:p>
            <a:pPr indent="450215" algn="just">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rPr>
              <a:t>4. «В интересах максимального использования экскурсия в целях развития речи детей необходимо </a:t>
            </a:r>
            <a:r>
              <a:rPr lang="ru-RU" sz="1200" i="1" dirty="0" smtClean="0">
                <a:solidFill>
                  <a:srgbClr val="000000"/>
                </a:solidFill>
                <a:effectLst/>
                <a:latin typeface="Times New Roman" panose="02020603050405020304" pitchFamily="18" charset="0"/>
                <a:ea typeface="Times New Roman" panose="02020603050405020304" pitchFamily="18" charset="0"/>
              </a:rPr>
              <a:t>заранее устано­вить те речевые формы (точная номенклатура </a:t>
            </a:r>
            <a:r>
              <a:rPr lang="ru-RU" sz="900" i="1" dirty="0" smtClean="0">
                <a:solidFill>
                  <a:srgbClr val="000000"/>
                </a:solidFill>
                <a:effectLst/>
                <a:latin typeface="Times New Roman" panose="02020603050405020304" pitchFamily="18" charset="0"/>
                <a:ea typeface="Times New Roman" panose="02020603050405020304" pitchFamily="18" charset="0"/>
              </a:rPr>
              <a:t>и т. п.), ко­торые будут закрепляться или предлагаться впервые» </a:t>
            </a:r>
            <a:r>
              <a:rPr lang="ru-RU" sz="900" dirty="0" smtClean="0">
                <a:solidFill>
                  <a:srgbClr val="000000"/>
                </a:solidFill>
                <a:effectLst/>
                <a:latin typeface="Times New Roman" panose="02020603050405020304" pitchFamily="18" charset="0"/>
                <a:ea typeface="Times New Roman" panose="02020603050405020304" pitchFamily="18" charset="0"/>
              </a:rPr>
              <a:t>(под­черкнуто авторами учебного пособия).</a:t>
            </a:r>
            <a:endParaRPr lang="ru-RU" sz="800" dirty="0" smtClean="0">
              <a:effectLst/>
              <a:latin typeface="Times New Roman" panose="02020603050405020304" pitchFamily="18" charset="0"/>
              <a:ea typeface="Times New Roman" panose="02020603050405020304" pitchFamily="18" charset="0"/>
            </a:endParaRPr>
          </a:p>
          <a:p>
            <a:pPr indent="450215" algn="just">
              <a:spcAft>
                <a:spcPts val="0"/>
              </a:spcAft>
            </a:pPr>
            <a:r>
              <a:rPr lang="ru-RU" sz="900" dirty="0" smtClean="0">
                <a:solidFill>
                  <a:srgbClr val="000000"/>
                </a:solidFill>
                <a:effectLst/>
                <a:latin typeface="Times New Roman" panose="02020603050405020304" pitchFamily="18" charset="0"/>
                <a:ea typeface="Times New Roman" panose="02020603050405020304" pitchFamily="18" charset="0"/>
              </a:rPr>
              <a:t>5.  Количество наблюдений и экскурсий «должно быть педагогически обоснованно и находиться в соответствии с числом других занятий»</a:t>
            </a:r>
            <a:r>
              <a:rPr lang="ru-RU" sz="900" dirty="0" smtClean="0">
                <a:effectLst/>
                <a:latin typeface="Times New Roman" panose="02020603050405020304" pitchFamily="18" charset="0"/>
                <a:ea typeface="Times New Roman" panose="02020603050405020304" pitchFamily="18" charset="0"/>
              </a:rPr>
              <a:t> </a:t>
            </a:r>
          </a:p>
          <a:p>
            <a:pPr algn="just"/>
            <a:endParaRPr lang="ru-RU" dirty="0"/>
          </a:p>
        </p:txBody>
      </p:sp>
      <p:sp>
        <p:nvSpPr>
          <p:cNvPr id="4" name="Номер слайда 3"/>
          <p:cNvSpPr>
            <a:spLocks noGrp="1"/>
          </p:cNvSpPr>
          <p:nvPr>
            <p:ph type="sldNum" sz="quarter" idx="10"/>
          </p:nvPr>
        </p:nvSpPr>
        <p:spPr/>
        <p:txBody>
          <a:bodyPr/>
          <a:lstStyle/>
          <a:p>
            <a:fld id="{89E8E492-F93D-4B3C-99B4-0272DA25FC21}" type="slidenum">
              <a:rPr lang="ru-RU" smtClean="0"/>
              <a:t>7</a:t>
            </a:fld>
            <a:endParaRPr lang="ru-RU"/>
          </a:p>
        </p:txBody>
      </p:sp>
    </p:spTree>
    <p:extLst>
      <p:ext uri="{BB962C8B-B14F-4D97-AF65-F5344CB8AC3E}">
        <p14:creationId xmlns:p14="http://schemas.microsoft.com/office/powerpoint/2010/main" val="29286526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E09C048-2448-49C7-800F-CBB47B8F3CBA}" type="datetime1">
              <a:rPr lang="ru-RU" smtClean="0"/>
              <a:t>03.11.2017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6BAE260-0245-4EF1-853B-B4C124B5A866}" type="datetime1">
              <a:rPr lang="ru-RU" smtClean="0"/>
              <a:t>03.11.2017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70BA12F-6EAD-447C-AF14-3BACBFA3D246}" type="datetime1">
              <a:rPr lang="ru-RU" smtClean="0"/>
              <a:t>03.11.2017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2560AA2-8282-4CE6-BA89-ABAC3C27132E}" type="datetime1">
              <a:rPr lang="ru-RU" smtClean="0"/>
              <a:t>03.11.2017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3477A75-CFAE-4F16-88C6-9C99E603AC7F}" type="datetime1">
              <a:rPr lang="ru-RU" smtClean="0"/>
              <a:t>03.11.2017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B79F416-B997-45DA-BD98-B84EB50015E8}" type="datetime1">
              <a:rPr lang="ru-RU" smtClean="0"/>
              <a:t>03.11.2017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D6FC4FF-9DF4-488A-AB82-507961AB6D96}" type="datetime1">
              <a:rPr lang="ru-RU" smtClean="0"/>
              <a:t>03.11.2017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9DC928B-4D7A-4C9B-B0BE-9B7D584D2DCC}" type="datetime1">
              <a:rPr lang="ru-RU" smtClean="0"/>
              <a:t>03.11.2017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935A4C3-6677-4BAB-BAC5-16E9F165F17A}" type="datetime1">
              <a:rPr lang="ru-RU" smtClean="0"/>
              <a:t>03.11.2017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FEAE6B8-9FC9-4AD6-B430-3D1C25E87416}" type="datetime1">
              <a:rPr lang="ru-RU" smtClean="0"/>
              <a:t>03.11.2017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D0C1E58-8905-41E1-9CD3-3E8EEB919B1F}" type="datetime1">
              <a:rPr lang="ru-RU" smtClean="0"/>
              <a:t>03.11.2017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341B72-3E03-4CBE-ACF1-765DB845B9D4}" type="datetime1">
              <a:rPr lang="ru-RU" smtClean="0"/>
              <a:t>03.11.2017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7.jp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jpg"/><Relationship Id="rId4"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28575">
            <a:solidFill>
              <a:schemeClr val="accent5">
                <a:lumMod val="50000"/>
              </a:schemeClr>
            </a:solidFill>
          </a:ln>
        </p:spPr>
      </p:pic>
      <p:sp>
        <p:nvSpPr>
          <p:cNvPr id="5" name="TextBox 4"/>
          <p:cNvSpPr txBox="1"/>
          <p:nvPr/>
        </p:nvSpPr>
        <p:spPr>
          <a:xfrm>
            <a:off x="21382" y="2130425"/>
            <a:ext cx="8892480" cy="584775"/>
          </a:xfrm>
          <a:prstGeom prst="rect">
            <a:avLst/>
          </a:prstGeom>
          <a:noFill/>
        </p:spPr>
        <p:txBody>
          <a:bodyPr wrap="square" rtlCol="0">
            <a:spAutoFit/>
          </a:bodyPr>
          <a:lstStyle/>
          <a:p>
            <a:pPr algn="ctr"/>
            <a:r>
              <a:rPr lang="ru-RU" sz="3200" b="1" i="1" dirty="0" smtClean="0">
                <a:solidFill>
                  <a:srgbClr val="12313A"/>
                </a:solidFill>
                <a:latin typeface="Times New Roman" pitchFamily="18" charset="0"/>
                <a:cs typeface="Times New Roman" pitchFamily="18" charset="0"/>
              </a:rPr>
              <a:t>Организация, методика проведения</a:t>
            </a:r>
            <a:endParaRPr lang="ru-RU" sz="3200" b="1" i="1" dirty="0">
              <a:solidFill>
                <a:srgbClr val="12313A"/>
              </a:solidFill>
              <a:latin typeface="Times New Roman" pitchFamily="18" charset="0"/>
              <a:cs typeface="Times New Roman" pitchFamily="18" charset="0"/>
            </a:endParaRPr>
          </a:p>
        </p:txBody>
      </p:sp>
      <p:sp>
        <p:nvSpPr>
          <p:cNvPr id="6" name="TextBox 5"/>
          <p:cNvSpPr txBox="1"/>
          <p:nvPr/>
        </p:nvSpPr>
        <p:spPr>
          <a:xfrm>
            <a:off x="827584" y="5697086"/>
            <a:ext cx="8208912" cy="738664"/>
          </a:xfrm>
          <a:prstGeom prst="rect">
            <a:avLst/>
          </a:prstGeom>
          <a:noFill/>
        </p:spPr>
        <p:txBody>
          <a:bodyPr wrap="square" rtlCol="0">
            <a:spAutoFit/>
          </a:bodyPr>
          <a:lstStyle/>
          <a:p>
            <a:pPr algn="r"/>
            <a:r>
              <a:rPr lang="ru-RU" sz="2400" i="1" dirty="0" smtClean="0">
                <a:solidFill>
                  <a:schemeClr val="tx2">
                    <a:lumMod val="50000"/>
                  </a:schemeClr>
                </a:solidFill>
                <a:latin typeface="Times New Roman" pitchFamily="18" charset="0"/>
                <a:cs typeface="Times New Roman" pitchFamily="18" charset="0"/>
              </a:rPr>
              <a:t>Преподаватель методики развития речи: </a:t>
            </a:r>
          </a:p>
          <a:p>
            <a:pPr algn="r"/>
            <a:r>
              <a:rPr lang="ru-RU" i="1" dirty="0" smtClean="0">
                <a:solidFill>
                  <a:schemeClr val="tx2">
                    <a:lumMod val="50000"/>
                  </a:schemeClr>
                </a:solidFill>
                <a:latin typeface="Times New Roman" pitchFamily="18" charset="0"/>
                <a:cs typeface="Times New Roman" pitchFamily="18" charset="0"/>
              </a:rPr>
              <a:t>Гольская Оксана Геннадьевна</a:t>
            </a:r>
          </a:p>
        </p:txBody>
      </p:sp>
      <p:pic>
        <p:nvPicPr>
          <p:cNvPr id="7" name="Рисунок 6"/>
          <p:cNvPicPr/>
          <p:nvPr/>
        </p:nvPicPr>
        <p:blipFill>
          <a:blip r:embed="rId4" cstate="print"/>
          <a:srcRect/>
          <a:stretch>
            <a:fillRect/>
          </a:stretch>
        </p:blipFill>
        <p:spPr bwMode="auto">
          <a:xfrm>
            <a:off x="179512" y="692696"/>
            <a:ext cx="1728192" cy="1008112"/>
          </a:xfrm>
          <a:prstGeom prst="rect">
            <a:avLst/>
          </a:prstGeom>
          <a:noFill/>
          <a:effectLst/>
        </p:spPr>
      </p:pic>
      <p:sp>
        <p:nvSpPr>
          <p:cNvPr id="8" name="TextBox 7"/>
          <p:cNvSpPr txBox="1"/>
          <p:nvPr/>
        </p:nvSpPr>
        <p:spPr>
          <a:xfrm>
            <a:off x="1763688" y="620688"/>
            <a:ext cx="7128792" cy="1169551"/>
          </a:xfrm>
          <a:prstGeom prst="rect">
            <a:avLst/>
          </a:prstGeom>
          <a:noFill/>
        </p:spPr>
        <p:txBody>
          <a:bodyPr wrap="square" rtlCol="0">
            <a:spAutoFit/>
          </a:bodyPr>
          <a:lstStyle/>
          <a:p>
            <a:pPr algn="ctr" fontAlgn="base">
              <a:spcBef>
                <a:spcPct val="0"/>
              </a:spcBef>
              <a:spcAft>
                <a:spcPct val="0"/>
              </a:spcAft>
            </a:pPr>
            <a:r>
              <a:rPr lang="ru-RU" sz="1400" b="1" i="1" dirty="0" smtClean="0">
                <a:solidFill>
                  <a:srgbClr val="143740"/>
                </a:solidFill>
                <a:latin typeface="Times New Roman" pitchFamily="18" charset="0"/>
                <a:ea typeface="Calibri" pitchFamily="34" charset="0"/>
                <a:cs typeface="Times New Roman" pitchFamily="18" charset="0"/>
              </a:rPr>
              <a:t>МИНИСТЕРСТВО ОБРАЗОВАНИЯ И НАУКИ АМУРСКОЙ ОБЛАСТИ</a:t>
            </a:r>
            <a:br>
              <a:rPr lang="ru-RU" sz="1400" b="1" i="1" dirty="0" smtClean="0">
                <a:solidFill>
                  <a:srgbClr val="143740"/>
                </a:solidFill>
                <a:latin typeface="Times New Roman" pitchFamily="18" charset="0"/>
                <a:ea typeface="Calibri" pitchFamily="34" charset="0"/>
                <a:cs typeface="Times New Roman" pitchFamily="18" charset="0"/>
              </a:rPr>
            </a:br>
            <a:r>
              <a:rPr lang="ru-RU" sz="1400" b="1" i="1" dirty="0" smtClean="0">
                <a:solidFill>
                  <a:srgbClr val="143740"/>
                </a:solidFill>
                <a:latin typeface="Times New Roman" pitchFamily="18" charset="0"/>
                <a:ea typeface="Calibri" pitchFamily="34" charset="0"/>
                <a:cs typeface="Times New Roman" pitchFamily="18" charset="0"/>
              </a:rPr>
              <a:t>   ГОСУДАРСТВЕННОЕ ОБРАЗОВАТЕЛЬНОЕ АВТОНОМНОЕ УЧРЕЖДЕНИЕ СРЕДНЕГО ПРОФЕССИОНАЛЬНОГО ОБРАЗОВАНИЯ</a:t>
            </a:r>
            <a:br>
              <a:rPr lang="ru-RU" sz="1400" b="1" i="1" dirty="0" smtClean="0">
                <a:solidFill>
                  <a:srgbClr val="143740"/>
                </a:solidFill>
                <a:latin typeface="Times New Roman" pitchFamily="18" charset="0"/>
                <a:ea typeface="Calibri" pitchFamily="34" charset="0"/>
                <a:cs typeface="Times New Roman" pitchFamily="18" charset="0"/>
              </a:rPr>
            </a:br>
            <a:r>
              <a:rPr lang="ru-RU" sz="1400" b="1" i="1" dirty="0" smtClean="0">
                <a:solidFill>
                  <a:srgbClr val="143740"/>
                </a:solidFill>
                <a:latin typeface="Times New Roman" pitchFamily="18" charset="0"/>
                <a:ea typeface="Calibri" pitchFamily="34" charset="0"/>
                <a:cs typeface="Times New Roman" pitchFamily="18" charset="0"/>
              </a:rPr>
              <a:t>АМУРСКОЙ ОБЛАСТИ</a:t>
            </a:r>
            <a:br>
              <a:rPr lang="ru-RU" sz="1400" b="1" i="1" dirty="0" smtClean="0">
                <a:solidFill>
                  <a:srgbClr val="143740"/>
                </a:solidFill>
                <a:latin typeface="Times New Roman" pitchFamily="18" charset="0"/>
                <a:ea typeface="Calibri" pitchFamily="34" charset="0"/>
                <a:cs typeface="Times New Roman" pitchFamily="18" charset="0"/>
              </a:rPr>
            </a:br>
            <a:r>
              <a:rPr lang="ru-RU" sz="1400" b="1" i="1" dirty="0" smtClean="0">
                <a:solidFill>
                  <a:srgbClr val="143740"/>
                </a:solidFill>
                <a:latin typeface="Times New Roman" pitchFamily="18" charset="0"/>
                <a:ea typeface="Calibri" pitchFamily="34" charset="0"/>
                <a:cs typeface="Times New Roman" pitchFamily="18" charset="0"/>
              </a:rPr>
              <a:t> «АМУРСКИЙ ПЕДАГОГИЧЕСКИЙ КОЛЛЕДЖ»</a:t>
            </a:r>
            <a:endParaRPr lang="ru-RU" sz="1400" dirty="0" smtClean="0">
              <a:solidFill>
                <a:srgbClr val="143740"/>
              </a:solidFill>
              <a:latin typeface="Times New Roman" pitchFamily="18" charset="0"/>
              <a:cs typeface="Times New Roman" pitchFamily="18" charset="0"/>
            </a:endParaRPr>
          </a:p>
        </p:txBody>
      </p:sp>
      <p:pic>
        <p:nvPicPr>
          <p:cNvPr id="9" name="Рисунок 8" descr="1251118085__13.jpg"/>
          <p:cNvPicPr>
            <a:picLocks noChangeAspect="1"/>
          </p:cNvPicPr>
          <p:nvPr/>
        </p:nvPicPr>
        <p:blipFill>
          <a:blip r:embed="rId5" cstate="print"/>
          <a:stretch>
            <a:fillRect/>
          </a:stretch>
        </p:blipFill>
        <p:spPr>
          <a:xfrm>
            <a:off x="6084168" y="3736371"/>
            <a:ext cx="2829694" cy="1863556"/>
          </a:xfrm>
          <a:prstGeom prst="rect">
            <a:avLst/>
          </a:prstGeom>
        </p:spPr>
      </p:pic>
      <p:sp>
        <p:nvSpPr>
          <p:cNvPr id="11" name="Овал 10"/>
          <p:cNvSpPr/>
          <p:nvPr/>
        </p:nvSpPr>
        <p:spPr>
          <a:xfrm>
            <a:off x="6454874" y="4572635"/>
            <a:ext cx="761442" cy="22781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Блок-схема: данные 12"/>
          <p:cNvSpPr/>
          <p:nvPr/>
        </p:nvSpPr>
        <p:spPr>
          <a:xfrm rot="11247936">
            <a:off x="7762732" y="3913035"/>
            <a:ext cx="551824" cy="108976"/>
          </a:xfrm>
          <a:prstGeom prst="flowChartInputOutpu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21382" y="2636912"/>
            <a:ext cx="9015114" cy="1569660"/>
          </a:xfrm>
          <a:prstGeom prst="rect">
            <a:avLst/>
          </a:prstGeom>
          <a:noFill/>
        </p:spPr>
        <p:txBody>
          <a:bodyPr wrap="square" rtlCol="0">
            <a:spAutoFit/>
          </a:bodyPr>
          <a:lstStyle/>
          <a:p>
            <a:pPr algn="ctr"/>
            <a:r>
              <a:rPr lang="ru-RU" sz="3200" b="1" i="1" dirty="0">
                <a:solidFill>
                  <a:srgbClr val="12313A"/>
                </a:solidFill>
                <a:latin typeface="Times New Roman" pitchFamily="18" charset="0"/>
                <a:cs typeface="Times New Roman" pitchFamily="18" charset="0"/>
              </a:rPr>
              <a:t>н</a:t>
            </a:r>
            <a:r>
              <a:rPr lang="ru-RU" sz="3200" b="1" i="1" dirty="0" smtClean="0">
                <a:solidFill>
                  <a:srgbClr val="12313A"/>
                </a:solidFill>
                <a:latin typeface="Times New Roman" pitchFamily="18" charset="0"/>
                <a:cs typeface="Times New Roman" pitchFamily="18" charset="0"/>
              </a:rPr>
              <a:t>аблюдений и экскурсий в процессе ознакомления детей дошкольного возраста </a:t>
            </a:r>
            <a:r>
              <a:rPr lang="ru-RU" sz="3200" b="1" i="1" dirty="0">
                <a:solidFill>
                  <a:srgbClr val="12313A"/>
                </a:solidFill>
                <a:latin typeface="Times New Roman" panose="02020603050405020304" pitchFamily="18" charset="0"/>
                <a:cs typeface="Times New Roman" panose="02020603050405020304" pitchFamily="18" charset="0"/>
              </a:rPr>
              <a:t>с </a:t>
            </a:r>
            <a:r>
              <a:rPr lang="ru-RU" sz="3200" b="1" i="1" dirty="0" smtClean="0">
                <a:solidFill>
                  <a:srgbClr val="12313A"/>
                </a:solidFill>
                <a:latin typeface="Times New Roman" panose="02020603050405020304" pitchFamily="18" charset="0"/>
                <a:cs typeface="Times New Roman" panose="02020603050405020304" pitchFamily="18" charset="0"/>
              </a:rPr>
              <a:t>окружающим </a:t>
            </a:r>
          </a:p>
        </p:txBody>
      </p:sp>
      <p:sp>
        <p:nvSpPr>
          <p:cNvPr id="10" name="TextBox 9"/>
          <p:cNvSpPr txBox="1"/>
          <p:nvPr/>
        </p:nvSpPr>
        <p:spPr>
          <a:xfrm>
            <a:off x="2123728" y="6237312"/>
            <a:ext cx="3312368" cy="369332"/>
          </a:xfrm>
          <a:prstGeom prst="rect">
            <a:avLst/>
          </a:prstGeom>
          <a:noFill/>
        </p:spPr>
        <p:txBody>
          <a:bodyPr wrap="square" rtlCol="0">
            <a:spAutoFit/>
          </a:bodyPr>
          <a:lstStyle/>
          <a:p>
            <a:r>
              <a:rPr lang="ru-RU" b="1" i="1" dirty="0">
                <a:solidFill>
                  <a:srgbClr val="18414C"/>
                </a:solidFill>
                <a:latin typeface="Times New Roman" panose="02020603050405020304" pitchFamily="18" charset="0"/>
                <a:cs typeface="Times New Roman" panose="02020603050405020304" pitchFamily="18" charset="0"/>
              </a:rPr>
              <a:t>г</a:t>
            </a:r>
            <a:r>
              <a:rPr lang="ru-RU" b="1" i="1" dirty="0" smtClean="0">
                <a:solidFill>
                  <a:srgbClr val="18414C"/>
                </a:solidFill>
                <a:latin typeface="Times New Roman" panose="02020603050405020304" pitchFamily="18" charset="0"/>
                <a:cs typeface="Times New Roman" panose="02020603050405020304" pitchFamily="18" charset="0"/>
              </a:rPr>
              <a:t>. Благовещенск</a:t>
            </a:r>
            <a:endParaRPr lang="ru-RU" b="1" i="1" dirty="0">
              <a:solidFill>
                <a:srgbClr val="18414C"/>
              </a:solidFill>
              <a:latin typeface="Times New Roman" panose="02020603050405020304" pitchFamily="18" charset="0"/>
              <a:cs typeface="Times New Roman" panose="02020603050405020304" pitchFamily="18" charset="0"/>
            </a:endParaRPr>
          </a:p>
        </p:txBody>
      </p:sp>
      <p:sp>
        <p:nvSpPr>
          <p:cNvPr id="12" name="TextBox 11"/>
          <p:cNvSpPr txBox="1"/>
          <p:nvPr/>
        </p:nvSpPr>
        <p:spPr>
          <a:xfrm>
            <a:off x="179512" y="4106937"/>
            <a:ext cx="5904656" cy="646331"/>
          </a:xfrm>
          <a:prstGeom prst="rect">
            <a:avLst/>
          </a:prstGeom>
          <a:noFill/>
        </p:spPr>
        <p:txBody>
          <a:bodyPr wrap="square" rtlCol="0">
            <a:spAutoFit/>
          </a:bodyPr>
          <a:lstStyle/>
          <a:p>
            <a:pPr algn="ctr"/>
            <a:r>
              <a:rPr lang="ru-RU" b="1" i="1" dirty="0">
                <a:solidFill>
                  <a:srgbClr val="0F282F"/>
                </a:solidFill>
                <a:latin typeface="Times New Roman" panose="02020603050405020304" pitchFamily="18" charset="0"/>
                <a:cs typeface="Times New Roman" panose="02020603050405020304" pitchFamily="18" charset="0"/>
              </a:rPr>
              <a:t>МДК 03.02 </a:t>
            </a:r>
            <a:r>
              <a:rPr lang="ru-RU" i="1" dirty="0">
                <a:solidFill>
                  <a:srgbClr val="0F282F"/>
                </a:solidFill>
                <a:latin typeface="Times New Roman" panose="02020603050405020304" pitchFamily="18" charset="0"/>
                <a:cs typeface="Times New Roman" panose="02020603050405020304" pitchFamily="18" charset="0"/>
              </a:rPr>
              <a:t>Теория и методика развития речи у детей</a:t>
            </a:r>
          </a:p>
          <a:p>
            <a:pPr algn="ctr"/>
            <a:r>
              <a:rPr lang="ru-RU" b="1" i="1" dirty="0">
                <a:solidFill>
                  <a:srgbClr val="0F282F"/>
                </a:solidFill>
                <a:latin typeface="Times New Roman" panose="02020603050405020304" pitchFamily="18" charset="0"/>
                <a:cs typeface="Times New Roman" panose="02020603050405020304" pitchFamily="18" charset="0"/>
              </a:rPr>
              <a:t>Специальность:</a:t>
            </a:r>
            <a:r>
              <a:rPr lang="ru-RU" i="1" dirty="0">
                <a:solidFill>
                  <a:srgbClr val="0F282F"/>
                </a:solidFill>
                <a:latin typeface="Times New Roman" panose="02020603050405020304" pitchFamily="18" charset="0"/>
                <a:cs typeface="Times New Roman" panose="02020603050405020304" pitchFamily="18" charset="0"/>
              </a:rPr>
              <a:t>44. 02. 01  Дошкольное образование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28575">
            <a:solidFill>
              <a:schemeClr val="accent5">
                <a:lumMod val="50000"/>
              </a:schemeClr>
            </a:solidFill>
          </a:ln>
        </p:spPr>
      </p:pic>
      <p:sp>
        <p:nvSpPr>
          <p:cNvPr id="4" name="TextBox 3"/>
          <p:cNvSpPr txBox="1"/>
          <p:nvPr/>
        </p:nvSpPr>
        <p:spPr>
          <a:xfrm>
            <a:off x="0" y="620688"/>
            <a:ext cx="9039032" cy="1200329"/>
          </a:xfrm>
          <a:prstGeom prst="rect">
            <a:avLst/>
          </a:prstGeom>
          <a:noFill/>
        </p:spPr>
        <p:txBody>
          <a:bodyPr wrap="square" rtlCol="0">
            <a:spAutoFit/>
          </a:bodyPr>
          <a:lstStyle/>
          <a:p>
            <a:pPr marL="571500" indent="-571500" algn="ctr">
              <a:buFont typeface="Arial" panose="020B0604020202020204" pitchFamily="34" charset="0"/>
              <a:buChar char="•"/>
            </a:pPr>
            <a:r>
              <a:rPr lang="ru-RU" sz="3600" b="1" i="1" dirty="0">
                <a:solidFill>
                  <a:srgbClr val="12313A"/>
                </a:solidFill>
                <a:latin typeface="Times New Roman" panose="02020603050405020304" pitchFamily="18" charset="0"/>
                <a:cs typeface="Times New Roman" panose="02020603050405020304" pitchFamily="18" charset="0"/>
              </a:rPr>
              <a:t>Понятие, </a:t>
            </a:r>
            <a:r>
              <a:rPr lang="ru-RU" sz="3600" b="1" i="1" dirty="0" smtClean="0">
                <a:solidFill>
                  <a:srgbClr val="12313A"/>
                </a:solidFill>
                <a:latin typeface="Times New Roman" panose="02020603050405020304" pitchFamily="18" charset="0"/>
                <a:cs typeface="Times New Roman" panose="02020603050405020304" pitchFamily="18" charset="0"/>
              </a:rPr>
              <a:t>роль экскурсий и наблюдений на развитие личности ребёнка</a:t>
            </a:r>
            <a:endParaRPr lang="ru-RU" sz="3600" b="1" i="1" dirty="0">
              <a:solidFill>
                <a:srgbClr val="12313A"/>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251520" y="1988840"/>
            <a:ext cx="2520280" cy="3046988"/>
          </a:xfrm>
          <a:prstGeom prst="rect">
            <a:avLst/>
          </a:prstGeom>
          <a:noFill/>
        </p:spPr>
        <p:txBody>
          <a:bodyPr wrap="square" rtlCol="0">
            <a:spAutoFit/>
          </a:bodyPr>
          <a:lstStyle/>
          <a:p>
            <a:r>
              <a:rPr lang="ru-RU" sz="3200" b="1" i="1" dirty="0">
                <a:solidFill>
                  <a:schemeClr val="accent5">
                    <a:lumMod val="50000"/>
                  </a:schemeClr>
                </a:solidFill>
                <a:latin typeface="Times New Roman" panose="02020603050405020304" pitchFamily="18" charset="0"/>
                <a:cs typeface="Times New Roman" panose="02020603050405020304" pitchFamily="18" charset="0"/>
              </a:rPr>
              <a:t>Слово «экскурсия» происходит от латинского «экскурсио». </a:t>
            </a:r>
          </a:p>
        </p:txBody>
      </p:sp>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99792" y="1799835"/>
            <a:ext cx="3646235" cy="4763980"/>
          </a:xfrm>
          <a:prstGeom prst="rect">
            <a:avLst/>
          </a:prstGeom>
        </p:spPr>
      </p:pic>
      <p:pic>
        <p:nvPicPr>
          <p:cNvPr id="5" name="Рисунок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46939" y="2622113"/>
            <a:ext cx="3098880" cy="3972764"/>
          </a:xfrm>
          <a:prstGeom prst="rect">
            <a:avLst/>
          </a:prstGeom>
        </p:spPr>
      </p:pic>
    </p:spTree>
    <p:extLst>
      <p:ext uri="{BB962C8B-B14F-4D97-AF65-F5344CB8AC3E}">
        <p14:creationId xmlns:p14="http://schemas.microsoft.com/office/powerpoint/2010/main" val="40163589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28575">
            <a:solidFill>
              <a:schemeClr val="accent5">
                <a:lumMod val="50000"/>
              </a:schemeClr>
            </a:solidFill>
          </a:ln>
        </p:spPr>
      </p:pic>
      <p:graphicFrame>
        <p:nvGraphicFramePr>
          <p:cNvPr id="7" name="Таблица 6"/>
          <p:cNvGraphicFramePr>
            <a:graphicFrameLocks noGrp="1"/>
          </p:cNvGraphicFramePr>
          <p:nvPr>
            <p:extLst>
              <p:ext uri="{D42A27DB-BD31-4B8C-83A1-F6EECF244321}">
                <p14:modId xmlns:p14="http://schemas.microsoft.com/office/powerpoint/2010/main" val="3168803685"/>
              </p:ext>
            </p:extLst>
          </p:nvPr>
        </p:nvGraphicFramePr>
        <p:xfrm>
          <a:off x="107504" y="116631"/>
          <a:ext cx="8928992" cy="6702193"/>
        </p:xfrm>
        <a:graphic>
          <a:graphicData uri="http://schemas.openxmlformats.org/drawingml/2006/table">
            <a:tbl>
              <a:tblPr firstRow="1" bandRow="1">
                <a:tableStyleId>{5C22544A-7EE6-4342-B048-85BDC9FD1C3A}</a:tableStyleId>
              </a:tblPr>
              <a:tblGrid>
                <a:gridCol w="1800200">
                  <a:extLst>
                    <a:ext uri="{9D8B030D-6E8A-4147-A177-3AD203B41FA5}">
                      <a16:colId xmlns:a16="http://schemas.microsoft.com/office/drawing/2014/main" val="3185135291"/>
                    </a:ext>
                  </a:extLst>
                </a:gridCol>
                <a:gridCol w="7128792">
                  <a:extLst>
                    <a:ext uri="{9D8B030D-6E8A-4147-A177-3AD203B41FA5}">
                      <a16:colId xmlns:a16="http://schemas.microsoft.com/office/drawing/2014/main" val="3412898344"/>
                    </a:ext>
                  </a:extLst>
                </a:gridCol>
              </a:tblGrid>
              <a:tr h="1008113">
                <a:tc gridSpan="2">
                  <a:txBody>
                    <a:bodyPr/>
                    <a:lstStyle/>
                    <a:p>
                      <a:pPr algn="ctr"/>
                      <a:r>
                        <a:rPr lang="ru-RU" sz="3200" b="1" i="1" kern="1200" dirty="0" smtClean="0">
                          <a:solidFill>
                            <a:schemeClr val="lt1"/>
                          </a:solidFill>
                          <a:effectLst/>
                          <a:latin typeface="Times New Roman" panose="02020603050405020304" pitchFamily="18" charset="0"/>
                          <a:ea typeface="+mn-ea"/>
                          <a:cs typeface="Times New Roman" panose="02020603050405020304" pitchFamily="18" charset="0"/>
                        </a:rPr>
                        <a:t>Подходы к определению понятия «экскурсия»</a:t>
                      </a:r>
                      <a:endParaRPr lang="ru-RU" sz="3200" i="1" dirty="0">
                        <a:latin typeface="Times New Roman" panose="02020603050405020304" pitchFamily="18" charset="0"/>
                        <a:cs typeface="Times New Roman" panose="02020603050405020304" pitchFamily="18" charset="0"/>
                      </a:endParaRPr>
                    </a:p>
                  </a:txBody>
                  <a:tcPr>
                    <a:solidFill>
                      <a:schemeClr val="accent5">
                        <a:lumMod val="50000"/>
                      </a:schemeClr>
                    </a:solidFill>
                  </a:tcPr>
                </a:tc>
                <a:tc hMerge="1">
                  <a:txBody>
                    <a:bodyPr/>
                    <a:lstStyle/>
                    <a:p>
                      <a:endParaRPr lang="ru-RU" dirty="0"/>
                    </a:p>
                  </a:txBody>
                  <a:tcPr/>
                </a:tc>
                <a:extLst>
                  <a:ext uri="{0D108BD9-81ED-4DB2-BD59-A6C34878D82A}">
                    <a16:rowId xmlns:a16="http://schemas.microsoft.com/office/drawing/2014/main" val="2085561991"/>
                  </a:ext>
                </a:extLst>
              </a:tr>
              <a:tr h="571781">
                <a:tc>
                  <a:txBody>
                    <a:bodyPr/>
                    <a:lstStyle/>
                    <a:p>
                      <a:pPr algn="ctr"/>
                      <a:r>
                        <a:rPr lang="ru-RU" sz="2800" b="1" i="1" kern="1200" dirty="0" smtClean="0">
                          <a:solidFill>
                            <a:srgbClr val="12313A"/>
                          </a:solidFill>
                          <a:effectLst/>
                          <a:latin typeface="Times New Roman" panose="02020603050405020304" pitchFamily="18" charset="0"/>
                          <a:ea typeface="+mn-ea"/>
                          <a:cs typeface="Times New Roman" panose="02020603050405020304" pitchFamily="18" charset="0"/>
                        </a:rPr>
                        <a:t>Авторы</a:t>
                      </a:r>
                      <a:endParaRPr lang="ru-RU" sz="2800" b="1" i="1" dirty="0">
                        <a:solidFill>
                          <a:srgbClr val="12313A"/>
                        </a:solidFill>
                        <a:latin typeface="Times New Roman" panose="02020603050405020304" pitchFamily="18" charset="0"/>
                        <a:cs typeface="Times New Roman" panose="02020603050405020304" pitchFamily="18" charset="0"/>
                      </a:endParaRPr>
                    </a:p>
                  </a:txBody>
                  <a:tcPr>
                    <a:solidFill>
                      <a:schemeClr val="accent5">
                        <a:lumMod val="40000"/>
                        <a:lumOff val="60000"/>
                      </a:schemeClr>
                    </a:solidFill>
                  </a:tcPr>
                </a:tc>
                <a:tc>
                  <a:txBody>
                    <a:bodyPr/>
                    <a:lstStyle/>
                    <a:p>
                      <a:pPr algn="ctr"/>
                      <a:r>
                        <a:rPr lang="ru-RU" sz="2800" b="1" i="1" kern="1200" dirty="0" smtClean="0">
                          <a:solidFill>
                            <a:srgbClr val="12313A"/>
                          </a:solidFill>
                          <a:effectLst/>
                          <a:latin typeface="Times New Roman" panose="02020603050405020304" pitchFamily="18" charset="0"/>
                          <a:ea typeface="+mn-ea"/>
                          <a:cs typeface="Times New Roman" panose="02020603050405020304" pitchFamily="18" charset="0"/>
                        </a:rPr>
                        <a:t>Определение</a:t>
                      </a:r>
                      <a:endParaRPr lang="ru-RU" sz="2800" b="1" i="1" dirty="0">
                        <a:solidFill>
                          <a:srgbClr val="12313A"/>
                        </a:solidFill>
                        <a:latin typeface="Times New Roman" panose="02020603050405020304" pitchFamily="18" charset="0"/>
                        <a:cs typeface="Times New Roman" panose="02020603050405020304" pitchFamily="18" charset="0"/>
                      </a:endParaRPr>
                    </a:p>
                  </a:txBody>
                  <a:tcPr>
                    <a:solidFill>
                      <a:schemeClr val="accent5">
                        <a:lumMod val="40000"/>
                        <a:lumOff val="60000"/>
                      </a:schemeClr>
                    </a:solidFill>
                  </a:tcPr>
                </a:tc>
                <a:extLst>
                  <a:ext uri="{0D108BD9-81ED-4DB2-BD59-A6C34878D82A}">
                    <a16:rowId xmlns:a16="http://schemas.microsoft.com/office/drawing/2014/main" val="1348857271"/>
                  </a:ext>
                </a:extLst>
              </a:tr>
              <a:tr h="658544">
                <a:tc>
                  <a:txBody>
                    <a:bodyPr/>
                    <a:lstStyle/>
                    <a:p>
                      <a:pPr algn="ctr"/>
                      <a:r>
                        <a:rPr lang="ru-RU" sz="2000" b="1" i="1" kern="1200" dirty="0" smtClean="0">
                          <a:solidFill>
                            <a:srgbClr val="12313A"/>
                          </a:solidFill>
                          <a:effectLst/>
                          <a:latin typeface="Times New Roman" panose="02020603050405020304" pitchFamily="18" charset="0"/>
                          <a:ea typeface="+mn-ea"/>
                          <a:cs typeface="Times New Roman" panose="02020603050405020304" pitchFamily="18" charset="0"/>
                        </a:rPr>
                        <a:t>Л.П. Крысин </a:t>
                      </a:r>
                      <a:endParaRPr lang="ru-RU" sz="2000" b="1" i="1" dirty="0">
                        <a:solidFill>
                          <a:srgbClr val="12313A"/>
                        </a:solidFill>
                        <a:latin typeface="Times New Roman" panose="02020603050405020304" pitchFamily="18" charset="0"/>
                        <a:cs typeface="Times New Roman" panose="02020603050405020304" pitchFamily="18" charset="0"/>
                      </a:endParaRPr>
                    </a:p>
                  </a:txBody>
                  <a:tcPr>
                    <a:solidFill>
                      <a:schemeClr val="accent5">
                        <a:lumMod val="20000"/>
                        <a:lumOff val="80000"/>
                      </a:schemeClr>
                    </a:solidFill>
                  </a:tcPr>
                </a:tc>
                <a:tc>
                  <a:txBody>
                    <a:bodyPr/>
                    <a:lstStyle/>
                    <a:p>
                      <a:pPr algn="just"/>
                      <a:r>
                        <a:rPr lang="ru-RU" sz="1800" b="1" i="1" kern="1200" dirty="0" smtClean="0">
                          <a:solidFill>
                            <a:srgbClr val="12313A"/>
                          </a:solidFill>
                          <a:effectLst/>
                          <a:latin typeface="Times New Roman" panose="02020603050405020304" pitchFamily="18" charset="0"/>
                          <a:ea typeface="+mn-ea"/>
                          <a:cs typeface="Times New Roman" panose="02020603050405020304" pitchFamily="18" charset="0"/>
                        </a:rPr>
                        <a:t>       Экскурсия</a:t>
                      </a:r>
                      <a:r>
                        <a:rPr lang="ru-RU" sz="1800" i="1" kern="1200" dirty="0" smtClean="0">
                          <a:solidFill>
                            <a:srgbClr val="12313A"/>
                          </a:solidFill>
                          <a:effectLst/>
                          <a:latin typeface="Times New Roman" panose="02020603050405020304" pitchFamily="18" charset="0"/>
                          <a:ea typeface="+mn-ea"/>
                          <a:cs typeface="Times New Roman" panose="02020603050405020304" pitchFamily="18" charset="0"/>
                        </a:rPr>
                        <a:t> – посещение достопримечательных мест, музеев с учебными или культурно-просветительскими целями </a:t>
                      </a:r>
                      <a:r>
                        <a:rPr lang="ru-RU" sz="1400" i="1" kern="1200" dirty="0" smtClean="0">
                          <a:solidFill>
                            <a:srgbClr val="12313A"/>
                          </a:solidFill>
                          <a:effectLst/>
                          <a:latin typeface="Times New Roman" panose="02020603050405020304" pitchFamily="18" charset="0"/>
                          <a:ea typeface="+mn-ea"/>
                          <a:cs typeface="Times New Roman" panose="02020603050405020304" pitchFamily="18" charset="0"/>
                        </a:rPr>
                        <a:t>[8]</a:t>
                      </a:r>
                      <a:endParaRPr lang="ru-RU" sz="1400" i="1" dirty="0">
                        <a:solidFill>
                          <a:srgbClr val="12313A"/>
                        </a:solidFill>
                        <a:latin typeface="Times New Roman" panose="02020603050405020304" pitchFamily="18" charset="0"/>
                        <a:cs typeface="Times New Roman" panose="02020603050405020304" pitchFamily="18" charset="0"/>
                      </a:endParaRPr>
                    </a:p>
                  </a:txBody>
                  <a:tcPr>
                    <a:solidFill>
                      <a:schemeClr val="accent5">
                        <a:lumMod val="20000"/>
                        <a:lumOff val="80000"/>
                      </a:schemeClr>
                    </a:solidFill>
                  </a:tcPr>
                </a:tc>
                <a:extLst>
                  <a:ext uri="{0D108BD9-81ED-4DB2-BD59-A6C34878D82A}">
                    <a16:rowId xmlns:a16="http://schemas.microsoft.com/office/drawing/2014/main" val="3532785762"/>
                  </a:ext>
                </a:extLst>
              </a:tr>
              <a:tr h="951230">
                <a:tc>
                  <a:txBody>
                    <a:bodyPr/>
                    <a:lstStyle/>
                    <a:p>
                      <a:pPr algn="ctr"/>
                      <a:r>
                        <a:rPr lang="ru-RU" sz="2000" b="1" i="1" kern="1200" dirty="0" smtClean="0">
                          <a:solidFill>
                            <a:srgbClr val="12313A"/>
                          </a:solidFill>
                          <a:effectLst/>
                          <a:latin typeface="Times New Roman" panose="02020603050405020304" pitchFamily="18" charset="0"/>
                          <a:ea typeface="+mn-ea"/>
                          <a:cs typeface="Times New Roman" panose="02020603050405020304" pitchFamily="18" charset="0"/>
                        </a:rPr>
                        <a:t>Б.М. Бим - Бад </a:t>
                      </a:r>
                      <a:endParaRPr lang="ru-RU" sz="2000" b="1" i="1" dirty="0">
                        <a:solidFill>
                          <a:srgbClr val="12313A"/>
                        </a:solidFill>
                        <a:latin typeface="Times New Roman" panose="02020603050405020304" pitchFamily="18" charset="0"/>
                        <a:cs typeface="Times New Roman" panose="02020603050405020304" pitchFamily="18" charset="0"/>
                      </a:endParaRPr>
                    </a:p>
                  </a:txBody>
                  <a:tcPr>
                    <a:solidFill>
                      <a:schemeClr val="accent5">
                        <a:lumMod val="40000"/>
                        <a:lumOff val="60000"/>
                      </a:schemeClr>
                    </a:solidFill>
                  </a:tcPr>
                </a:tc>
                <a:tc>
                  <a:txBody>
                    <a:bodyPr/>
                    <a:lstStyle/>
                    <a:p>
                      <a:pPr algn="just">
                        <a:lnSpc>
                          <a:spcPct val="107000"/>
                        </a:lnSpc>
                        <a:spcAft>
                          <a:spcPts val="0"/>
                        </a:spcAft>
                      </a:pPr>
                      <a:r>
                        <a:rPr lang="ru-RU" sz="1800" b="1" i="1" dirty="0" smtClean="0">
                          <a:solidFill>
                            <a:srgbClr val="12313A"/>
                          </a:solidFill>
                          <a:effectLst/>
                          <a:latin typeface="Times New Roman" panose="02020603050405020304" pitchFamily="18" charset="0"/>
                          <a:ea typeface="Calibri" panose="020F0502020204030204" pitchFamily="34" charset="0"/>
                          <a:cs typeface="Times New Roman" panose="02020603050405020304" pitchFamily="18" charset="0"/>
                        </a:rPr>
                        <a:t>       Экскурсия</a:t>
                      </a:r>
                      <a:r>
                        <a:rPr lang="ru-RU" sz="1800" i="1" dirty="0" smtClean="0">
                          <a:solidFill>
                            <a:srgbClr val="12313A"/>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i="1" dirty="0">
                          <a:solidFill>
                            <a:srgbClr val="12313A"/>
                          </a:solidFill>
                          <a:effectLst/>
                          <a:latin typeface="Times New Roman" panose="02020603050405020304" pitchFamily="18" charset="0"/>
                          <a:ea typeface="Calibri" panose="020F0502020204030204" pitchFamily="34" charset="0"/>
                          <a:cs typeface="Times New Roman" panose="02020603050405020304" pitchFamily="18" charset="0"/>
                        </a:rPr>
                        <a:t>– форма организации учебно-воспитательного процесса, позволяющая проводить наблюдения и изучение различных предметов и явлений в естественных условиях или в музеях, на выставках </a:t>
                      </a:r>
                      <a:r>
                        <a:rPr lang="ru-RU" sz="1400" i="1" dirty="0">
                          <a:solidFill>
                            <a:srgbClr val="12313A"/>
                          </a:solidFill>
                          <a:effectLst/>
                          <a:latin typeface="Times New Roman" panose="02020603050405020304" pitchFamily="18" charset="0"/>
                          <a:ea typeface="Calibri" panose="020F0502020204030204" pitchFamily="34" charset="0"/>
                          <a:cs typeface="Times New Roman" panose="02020603050405020304" pitchFamily="18" charset="0"/>
                        </a:rPr>
                        <a:t>[2]</a:t>
                      </a:r>
                    </a:p>
                  </a:txBody>
                  <a:tcPr marL="36195" marR="13970" marT="39370" marB="0">
                    <a:solidFill>
                      <a:schemeClr val="accent5">
                        <a:lumMod val="40000"/>
                        <a:lumOff val="60000"/>
                      </a:schemeClr>
                    </a:solidFill>
                  </a:tcPr>
                </a:tc>
                <a:extLst>
                  <a:ext uri="{0D108BD9-81ED-4DB2-BD59-A6C34878D82A}">
                    <a16:rowId xmlns:a16="http://schemas.microsoft.com/office/drawing/2014/main" val="3697585543"/>
                  </a:ext>
                </a:extLst>
              </a:tr>
              <a:tr h="1243916">
                <a:tc>
                  <a:txBody>
                    <a:bodyPr/>
                    <a:lstStyle/>
                    <a:p>
                      <a:pPr algn="ctr"/>
                      <a:r>
                        <a:rPr lang="ru-RU" sz="2000" b="1" i="1" kern="1200" dirty="0" smtClean="0">
                          <a:solidFill>
                            <a:srgbClr val="12313A"/>
                          </a:solidFill>
                          <a:effectLst/>
                          <a:latin typeface="Times New Roman" panose="02020603050405020304" pitchFamily="18" charset="0"/>
                          <a:ea typeface="+mn-ea"/>
                          <a:cs typeface="Times New Roman" panose="02020603050405020304" pitchFamily="18" charset="0"/>
                        </a:rPr>
                        <a:t>Г.П. Долженко </a:t>
                      </a:r>
                      <a:endParaRPr lang="ru-RU" sz="2000" b="1" i="1" dirty="0">
                        <a:solidFill>
                          <a:srgbClr val="12313A"/>
                        </a:solidFill>
                        <a:latin typeface="Times New Roman" panose="02020603050405020304" pitchFamily="18" charset="0"/>
                        <a:cs typeface="Times New Roman" panose="02020603050405020304" pitchFamily="18" charset="0"/>
                      </a:endParaRPr>
                    </a:p>
                  </a:txBody>
                  <a:tcPr>
                    <a:solidFill>
                      <a:schemeClr val="accent5">
                        <a:lumMod val="20000"/>
                        <a:lumOff val="80000"/>
                      </a:schemeClr>
                    </a:solidFill>
                  </a:tcPr>
                </a:tc>
                <a:tc>
                  <a:txBody>
                    <a:bodyPr/>
                    <a:lstStyle/>
                    <a:p>
                      <a:pPr algn="just"/>
                      <a:r>
                        <a:rPr lang="ru-RU" sz="1800" b="1" i="1" kern="1200" dirty="0" smtClean="0">
                          <a:solidFill>
                            <a:srgbClr val="12313A"/>
                          </a:solidFill>
                          <a:effectLst/>
                          <a:latin typeface="Times New Roman" panose="02020603050405020304" pitchFamily="18" charset="0"/>
                          <a:ea typeface="+mn-ea"/>
                          <a:cs typeface="Times New Roman" panose="02020603050405020304" pitchFamily="18" charset="0"/>
                        </a:rPr>
                        <a:t>       Экскурсия</a:t>
                      </a:r>
                      <a:r>
                        <a:rPr lang="ru-RU" sz="1800" i="1" kern="1200" dirty="0" smtClean="0">
                          <a:solidFill>
                            <a:srgbClr val="12313A"/>
                          </a:solidFill>
                          <a:effectLst/>
                          <a:latin typeface="Times New Roman" panose="02020603050405020304" pitchFamily="18" charset="0"/>
                          <a:ea typeface="+mn-ea"/>
                          <a:cs typeface="Times New Roman" panose="02020603050405020304" pitchFamily="18" charset="0"/>
                        </a:rPr>
                        <a:t> – один из основных видов занятий и особая форма организации работы по всестороннему развитию школьников, нравственно-патриотическому, эстетическому воспитанию, но в то же время одна из очень трудоемких и сложных форм обучения</a:t>
                      </a:r>
                      <a:r>
                        <a:rPr lang="ru-RU" sz="1400" i="1" kern="1200" dirty="0" smtClean="0">
                          <a:solidFill>
                            <a:srgbClr val="12313A"/>
                          </a:solidFill>
                          <a:effectLst/>
                          <a:latin typeface="Times New Roman" panose="02020603050405020304" pitchFamily="18" charset="0"/>
                          <a:ea typeface="+mn-ea"/>
                          <a:cs typeface="Times New Roman" panose="02020603050405020304" pitchFamily="18" charset="0"/>
                        </a:rPr>
                        <a:t> [4]</a:t>
                      </a:r>
                      <a:endParaRPr lang="ru-RU" sz="1400" i="1" dirty="0">
                        <a:solidFill>
                          <a:srgbClr val="12313A"/>
                        </a:solidFill>
                        <a:latin typeface="Times New Roman" panose="02020603050405020304" pitchFamily="18" charset="0"/>
                        <a:cs typeface="Times New Roman" panose="02020603050405020304" pitchFamily="18" charset="0"/>
                      </a:endParaRPr>
                    </a:p>
                  </a:txBody>
                  <a:tcPr>
                    <a:solidFill>
                      <a:schemeClr val="accent5">
                        <a:lumMod val="20000"/>
                        <a:lumOff val="80000"/>
                      </a:schemeClr>
                    </a:solidFill>
                  </a:tcPr>
                </a:tc>
                <a:extLst>
                  <a:ext uri="{0D108BD9-81ED-4DB2-BD59-A6C34878D82A}">
                    <a16:rowId xmlns:a16="http://schemas.microsoft.com/office/drawing/2014/main" val="471204617"/>
                  </a:ext>
                </a:extLst>
              </a:tr>
              <a:tr h="936792">
                <a:tc>
                  <a:txBody>
                    <a:bodyPr/>
                    <a:lstStyle/>
                    <a:p>
                      <a:pPr algn="ctr"/>
                      <a:r>
                        <a:rPr lang="ru-RU" sz="2000" b="1" i="1" kern="1200" dirty="0" smtClean="0">
                          <a:solidFill>
                            <a:srgbClr val="12313A"/>
                          </a:solidFill>
                          <a:effectLst/>
                          <a:latin typeface="Times New Roman" panose="02020603050405020304" pitchFamily="18" charset="0"/>
                          <a:ea typeface="+mn-ea"/>
                          <a:cs typeface="Times New Roman" panose="02020603050405020304" pitchFamily="18" charset="0"/>
                        </a:rPr>
                        <a:t>С.С. Михайлов </a:t>
                      </a:r>
                      <a:endParaRPr lang="ru-RU" sz="2000" b="1" i="1" dirty="0">
                        <a:solidFill>
                          <a:srgbClr val="12313A"/>
                        </a:solidFill>
                        <a:latin typeface="Times New Roman" panose="02020603050405020304" pitchFamily="18" charset="0"/>
                        <a:cs typeface="Times New Roman" panose="02020603050405020304" pitchFamily="18" charset="0"/>
                      </a:endParaRPr>
                    </a:p>
                  </a:txBody>
                  <a:tcPr>
                    <a:solidFill>
                      <a:schemeClr val="accent5">
                        <a:lumMod val="40000"/>
                        <a:lumOff val="60000"/>
                      </a:schemeClr>
                    </a:solidFill>
                  </a:tcPr>
                </a:tc>
                <a:tc>
                  <a:txBody>
                    <a:bodyPr/>
                    <a:lstStyle/>
                    <a:p>
                      <a:pPr algn="just"/>
                      <a:r>
                        <a:rPr lang="ru-RU" sz="1800" b="1" i="1" kern="1200" dirty="0" smtClean="0">
                          <a:solidFill>
                            <a:srgbClr val="12313A"/>
                          </a:solidFill>
                          <a:effectLst/>
                          <a:latin typeface="Times New Roman" panose="02020603050405020304" pitchFamily="18" charset="0"/>
                          <a:ea typeface="+mn-ea"/>
                          <a:cs typeface="Times New Roman" panose="02020603050405020304" pitchFamily="18" charset="0"/>
                        </a:rPr>
                        <a:t>       Экскурсия</a:t>
                      </a:r>
                      <a:r>
                        <a:rPr lang="ru-RU" sz="1800" i="1" kern="1200" dirty="0" smtClean="0">
                          <a:solidFill>
                            <a:srgbClr val="12313A"/>
                          </a:solidFill>
                          <a:effectLst/>
                          <a:latin typeface="Times New Roman" panose="02020603050405020304" pitchFamily="18" charset="0"/>
                          <a:ea typeface="+mn-ea"/>
                          <a:cs typeface="Times New Roman" panose="02020603050405020304" pitchFamily="18" charset="0"/>
                        </a:rPr>
                        <a:t> – это форма учебно-воспитательной работы, которая позволяет организовать наблюдение и изменения предметов, объектов и явлений в естественных условиях </a:t>
                      </a:r>
                      <a:r>
                        <a:rPr lang="ru-RU" sz="1400" i="1" kern="1200" dirty="0" smtClean="0">
                          <a:solidFill>
                            <a:srgbClr val="12313A"/>
                          </a:solidFill>
                          <a:effectLst/>
                          <a:latin typeface="Times New Roman" panose="02020603050405020304" pitchFamily="18" charset="0"/>
                          <a:ea typeface="+mn-ea"/>
                          <a:cs typeface="Times New Roman" panose="02020603050405020304" pitchFamily="18" charset="0"/>
                        </a:rPr>
                        <a:t>[9]</a:t>
                      </a:r>
                      <a:endParaRPr lang="ru-RU" sz="1400" i="1" dirty="0">
                        <a:solidFill>
                          <a:srgbClr val="12313A"/>
                        </a:solidFill>
                        <a:latin typeface="Times New Roman" panose="02020603050405020304" pitchFamily="18" charset="0"/>
                        <a:cs typeface="Times New Roman" panose="02020603050405020304" pitchFamily="18" charset="0"/>
                      </a:endParaRPr>
                    </a:p>
                  </a:txBody>
                  <a:tcPr>
                    <a:solidFill>
                      <a:schemeClr val="accent5">
                        <a:lumMod val="40000"/>
                        <a:lumOff val="60000"/>
                      </a:schemeClr>
                    </a:solidFill>
                  </a:tcPr>
                </a:tc>
                <a:extLst>
                  <a:ext uri="{0D108BD9-81ED-4DB2-BD59-A6C34878D82A}">
                    <a16:rowId xmlns:a16="http://schemas.microsoft.com/office/drawing/2014/main" val="1066236305"/>
                  </a:ext>
                </a:extLst>
              </a:tr>
              <a:tr h="1331817">
                <a:tc>
                  <a:txBody>
                    <a:bodyPr/>
                    <a:lstStyle/>
                    <a:p>
                      <a:pPr algn="ctr"/>
                      <a:r>
                        <a:rPr lang="ru-RU" sz="2000" b="1" i="1" kern="1200" dirty="0" smtClean="0">
                          <a:solidFill>
                            <a:srgbClr val="12313A"/>
                          </a:solidFill>
                          <a:effectLst/>
                          <a:latin typeface="Times New Roman" panose="02020603050405020304" pitchFamily="18" charset="0"/>
                          <a:ea typeface="+mn-ea"/>
                          <a:cs typeface="Times New Roman" panose="02020603050405020304" pitchFamily="18" charset="0"/>
                        </a:rPr>
                        <a:t>В.А. Сластенин </a:t>
                      </a:r>
                      <a:endParaRPr lang="ru-RU" sz="2000" b="1" i="1" dirty="0">
                        <a:solidFill>
                          <a:srgbClr val="12313A"/>
                        </a:solidFill>
                        <a:latin typeface="Times New Roman" panose="02020603050405020304" pitchFamily="18" charset="0"/>
                        <a:cs typeface="Times New Roman" panose="02020603050405020304" pitchFamily="18" charset="0"/>
                      </a:endParaRPr>
                    </a:p>
                  </a:txBody>
                  <a:tcPr>
                    <a:solidFill>
                      <a:schemeClr val="accent5">
                        <a:lumMod val="20000"/>
                        <a:lumOff val="80000"/>
                      </a:schemeClr>
                    </a:solidFill>
                  </a:tcPr>
                </a:tc>
                <a:tc>
                  <a:txBody>
                    <a:bodyPr/>
                    <a:lstStyle/>
                    <a:p>
                      <a:pPr algn="just"/>
                      <a:r>
                        <a:rPr lang="ru-RU" sz="1800" b="1" i="1" kern="1200" dirty="0" smtClean="0">
                          <a:solidFill>
                            <a:srgbClr val="12313A"/>
                          </a:solidFill>
                          <a:effectLst/>
                          <a:latin typeface="Times New Roman" panose="02020603050405020304" pitchFamily="18" charset="0"/>
                          <a:ea typeface="+mn-ea"/>
                          <a:cs typeface="Times New Roman" panose="02020603050405020304" pitchFamily="18" charset="0"/>
                        </a:rPr>
                        <a:t>       Экскурсия</a:t>
                      </a:r>
                      <a:r>
                        <a:rPr lang="ru-RU" sz="1800" i="1" kern="1200" dirty="0" smtClean="0">
                          <a:solidFill>
                            <a:srgbClr val="12313A"/>
                          </a:solidFill>
                          <a:effectLst/>
                          <a:latin typeface="Times New Roman" panose="02020603050405020304" pitchFamily="18" charset="0"/>
                          <a:ea typeface="+mn-ea"/>
                          <a:cs typeface="Times New Roman" panose="02020603050405020304" pitchFamily="18" charset="0"/>
                        </a:rPr>
                        <a:t> – специальное учебно-воспитательное занятие, перенесенное в соответствии с определенной образовательной или воспитательной целью на предприятия, в музеи, на выставки и т. д.</a:t>
                      </a:r>
                      <a:r>
                        <a:rPr lang="ru-RU" sz="1400" i="1" kern="1200" dirty="0" smtClean="0">
                          <a:solidFill>
                            <a:srgbClr val="12313A"/>
                          </a:solidFill>
                          <a:effectLst/>
                          <a:latin typeface="Times New Roman" panose="02020603050405020304" pitchFamily="18" charset="0"/>
                          <a:ea typeface="+mn-ea"/>
                          <a:cs typeface="Times New Roman" panose="02020603050405020304" pitchFamily="18" charset="0"/>
                        </a:rPr>
                        <a:t>[12] </a:t>
                      </a:r>
                      <a:endParaRPr lang="ru-RU" sz="1400" i="1" dirty="0">
                        <a:solidFill>
                          <a:srgbClr val="12313A"/>
                        </a:solidFill>
                        <a:latin typeface="Times New Roman" panose="02020603050405020304" pitchFamily="18" charset="0"/>
                        <a:cs typeface="Times New Roman" panose="02020603050405020304" pitchFamily="18" charset="0"/>
                      </a:endParaRPr>
                    </a:p>
                  </a:txBody>
                  <a:tcPr>
                    <a:solidFill>
                      <a:schemeClr val="accent5">
                        <a:lumMod val="20000"/>
                        <a:lumOff val="80000"/>
                      </a:schemeClr>
                    </a:solidFill>
                  </a:tcPr>
                </a:tc>
                <a:extLst>
                  <a:ext uri="{0D108BD9-81ED-4DB2-BD59-A6C34878D82A}">
                    <a16:rowId xmlns:a16="http://schemas.microsoft.com/office/drawing/2014/main" val="3886748741"/>
                  </a:ext>
                </a:extLst>
              </a:tr>
            </a:tbl>
          </a:graphicData>
        </a:graphic>
      </p:graphicFrame>
      <p:sp>
        <p:nvSpPr>
          <p:cNvPr id="4" name="TextBox 3"/>
          <p:cNvSpPr txBox="1"/>
          <p:nvPr/>
        </p:nvSpPr>
        <p:spPr>
          <a:xfrm>
            <a:off x="7020272" y="764704"/>
            <a:ext cx="2016224" cy="307777"/>
          </a:xfrm>
          <a:prstGeom prst="rect">
            <a:avLst/>
          </a:prstGeom>
          <a:noFill/>
        </p:spPr>
        <p:txBody>
          <a:bodyPr wrap="square" rtlCol="0">
            <a:spAutoFit/>
          </a:bodyPr>
          <a:lstStyle/>
          <a:p>
            <a:pPr algn="r"/>
            <a:r>
              <a:rPr lang="ru-RU" sz="1400" i="1" dirty="0" smtClean="0">
                <a:solidFill>
                  <a:schemeClr val="bg1"/>
                </a:solidFill>
                <a:latin typeface="Times New Roman" panose="02020603050405020304" pitchFamily="18" charset="0"/>
                <a:cs typeface="Times New Roman" panose="02020603050405020304" pitchFamily="18" charset="0"/>
              </a:rPr>
              <a:t>таблица 1</a:t>
            </a:r>
            <a:endParaRPr lang="ru-RU" sz="1400" i="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267773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28575">
            <a:solidFill>
              <a:schemeClr val="accent5">
                <a:lumMod val="50000"/>
              </a:schemeClr>
            </a:solidFill>
          </a:ln>
        </p:spPr>
      </p:pic>
      <p:pic>
        <p:nvPicPr>
          <p:cNvPr id="5" name="Рисунок 4"/>
          <p:cNvPicPr>
            <a:picLocks noChangeAspect="1"/>
          </p:cNvPicPr>
          <p:nvPr/>
        </p:nvPicPr>
        <p:blipFill rotWithShape="1">
          <a:blip r:embed="rId4" cstate="print">
            <a:extLst>
              <a:ext uri="{28A0092B-C50C-407E-A947-70E740481C1C}">
                <a14:useLocalDpi xmlns:a14="http://schemas.microsoft.com/office/drawing/2010/main" val="0"/>
              </a:ext>
            </a:extLst>
          </a:blip>
          <a:srcRect l="18730" t="-648" r="23910" b="648"/>
          <a:stretch/>
        </p:blipFill>
        <p:spPr>
          <a:xfrm>
            <a:off x="71061" y="674040"/>
            <a:ext cx="4468946" cy="5843337"/>
          </a:xfrm>
          <a:prstGeom prst="rect">
            <a:avLst/>
          </a:prstGeom>
        </p:spPr>
      </p:pic>
      <p:pic>
        <p:nvPicPr>
          <p:cNvPr id="6" name="Рисунок 5"/>
          <p:cNvPicPr>
            <a:picLocks noChangeAspect="1"/>
          </p:cNvPicPr>
          <p:nvPr/>
        </p:nvPicPr>
        <p:blipFill rotWithShape="1">
          <a:blip r:embed="rId5">
            <a:extLst>
              <a:ext uri="{28A0092B-C50C-407E-A947-70E740481C1C}">
                <a14:useLocalDpi xmlns:a14="http://schemas.microsoft.com/office/drawing/2010/main" val="0"/>
              </a:ext>
            </a:extLst>
          </a:blip>
          <a:srcRect r="2372"/>
          <a:stretch/>
        </p:blipFill>
        <p:spPr>
          <a:xfrm>
            <a:off x="4611068" y="674040"/>
            <a:ext cx="4425428" cy="5838871"/>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28575">
            <a:solidFill>
              <a:schemeClr val="accent5">
                <a:lumMod val="50000"/>
              </a:schemeClr>
            </a:solidFill>
          </a:ln>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503" y="624119"/>
            <a:ext cx="8928993" cy="5952661"/>
          </a:xfrm>
          <a:prstGeom prst="rect">
            <a:avLst/>
          </a:prstGeom>
        </p:spPr>
      </p:pic>
      <p:sp>
        <p:nvSpPr>
          <p:cNvPr id="6" name="TextBox 5"/>
          <p:cNvSpPr txBox="1"/>
          <p:nvPr/>
        </p:nvSpPr>
        <p:spPr>
          <a:xfrm>
            <a:off x="4355976" y="188639"/>
            <a:ext cx="4680520" cy="338554"/>
          </a:xfrm>
          <a:prstGeom prst="rect">
            <a:avLst/>
          </a:prstGeom>
          <a:noFill/>
        </p:spPr>
        <p:txBody>
          <a:bodyPr wrap="square" rtlCol="0">
            <a:spAutoFit/>
          </a:bodyPr>
          <a:lstStyle/>
          <a:p>
            <a:pPr algn="r"/>
            <a:r>
              <a:rPr lang="ru-RU" sz="1600" b="1" i="1" dirty="0" smtClean="0">
                <a:solidFill>
                  <a:schemeClr val="bg1"/>
                </a:solidFill>
                <a:latin typeface="Times New Roman" panose="02020603050405020304" pitchFamily="18" charset="0"/>
                <a:cs typeface="Times New Roman" panose="02020603050405020304" pitchFamily="18" charset="0"/>
              </a:rPr>
              <a:t>Экскурсия в музей</a:t>
            </a:r>
            <a:endParaRPr lang="ru-RU" sz="1600" b="1" i="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38000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28575">
            <a:solidFill>
              <a:schemeClr val="accent5">
                <a:lumMod val="50000"/>
              </a:schemeClr>
            </a:solidFill>
          </a:ln>
        </p:spPr>
      </p:pic>
      <p:sp>
        <p:nvSpPr>
          <p:cNvPr id="5" name="Скругленный прямоугольник 4"/>
          <p:cNvSpPr/>
          <p:nvPr/>
        </p:nvSpPr>
        <p:spPr>
          <a:xfrm>
            <a:off x="107503" y="5229200"/>
            <a:ext cx="2451721" cy="936104"/>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i="1" dirty="0" smtClean="0">
                <a:latin typeface="Times New Roman" panose="02020603050405020304" pitchFamily="18" charset="0"/>
                <a:cs typeface="Times New Roman" panose="02020603050405020304" pitchFamily="18" charset="0"/>
              </a:rPr>
              <a:t>Экскурсовод - воспитатель</a:t>
            </a:r>
            <a:endParaRPr lang="ru-RU" sz="2800" b="1" i="1" dirty="0">
              <a:latin typeface="Times New Roman" panose="02020603050405020304" pitchFamily="18" charset="0"/>
              <a:cs typeface="Times New Roman" panose="02020603050405020304" pitchFamily="18" charset="0"/>
            </a:endParaRPr>
          </a:p>
        </p:txBody>
      </p:sp>
      <p:sp>
        <p:nvSpPr>
          <p:cNvPr id="7" name="Скругленный прямоугольник 6"/>
          <p:cNvSpPr/>
          <p:nvPr/>
        </p:nvSpPr>
        <p:spPr>
          <a:xfrm>
            <a:off x="3275856" y="5229200"/>
            <a:ext cx="2952328" cy="936104"/>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i="1" dirty="0" smtClean="0">
                <a:latin typeface="Times New Roman" panose="02020603050405020304" pitchFamily="18" charset="0"/>
                <a:cs typeface="Times New Roman" panose="02020603050405020304" pitchFamily="18" charset="0"/>
              </a:rPr>
              <a:t>Экскурсантов (детей)</a:t>
            </a:r>
            <a:endParaRPr lang="ru-RU" sz="2800" dirty="0"/>
          </a:p>
        </p:txBody>
      </p:sp>
      <p:sp>
        <p:nvSpPr>
          <p:cNvPr id="8" name="Скругленный прямоугольник 7"/>
          <p:cNvSpPr/>
          <p:nvPr/>
        </p:nvSpPr>
        <p:spPr>
          <a:xfrm>
            <a:off x="6878689" y="5229200"/>
            <a:ext cx="2085799" cy="936104"/>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i="1" dirty="0" smtClean="0">
                <a:latin typeface="Times New Roman" panose="02020603050405020304" pitchFamily="18" charset="0"/>
                <a:cs typeface="Times New Roman" panose="02020603050405020304" pitchFamily="18" charset="0"/>
              </a:rPr>
              <a:t>Овладеть навыками</a:t>
            </a:r>
            <a:endParaRPr lang="ru-RU" sz="2800" b="1" i="1" dirty="0">
              <a:latin typeface="Times New Roman" panose="02020603050405020304" pitchFamily="18" charset="0"/>
              <a:cs typeface="Times New Roman" panose="02020603050405020304" pitchFamily="18" charset="0"/>
            </a:endParaRPr>
          </a:p>
        </p:txBody>
      </p:sp>
      <p:sp>
        <p:nvSpPr>
          <p:cNvPr id="9" name="TextBox 8"/>
          <p:cNvSpPr txBox="1"/>
          <p:nvPr/>
        </p:nvSpPr>
        <p:spPr>
          <a:xfrm>
            <a:off x="1439145" y="3886200"/>
            <a:ext cx="2794518" cy="1569660"/>
          </a:xfrm>
          <a:prstGeom prst="rect">
            <a:avLst/>
          </a:prstGeom>
          <a:noFill/>
        </p:spPr>
        <p:txBody>
          <a:bodyPr wrap="square" rtlCol="0">
            <a:spAutoFit/>
          </a:bodyPr>
          <a:lstStyle/>
          <a:p>
            <a:pPr algn="ctr"/>
            <a:r>
              <a:rPr lang="ru-RU" sz="2400" b="1" i="1" dirty="0">
                <a:solidFill>
                  <a:srgbClr val="12313A"/>
                </a:solidFill>
                <a:latin typeface="Times New Roman" panose="02020603050405020304" pitchFamily="18" charset="0"/>
                <a:cs typeface="Times New Roman" panose="02020603050405020304" pitchFamily="18" charset="0"/>
              </a:rPr>
              <a:t>с</a:t>
            </a:r>
            <a:r>
              <a:rPr lang="ru-RU" sz="2400" b="1" i="1" dirty="0" smtClean="0">
                <a:solidFill>
                  <a:srgbClr val="12313A"/>
                </a:solidFill>
                <a:latin typeface="Times New Roman" panose="02020603050405020304" pitchFamily="18" charset="0"/>
                <a:cs typeface="Times New Roman" panose="02020603050405020304" pitchFamily="18" charset="0"/>
              </a:rPr>
              <a:t> помощью объектов воздействует </a:t>
            </a:r>
          </a:p>
          <a:p>
            <a:pPr algn="ctr"/>
            <a:r>
              <a:rPr lang="ru-RU" sz="2400" b="1" i="1" dirty="0" smtClean="0">
                <a:solidFill>
                  <a:srgbClr val="12313A"/>
                </a:solidFill>
                <a:latin typeface="Times New Roman" panose="02020603050405020304" pitchFamily="18" charset="0"/>
                <a:cs typeface="Times New Roman" panose="02020603050405020304" pitchFamily="18" charset="0"/>
              </a:rPr>
              <a:t>на</a:t>
            </a:r>
            <a:endParaRPr lang="ru-RU" sz="2400" b="1" i="1" dirty="0">
              <a:solidFill>
                <a:srgbClr val="12313A"/>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5868143" y="4553694"/>
            <a:ext cx="1408113" cy="830997"/>
          </a:xfrm>
          <a:prstGeom prst="rect">
            <a:avLst/>
          </a:prstGeom>
          <a:noFill/>
        </p:spPr>
        <p:txBody>
          <a:bodyPr wrap="square" rtlCol="0">
            <a:spAutoFit/>
          </a:bodyPr>
          <a:lstStyle/>
          <a:p>
            <a:pPr algn="ctr"/>
            <a:r>
              <a:rPr lang="ru-RU" sz="2400" b="1" i="1" dirty="0">
                <a:solidFill>
                  <a:srgbClr val="12313A"/>
                </a:solidFill>
                <a:latin typeface="Times New Roman" panose="02020603050405020304" pitchFamily="18" charset="0"/>
                <a:cs typeface="Times New Roman" panose="02020603050405020304" pitchFamily="18" charset="0"/>
              </a:rPr>
              <a:t>п</a:t>
            </a:r>
            <a:r>
              <a:rPr lang="ru-RU" sz="2400" b="1" i="1" dirty="0" smtClean="0">
                <a:solidFill>
                  <a:srgbClr val="12313A"/>
                </a:solidFill>
                <a:latin typeface="Times New Roman" panose="02020603050405020304" pitchFamily="18" charset="0"/>
                <a:cs typeface="Times New Roman" panose="02020603050405020304" pitchFamily="18" charset="0"/>
              </a:rPr>
              <a:t>омогая им</a:t>
            </a:r>
            <a:endParaRPr lang="ru-RU" sz="2400" b="1" i="1" dirty="0">
              <a:solidFill>
                <a:srgbClr val="12313A"/>
              </a:solidFill>
              <a:latin typeface="Times New Roman" panose="02020603050405020304" pitchFamily="18" charset="0"/>
              <a:cs typeface="Times New Roman" panose="02020603050405020304" pitchFamily="18" charset="0"/>
            </a:endParaRPr>
          </a:p>
        </p:txBody>
      </p:sp>
      <p:cxnSp>
        <p:nvCxnSpPr>
          <p:cNvPr id="12" name="Прямая соединительная линия 11"/>
          <p:cNvCxnSpPr>
            <a:stCxn id="5" idx="3"/>
            <a:endCxn id="7" idx="1"/>
          </p:cNvCxnSpPr>
          <p:nvPr/>
        </p:nvCxnSpPr>
        <p:spPr>
          <a:xfrm>
            <a:off x="2559224" y="5697252"/>
            <a:ext cx="716632" cy="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p:cNvCxnSpPr>
            <a:stCxn id="7" idx="3"/>
            <a:endCxn id="8" idx="1"/>
          </p:cNvCxnSpPr>
          <p:nvPr/>
        </p:nvCxnSpPr>
        <p:spPr>
          <a:xfrm>
            <a:off x="6228184" y="5697252"/>
            <a:ext cx="650505" cy="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16" name="Скругленный прямоугольник 15"/>
          <p:cNvSpPr/>
          <p:nvPr/>
        </p:nvSpPr>
        <p:spPr>
          <a:xfrm>
            <a:off x="6012160" y="3717032"/>
            <a:ext cx="2952328" cy="720080"/>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i="1" dirty="0" smtClean="0">
                <a:latin typeface="Times New Roman" panose="02020603050405020304" pitchFamily="18" charset="0"/>
                <a:cs typeface="Times New Roman" panose="02020603050405020304" pitchFamily="18" charset="0"/>
              </a:rPr>
              <a:t>Ощутить</a:t>
            </a:r>
            <a:endParaRPr lang="ru-RU" sz="3200" b="1" i="1" dirty="0">
              <a:latin typeface="Times New Roman" panose="02020603050405020304" pitchFamily="18" charset="0"/>
              <a:cs typeface="Times New Roman" panose="02020603050405020304" pitchFamily="18" charset="0"/>
            </a:endParaRPr>
          </a:p>
        </p:txBody>
      </p:sp>
      <p:sp>
        <p:nvSpPr>
          <p:cNvPr id="17" name="Скругленный прямоугольник 16"/>
          <p:cNvSpPr/>
          <p:nvPr/>
        </p:nvSpPr>
        <p:spPr>
          <a:xfrm>
            <a:off x="6012159" y="2667000"/>
            <a:ext cx="2947865" cy="692646"/>
          </a:xfrm>
          <a:prstGeom prst="roundRect">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i="1" dirty="0">
                <a:latin typeface="Times New Roman" panose="02020603050405020304" pitchFamily="18" charset="0"/>
                <a:cs typeface="Times New Roman" panose="02020603050405020304" pitchFamily="18" charset="0"/>
              </a:rPr>
              <a:t>У</a:t>
            </a:r>
            <a:r>
              <a:rPr lang="ru-RU" sz="3200" b="1" i="1" dirty="0" smtClean="0">
                <a:latin typeface="Times New Roman" panose="02020603050405020304" pitchFamily="18" charset="0"/>
                <a:cs typeface="Times New Roman" panose="02020603050405020304" pitchFamily="18" charset="0"/>
              </a:rPr>
              <a:t>слышать</a:t>
            </a:r>
            <a:endParaRPr lang="ru-RU" sz="3200" b="1" i="1" dirty="0">
              <a:latin typeface="Times New Roman" panose="02020603050405020304" pitchFamily="18" charset="0"/>
              <a:cs typeface="Times New Roman" panose="02020603050405020304" pitchFamily="18" charset="0"/>
            </a:endParaRPr>
          </a:p>
        </p:txBody>
      </p:sp>
      <p:sp>
        <p:nvSpPr>
          <p:cNvPr id="18" name="Скругленный прямоугольник 17"/>
          <p:cNvSpPr/>
          <p:nvPr/>
        </p:nvSpPr>
        <p:spPr>
          <a:xfrm>
            <a:off x="6012160" y="1556792"/>
            <a:ext cx="2947864" cy="720080"/>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i="1" dirty="0">
                <a:latin typeface="Times New Roman" panose="02020603050405020304" pitchFamily="18" charset="0"/>
                <a:cs typeface="Times New Roman" panose="02020603050405020304" pitchFamily="18" charset="0"/>
              </a:rPr>
              <a:t>У</a:t>
            </a:r>
            <a:r>
              <a:rPr lang="ru-RU" sz="3200" b="1" i="1" dirty="0" smtClean="0">
                <a:latin typeface="Times New Roman" panose="02020603050405020304" pitchFamily="18" charset="0"/>
                <a:cs typeface="Times New Roman" panose="02020603050405020304" pitchFamily="18" charset="0"/>
              </a:rPr>
              <a:t>видеть</a:t>
            </a:r>
            <a:endParaRPr lang="ru-RU" sz="3200" b="1" i="1" dirty="0">
              <a:latin typeface="Times New Roman" panose="02020603050405020304" pitchFamily="18" charset="0"/>
              <a:cs typeface="Times New Roman" panose="02020603050405020304" pitchFamily="18" charset="0"/>
            </a:endParaRPr>
          </a:p>
        </p:txBody>
      </p:sp>
      <p:cxnSp>
        <p:nvCxnSpPr>
          <p:cNvPr id="20" name="Прямая соединительная линия 19"/>
          <p:cNvCxnSpPr/>
          <p:nvPr/>
        </p:nvCxnSpPr>
        <p:spPr>
          <a:xfrm flipV="1">
            <a:off x="4319465" y="1916832"/>
            <a:ext cx="1692695" cy="3312368"/>
          </a:xfrm>
          <a:prstGeom prst="line">
            <a:avLst/>
          </a:prstGeom>
          <a:ln w="38100">
            <a:solidFill>
              <a:srgbClr val="12313A"/>
            </a:solidFill>
          </a:ln>
        </p:spPr>
        <p:style>
          <a:lnRef idx="1">
            <a:schemeClr val="accent1"/>
          </a:lnRef>
          <a:fillRef idx="0">
            <a:schemeClr val="accent1"/>
          </a:fillRef>
          <a:effectRef idx="0">
            <a:schemeClr val="accent1"/>
          </a:effectRef>
          <a:fontRef idx="minor">
            <a:schemeClr val="tx1"/>
          </a:fontRef>
        </p:style>
      </p:cxnSp>
      <p:cxnSp>
        <p:nvCxnSpPr>
          <p:cNvPr id="23" name="Прямая соединительная линия 22"/>
          <p:cNvCxnSpPr>
            <a:endCxn id="17" idx="1"/>
          </p:cNvCxnSpPr>
          <p:nvPr/>
        </p:nvCxnSpPr>
        <p:spPr>
          <a:xfrm flipV="1">
            <a:off x="4337721" y="3013323"/>
            <a:ext cx="1674438" cy="2215878"/>
          </a:xfrm>
          <a:prstGeom prst="line">
            <a:avLst/>
          </a:prstGeom>
          <a:ln w="38100">
            <a:solidFill>
              <a:srgbClr val="12313A"/>
            </a:solidFill>
          </a:ln>
        </p:spPr>
        <p:style>
          <a:lnRef idx="1">
            <a:schemeClr val="accent1"/>
          </a:lnRef>
          <a:fillRef idx="0">
            <a:schemeClr val="accent1"/>
          </a:fillRef>
          <a:effectRef idx="0">
            <a:schemeClr val="accent1"/>
          </a:effectRef>
          <a:fontRef idx="minor">
            <a:schemeClr val="tx1"/>
          </a:fontRef>
        </p:style>
      </p:cxnSp>
      <p:cxnSp>
        <p:nvCxnSpPr>
          <p:cNvPr id="25" name="Прямая соединительная линия 24"/>
          <p:cNvCxnSpPr>
            <a:endCxn id="16" idx="1"/>
          </p:cNvCxnSpPr>
          <p:nvPr/>
        </p:nvCxnSpPr>
        <p:spPr>
          <a:xfrm flipV="1">
            <a:off x="4337721" y="4077072"/>
            <a:ext cx="1674439" cy="1131331"/>
          </a:xfrm>
          <a:prstGeom prst="line">
            <a:avLst/>
          </a:prstGeom>
          <a:ln w="38100">
            <a:solidFill>
              <a:srgbClr val="12313A"/>
            </a:solidFill>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685800" y="756085"/>
            <a:ext cx="7772400" cy="584775"/>
          </a:xfrm>
          <a:prstGeom prst="rect">
            <a:avLst/>
          </a:prstGeom>
          <a:noFill/>
        </p:spPr>
        <p:txBody>
          <a:bodyPr wrap="square" rtlCol="0">
            <a:spAutoFit/>
          </a:bodyPr>
          <a:lstStyle/>
          <a:p>
            <a:pPr algn="ctr"/>
            <a:r>
              <a:rPr lang="ru-RU" sz="3200" b="1" i="1" dirty="0">
                <a:solidFill>
                  <a:srgbClr val="12313A"/>
                </a:solidFill>
                <a:latin typeface="Times New Roman" panose="02020603050405020304" pitchFamily="18" charset="0"/>
                <a:cs typeface="Times New Roman" panose="02020603050405020304" pitchFamily="18" charset="0"/>
              </a:rPr>
              <a:t>Схема экскурсионного процесса </a:t>
            </a:r>
            <a:r>
              <a:rPr lang="ru-RU" sz="3200" b="1" i="1" dirty="0" smtClean="0">
                <a:solidFill>
                  <a:srgbClr val="12313A"/>
                </a:solidFill>
                <a:latin typeface="Times New Roman" panose="02020603050405020304" pitchFamily="18" charset="0"/>
                <a:cs typeface="Times New Roman" panose="02020603050405020304" pitchFamily="18" charset="0"/>
              </a:rPr>
              <a:t>в ДОУ</a:t>
            </a:r>
            <a:endParaRPr lang="ru-RU" sz="3200" b="1" i="1" dirty="0">
              <a:solidFill>
                <a:srgbClr val="12313A"/>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5868143" y="116632"/>
            <a:ext cx="3275857" cy="276999"/>
          </a:xfrm>
          <a:prstGeom prst="rect">
            <a:avLst/>
          </a:prstGeom>
          <a:noFill/>
        </p:spPr>
        <p:txBody>
          <a:bodyPr wrap="square" rtlCol="0">
            <a:spAutoFit/>
          </a:bodyPr>
          <a:lstStyle/>
          <a:p>
            <a:pPr algn="r"/>
            <a:r>
              <a:rPr lang="ru-RU" sz="1200" i="1" dirty="0" smtClean="0">
                <a:latin typeface="Times New Roman" panose="02020603050405020304" pitchFamily="18" charset="0"/>
                <a:cs typeface="Times New Roman" panose="02020603050405020304" pitchFamily="18" charset="0"/>
              </a:rPr>
              <a:t>Схема 1</a:t>
            </a:r>
            <a:endParaRPr lang="ru-RU" sz="1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743644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28575">
            <a:solidFill>
              <a:schemeClr val="accent5">
                <a:lumMod val="50000"/>
              </a:schemeClr>
            </a:solidFill>
          </a:ln>
        </p:spPr>
      </p:pic>
      <p:sp>
        <p:nvSpPr>
          <p:cNvPr id="4" name="TextBox 3"/>
          <p:cNvSpPr txBox="1"/>
          <p:nvPr/>
        </p:nvSpPr>
        <p:spPr>
          <a:xfrm>
            <a:off x="107504" y="476672"/>
            <a:ext cx="8928992" cy="1754326"/>
          </a:xfrm>
          <a:prstGeom prst="rect">
            <a:avLst/>
          </a:prstGeom>
          <a:noFill/>
        </p:spPr>
        <p:txBody>
          <a:bodyPr wrap="square" rtlCol="0">
            <a:spAutoFit/>
          </a:bodyPr>
          <a:lstStyle/>
          <a:p>
            <a:pPr marL="571500" indent="-571500" algn="ctr">
              <a:buFont typeface="Arial" panose="020B0604020202020204" pitchFamily="34" charset="0"/>
              <a:buChar char="•"/>
            </a:pPr>
            <a:r>
              <a:rPr lang="ru-RU" sz="3600" b="1" i="1" dirty="0">
                <a:solidFill>
                  <a:srgbClr val="12313A"/>
                </a:solidFill>
                <a:latin typeface="Times New Roman" panose="02020603050405020304" pitchFamily="18" charset="0"/>
                <a:cs typeface="Times New Roman" panose="02020603050405020304" pitchFamily="18" charset="0"/>
              </a:rPr>
              <a:t>Вклад педагогов в теорию и методику </a:t>
            </a:r>
            <a:r>
              <a:rPr lang="ru-RU" sz="3600" b="1" i="1" dirty="0" smtClean="0">
                <a:solidFill>
                  <a:srgbClr val="12313A"/>
                </a:solidFill>
                <a:latin typeface="Times New Roman" panose="02020603050405020304" pitchFamily="18" charset="0"/>
                <a:cs typeface="Times New Roman" panose="02020603050405020304" pitchFamily="18" charset="0"/>
              </a:rPr>
              <a:t>организации, проведения наблюдений и экскурсий </a:t>
            </a:r>
            <a:endParaRPr lang="ru-RU" sz="3600" b="1" i="1" dirty="0">
              <a:solidFill>
                <a:srgbClr val="12313A"/>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rotWithShape="1">
          <a:blip r:embed="rId4" cstate="print">
            <a:extLst>
              <a:ext uri="{28A0092B-C50C-407E-A947-70E740481C1C}">
                <a14:useLocalDpi xmlns:a14="http://schemas.microsoft.com/office/drawing/2010/main" val="0"/>
              </a:ext>
            </a:extLst>
          </a:blip>
          <a:srcRect b="9506"/>
          <a:stretch/>
        </p:blipFill>
        <p:spPr>
          <a:xfrm>
            <a:off x="2295602" y="2442425"/>
            <a:ext cx="2265940" cy="2710679"/>
          </a:xfrm>
          <a:prstGeom prst="rect">
            <a:avLst/>
          </a:prstGeom>
        </p:spPr>
      </p:pic>
      <p:pic>
        <p:nvPicPr>
          <p:cNvPr id="6" name="Рисунок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7859" y="2431210"/>
            <a:ext cx="2200846" cy="2721894"/>
          </a:xfrm>
          <a:prstGeom prst="rect">
            <a:avLst/>
          </a:prstGeom>
        </p:spPr>
      </p:pic>
      <p:pic>
        <p:nvPicPr>
          <p:cNvPr id="7" name="Рисунок 6"/>
          <p:cNvPicPr>
            <a:picLocks noChangeAspect="1"/>
          </p:cNvPicPr>
          <p:nvPr/>
        </p:nvPicPr>
        <p:blipFill rotWithShape="1">
          <a:blip r:embed="rId6"/>
          <a:srcRect l="24809" t="9847" r="18538" b="35200"/>
          <a:stretch/>
        </p:blipFill>
        <p:spPr>
          <a:xfrm>
            <a:off x="4694202" y="2431210"/>
            <a:ext cx="2138631" cy="2721894"/>
          </a:xfrm>
          <a:prstGeom prst="rect">
            <a:avLst/>
          </a:prstGeom>
        </p:spPr>
      </p:pic>
      <p:pic>
        <p:nvPicPr>
          <p:cNvPr id="8" name="Рисунок 7"/>
          <p:cNvPicPr>
            <a:picLocks noChangeAspect="1"/>
          </p:cNvPicPr>
          <p:nvPr/>
        </p:nvPicPr>
        <p:blipFill>
          <a:blip r:embed="rId7"/>
          <a:stretch>
            <a:fillRect/>
          </a:stretch>
        </p:blipFill>
        <p:spPr>
          <a:xfrm>
            <a:off x="7027614" y="2431210"/>
            <a:ext cx="2008882" cy="2721894"/>
          </a:xfrm>
          <a:prstGeom prst="rect">
            <a:avLst/>
          </a:prstGeom>
        </p:spPr>
      </p:pic>
      <p:sp>
        <p:nvSpPr>
          <p:cNvPr id="9" name="TextBox 8"/>
          <p:cNvSpPr txBox="1"/>
          <p:nvPr/>
        </p:nvSpPr>
        <p:spPr>
          <a:xfrm>
            <a:off x="0" y="5301208"/>
            <a:ext cx="9036496" cy="400110"/>
          </a:xfrm>
          <a:prstGeom prst="rect">
            <a:avLst/>
          </a:prstGeom>
          <a:noFill/>
        </p:spPr>
        <p:txBody>
          <a:bodyPr wrap="square" rtlCol="0">
            <a:spAutoFit/>
          </a:bodyPr>
          <a:lstStyle/>
          <a:p>
            <a:r>
              <a:rPr lang="ru-RU" sz="2000" b="1" i="1" dirty="0" smtClean="0">
                <a:solidFill>
                  <a:srgbClr val="12313A"/>
                </a:solidFill>
                <a:latin typeface="Times New Roman" panose="02020603050405020304" pitchFamily="18" charset="0"/>
                <a:cs typeface="Times New Roman" panose="02020603050405020304" pitchFamily="18" charset="0"/>
              </a:rPr>
              <a:t>Я. А. Коменский          </a:t>
            </a:r>
            <a:r>
              <a:rPr lang="ru-RU" sz="2000" b="1" i="1" dirty="0" smtClean="0">
                <a:latin typeface="Times New Roman" panose="02020603050405020304" pitchFamily="18" charset="0"/>
                <a:cs typeface="Times New Roman" panose="02020603050405020304" pitchFamily="18" charset="0"/>
              </a:rPr>
              <a:t>К. Д. Ушинский        Л. С</a:t>
            </a:r>
            <a:r>
              <a:rPr lang="ru-RU" sz="2000" b="1" i="1" dirty="0">
                <a:latin typeface="Times New Roman" panose="02020603050405020304" pitchFamily="18" charset="0"/>
                <a:cs typeface="Times New Roman" panose="02020603050405020304" pitchFamily="18" charset="0"/>
              </a:rPr>
              <a:t>. </a:t>
            </a:r>
            <a:r>
              <a:rPr lang="ru-RU" sz="2000" b="1" i="1" dirty="0" smtClean="0">
                <a:latin typeface="Times New Roman" panose="02020603050405020304" pitchFamily="18" charset="0"/>
                <a:cs typeface="Times New Roman" panose="02020603050405020304" pitchFamily="18" charset="0"/>
              </a:rPr>
              <a:t>Выготский         Е. И. Тихеева </a:t>
            </a:r>
            <a:r>
              <a:rPr lang="ru-RU" sz="2000" b="1" i="1" dirty="0" smtClean="0">
                <a:solidFill>
                  <a:srgbClr val="12313A"/>
                </a:solidFill>
                <a:latin typeface="Times New Roman" panose="02020603050405020304" pitchFamily="18" charset="0"/>
                <a:cs typeface="Times New Roman" panose="02020603050405020304" pitchFamily="18" charset="0"/>
              </a:rPr>
              <a:t> </a:t>
            </a:r>
            <a:endParaRPr lang="ru-RU" sz="2000" dirty="0">
              <a:solidFill>
                <a:srgbClr val="12313A"/>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212049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1543</TotalTime>
  <Words>1421</Words>
  <Application>Microsoft Office PowerPoint</Application>
  <PresentationFormat>Экран (4:3)</PresentationFormat>
  <Paragraphs>58</Paragraphs>
  <Slides>7</Slides>
  <Notes>5</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7</vt:i4>
      </vt:variant>
    </vt:vector>
  </HeadingPairs>
  <TitlesOfParts>
    <vt:vector size="11" baseType="lpstr">
      <vt:lpstr>Arial</vt:lpstr>
      <vt:lpstr>Calibri</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ё</dc:creator>
  <cp:lastModifiedBy>Admin</cp:lastModifiedBy>
  <cp:revision>148</cp:revision>
  <dcterms:created xsi:type="dcterms:W3CDTF">2015-06-25T12:19:49Z</dcterms:created>
  <dcterms:modified xsi:type="dcterms:W3CDTF">2017-11-03T12:11:45Z</dcterms:modified>
</cp:coreProperties>
</file>